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10287000" cx="18288000"/>
  <p:notesSz cx="6858000" cy="9144000"/>
  <p:embeddedFontLs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jfbN9+CLFHoU9RHmopxdjfaEd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11901241d_0_2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111901241d_0_23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111901241d_0_23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111901241d_0_23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64" name="Google Shape;164;g3111901241d_0_23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111901241d_0_23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11901241d_0_24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111901241d_0_24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111901241d_0_24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111901241d_0_2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76" name="Google Shape;176;g3111901241d_0_24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111901241d_0_2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11901241d_0_2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111901241d_0_2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111901241d_0_21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111901241d_0_2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88" name="Google Shape;188;g3111901241d_0_2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111901241d_0_2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11901241d_0_25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111901241d_0_25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111901241d_0_25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111901241d_0_25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200" name="Google Shape;200;g3111901241d_0_25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111901241d_0_25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11901241d_0_26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111901241d_0_26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111901241d_0_26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11901241d_0_26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212" name="Google Shape;212;g3111901241d_0_26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111901241d_0_26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11901241d_0_28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111901241d_0_28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111901241d_0_28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111901241d_0_28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224" name="Google Shape;224;g3111901241d_0_28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111901241d_0_28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11901241d_0_29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111901241d_0_29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111901241d_0_29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111901241d_0_29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236" name="Google Shape;236;g3111901241d_0_29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111901241d_0_29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11901241d_0_3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111901241d_0_3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111901241d_0_31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111901241d_0_3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248" name="Google Shape;248;g3111901241d_0_3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111901241d_0_3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260" name="Google Shape;260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11901241d_0_34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11901241d_0_34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11901241d_0_34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111901241d_0_34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271" name="Google Shape;271;g3111901241d_0_34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11901241d_0_34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67" name="Google Shape;67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11901241d_0_35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11901241d_0_35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11901241d_0_38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111901241d_0_38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111901241d_0_38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111901241d_0_38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289" name="Google Shape;289;g3111901241d_0_38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111901241d_0_38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11901241d_0_4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111901241d_0_4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111901241d_0_41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111901241d_0_41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01" name="Google Shape;301;g3111901241d_0_41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111901241d_0_41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11901241d_0_45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111901241d_0_45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111901241d_0_45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111901241d_0_45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13" name="Google Shape;313;g3111901241d_0_45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3111901241d_0_45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11901241d_0_4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111901241d_0_46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11901241d_0_48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111901241d_0_48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111901241d_0_48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111901241d_0_48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31" name="Google Shape;331;g3111901241d_0_48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111901241d_0_48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11901241d_0_50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11901241d_0_50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11901241d_0_5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111901241d_0_5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111901241d_0_52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111901241d_0_5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49" name="Google Shape;349;g3111901241d_0_5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111901241d_0_5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11901241d_0_5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111901241d_0_537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11901241d_0_56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3111901241d_0_56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3111901241d_0_56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111901241d_0_56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67" name="Google Shape;367;g3111901241d_0_56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3111901241d_0_56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1901241d_0_5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3111901241d_0_5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3111901241d_0_5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111901241d_0_5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78" name="Google Shape;78;g3111901241d_0_5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111901241d_0_5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11901241d_0_5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111901241d_0_5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3111901241d_0_57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111901241d_0_5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78" name="Google Shape;378;g3111901241d_0_5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111901241d_0_5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11901241d_0_59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11901241d_0_592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11901241d_0_59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111901241d_0_59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111901241d_0_59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111901241d_0_59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397" name="Google Shape;397;g3111901241d_0_59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111901241d_0_59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11901241d_0_63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111901241d_0_63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111901241d_0_63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111901241d_0_63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409" name="Google Shape;409;g3111901241d_0_63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3111901241d_0_63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11901241d_0_6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111901241d_0_6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111901241d_0_67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3111901241d_0_6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421" name="Google Shape;421;g3111901241d_0_6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111901241d_0_6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11901241d_0_69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3111901241d_0_69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3111901241d_0_69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111901241d_0_69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433" name="Google Shape;433;g3111901241d_0_69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3111901241d_0_69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11901241d_0_7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111901241d_0_7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111901241d_0_70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111901241d_0_7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446" name="Google Shape;446;g3111901241d_0_7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111901241d_0_7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11901241d_0_8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111901241d_0_8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111901241d_0_82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3111901241d_0_8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458" name="Google Shape;458;g3111901241d_0_8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3111901241d_0_8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11901241d_0_3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3111901241d_0_3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3111901241d_0_32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3111901241d_0_3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469" name="Google Shape;469;g3111901241d_0_3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3111901241d_0_3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11901241d_0_3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3111901241d_0_3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111901241d_0_33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111901241d_0_3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Energy/Carbon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Responsible Procurement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Travel</a:t>
            </a:r>
            <a:endParaRPr/>
          </a:p>
        </p:txBody>
      </p:sp>
      <p:sp>
        <p:nvSpPr>
          <p:cNvPr id="479" name="Google Shape;479;g3111901241d_0_3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3111901241d_0_3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1901241d_0_6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111901241d_0_6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111901241d_0_6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111901241d_0_6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89" name="Google Shape;89;g3111901241d_0_6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111901241d_0_6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11901241d_0_7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111901241d_0_7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111901241d_0_7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111901241d_0_7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00" name="Google Shape;100;g3111901241d_0_7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111901241d_0_7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1901241d_0_10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11901241d_0_10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11901241d_0_10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111901241d_0_10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14" name="Google Shape;114;g3111901241d_0_10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11901241d_0_10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11901241d_0_15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111901241d_0_15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111901241d_0_15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111901241d_0_15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27" name="Google Shape;127;g3111901241d_0_15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111901241d_0_15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1901241d_0_1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111901241d_0_1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111901241d_0_18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111901241d_0_1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40" name="Google Shape;140;g3111901241d_0_1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111901241d_0_1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11901241d_0_19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111901241d_0_19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10.08.2022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111901241d_0_19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111901241d_0_19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key themes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Environment: Our journey to net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Social: Our commitment to communities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Governance:  Making great decisions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Corporate Affairs: Protecting our reputation and brand;  by being proactive,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thinking and having the tools available to respond to crisis and defend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reputation</a:t>
            </a:r>
            <a:endParaRPr/>
          </a:p>
        </p:txBody>
      </p:sp>
      <p:sp>
        <p:nvSpPr>
          <p:cNvPr id="152" name="Google Shape;152;g3111901241d_0_19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111901241d_0_19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11901241d_0_4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g3111901241d_0_4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" name="Google Shape;16;g3111901241d_0_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11901241d_0_39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50" name="Google Shape;50;g3111901241d_0_39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1" name="Google Shape;51;g3111901241d_0_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11901241d_0_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11901241d_0_8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g3111901241d_0_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11901241d_0_1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g3111901241d_0_1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3" name="Google Shape;23;g3111901241d_0_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11901241d_0_1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6" name="Google Shape;26;g3111901241d_0_1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Google Shape;27;g3111901241d_0_1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g3111901241d_0_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11901241d_0_2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1" name="Google Shape;31;g3111901241d_0_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11901241d_0_23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111901241d_0_23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g3111901241d_0_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11901241d_0_27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8" name="Google Shape;38;g3111901241d_0_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11901241d_0_30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111901241d_0_30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2" name="Google Shape;42;g3111901241d_0_30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3111901241d_0_30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111901241d_0_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11901241d_0_36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7" name="Google Shape;47;g3111901241d_0_3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11901241d_0_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111901241d_0_0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3111901241d_0_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994394" y="4397597"/>
            <a:ext cx="15388495" cy="3638804"/>
            <a:chOff x="0" y="161925"/>
            <a:chExt cx="17478900" cy="4851740"/>
          </a:xfrm>
        </p:grpSpPr>
        <p:sp>
          <p:nvSpPr>
            <p:cNvPr id="59" name="Google Shape;59;p1"/>
            <p:cNvSpPr txBox="1"/>
            <p:nvPr/>
          </p:nvSpPr>
          <p:spPr>
            <a:xfrm>
              <a:off x="0" y="161925"/>
              <a:ext cx="17478900" cy="24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>
                  <a:solidFill>
                    <a:srgbClr val="FFFFFF"/>
                  </a:solidFill>
                </a:rPr>
                <a:t>SQL - Crash Content</a:t>
              </a:r>
              <a:endParaRPr/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0" y="4316165"/>
              <a:ext cx="153066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FFFFFF"/>
                  </a:solidFill>
                </a:rPr>
                <a:t>Syed Afroz Pasha</a:t>
              </a:r>
              <a:endParaRPr sz="2000"/>
            </a:p>
          </p:txBody>
        </p:sp>
      </p:grpSp>
      <p:sp>
        <p:nvSpPr>
          <p:cNvPr id="61" name="Google Shape;61;p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11901241d_0_231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3. Get the Delta When Source Tables Are Updated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Extract only the updated or new data for processing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8" name="Google Shape;168;g3111901241d_0_23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g3111901241d_0_231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g3111901241d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138" y="3946850"/>
            <a:ext cx="13273725" cy="45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11901241d_0_243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4. Freshness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Ensure that the data is up-to-date and not stale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0" name="Google Shape;180;g3111901241d_0_243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g3111901241d_0_243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g3111901241d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50" y="3292375"/>
            <a:ext cx="9751297" cy="6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11901241d_0_215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5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Null Values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Identify records where important columns have missing values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2" name="Google Shape;192;g3111901241d_0_215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g3111901241d_0_215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g3111901241d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50" y="3255000"/>
            <a:ext cx="6392900" cy="6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1901241d_0_257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6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Duplicate Records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Identify records where important columns have missing values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4" name="Google Shape;204;g3111901241d_0_257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g3111901241d_0_257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6" name="Google Shape;206;g3111901241d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50" y="3255000"/>
            <a:ext cx="6392900" cy="6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11901241d_0_269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7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Remove Duplicate Records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Keep only the latest record for each order_id and delete the older duplicates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6" name="Google Shape;216;g3111901241d_0_269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g3111901241d_0_269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g3111901241d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754" y="3429000"/>
            <a:ext cx="13208496" cy="58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1901241d_0_283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8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Data Range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Ensure numeric values fall within an acceptable range or logical limits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8" name="Google Shape;228;g3111901241d_0_283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g3111901241d_0_283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g3111901241d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63" y="3292375"/>
            <a:ext cx="10334676" cy="6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11901241d_0_297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9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Value Consistency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Verify that specific columns have only allowed or consistent values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0" name="Google Shape;240;g3111901241d_0_297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g3111901241d_0_297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2" name="Google Shape;242;g3111901241d_0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88" y="3292375"/>
            <a:ext cx="12442822" cy="6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11901241d_0_311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10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Referential Integrity Check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Validate that foreign key relationships between tables are intact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52" name="Google Shape;252;g3111901241d_0_31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g3111901241d_0_311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g3111901241d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675" y="3270625"/>
            <a:ext cx="10856649" cy="66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/>
          <p:nvPr/>
        </p:nvSpPr>
        <p:spPr>
          <a:xfrm>
            <a:off x="1020734" y="8763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Optimization</a:t>
            </a:r>
            <a:r>
              <a:rPr lang="en-US" sz="6500">
                <a:solidFill>
                  <a:srgbClr val="FFFFFF"/>
                </a:solidFill>
              </a:rPr>
              <a:t> 101</a:t>
            </a:r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1020734" y="2635121"/>
            <a:ext cx="120096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Select *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On/Where clauses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Partitions/Index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Joins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Data Skewness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Wildcards</a:t>
            </a:r>
            <a:endParaRPr sz="3500">
              <a:solidFill>
                <a:srgbClr val="FFFFFF"/>
              </a:solidFill>
            </a:endParaRPr>
          </a:p>
          <a:p>
            <a:pPr indent="-482600" lvl="0" marL="514350" marR="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-US" sz="3500">
                <a:solidFill>
                  <a:srgbClr val="FFFFFF"/>
                </a:solidFill>
              </a:rPr>
              <a:t>Having/Where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11901241d_0_347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275" name="Google Shape;275;g3111901241d_0_347"/>
          <p:cNvSpPr txBox="1"/>
          <p:nvPr/>
        </p:nvSpPr>
        <p:spPr>
          <a:xfrm>
            <a:off x="976854" y="4135423"/>
            <a:ext cx="880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Select * from table</a:t>
            </a:r>
            <a:endParaRPr/>
          </a:p>
        </p:txBody>
      </p:sp>
      <p:sp>
        <p:nvSpPr>
          <p:cNvPr id="276" name="Google Shape;276;g3111901241d_0_347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1224425" y="136114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1216404" y="3521480"/>
            <a:ext cx="14478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Introduction</a:t>
            </a:r>
            <a:endParaRPr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Core data concepts 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Common use cases</a:t>
            </a:r>
            <a:endParaRPr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Optimization 101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Interview Problem - Thought Process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Sample DRD - Process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11901241d_0_358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282" name="Google Shape;282;g3111901241d_0_358"/>
          <p:cNvSpPr/>
          <p:nvPr/>
        </p:nvSpPr>
        <p:spPr>
          <a:xfrm>
            <a:off x="1012713" y="3895261"/>
            <a:ext cx="127032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Column Names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Select a, b, c from table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3111901241d_0_358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11901241d_0_381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293" name="Google Shape;293;g3111901241d_0_381"/>
          <p:cNvSpPr txBox="1"/>
          <p:nvPr/>
        </p:nvSpPr>
        <p:spPr>
          <a:xfrm>
            <a:off x="1012713" y="3931609"/>
            <a:ext cx="880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Frequent usage of same Table</a:t>
            </a:r>
            <a:endParaRPr/>
          </a:p>
        </p:txBody>
      </p:sp>
      <p:sp>
        <p:nvSpPr>
          <p:cNvPr id="294" name="Google Shape;294;g3111901241d_0_381"/>
          <p:cNvSpPr txBox="1"/>
          <p:nvPr/>
        </p:nvSpPr>
        <p:spPr>
          <a:xfrm>
            <a:off x="1012713" y="5633656"/>
            <a:ext cx="88092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CTEs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WITH cte1_name as (statement 1),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cte2_name as (statement 2)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a, b, c from cte1_name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3111901241d_0_381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11901241d_0_417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05" name="Google Shape;305;g3111901241d_0_417"/>
          <p:cNvSpPr txBox="1"/>
          <p:nvPr/>
        </p:nvSpPr>
        <p:spPr>
          <a:xfrm>
            <a:off x="1012713" y="3931609"/>
            <a:ext cx="8809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Using Inefficient Pattern Matching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emp_name LIKE ‘%a%’ </a:t>
            </a:r>
            <a:endParaRPr/>
          </a:p>
        </p:txBody>
      </p:sp>
      <p:sp>
        <p:nvSpPr>
          <p:cNvPr id="306" name="Google Shape;306;g3111901241d_0_417"/>
          <p:cNvSpPr txBox="1"/>
          <p:nvPr/>
        </p:nvSpPr>
        <p:spPr>
          <a:xfrm>
            <a:off x="1012713" y="5633656"/>
            <a:ext cx="88092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CTEs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WITH cte1_name as (statement 1),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cte2_name as (statement 2)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a, b, c from cte1_name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g3111901241d_0_417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11901241d_0_453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17" name="Google Shape;317;g3111901241d_0_453"/>
          <p:cNvSpPr txBox="1"/>
          <p:nvPr/>
        </p:nvSpPr>
        <p:spPr>
          <a:xfrm>
            <a:off x="1012713" y="3931609"/>
            <a:ext cx="88092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Calculations in JOIN and WHERE clause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a.coll, b.col2 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table1 as a join table2 as b 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(a.coll +50 = b.col2);</a:t>
            </a:r>
            <a:endParaRPr/>
          </a:p>
        </p:txBody>
      </p:sp>
      <p:sp>
        <p:nvSpPr>
          <p:cNvPr id="318" name="Google Shape;318;g3111901241d_0_453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11901241d_0_465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324" name="Google Shape;324;g3111901241d_0_465"/>
          <p:cNvSpPr txBox="1"/>
          <p:nvPr/>
        </p:nvSpPr>
        <p:spPr>
          <a:xfrm>
            <a:off x="1012713" y="3154331"/>
            <a:ext cx="88092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CTEs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with CTE as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a.col1 + 50 as C1 FROM table1 )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CTE.C1, b.col2 from CTE join table2 b on (CTE.C1 = b.col2);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g3111901241d_0_465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11901241d_0_489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35" name="Google Shape;335;g3111901241d_0_489"/>
          <p:cNvSpPr txBox="1"/>
          <p:nvPr/>
        </p:nvSpPr>
        <p:spPr>
          <a:xfrm>
            <a:off x="1012713" y="3931609"/>
            <a:ext cx="88092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Functions in Predicates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t1.col1, t2.col2 from table1 as t1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join table2 as t2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upper(t1.col1) = t2.col2;</a:t>
            </a:r>
            <a:endParaRPr/>
          </a:p>
        </p:txBody>
      </p:sp>
      <p:sp>
        <p:nvSpPr>
          <p:cNvPr id="336" name="Google Shape;336;g3111901241d_0_489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11901241d_0_501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342" name="Google Shape;342;g3111901241d_0_501"/>
          <p:cNvSpPr txBox="1"/>
          <p:nvPr/>
        </p:nvSpPr>
        <p:spPr>
          <a:xfrm>
            <a:off x="1012713" y="3219581"/>
            <a:ext cx="8809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CTEs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with CTE1 as (select upper(col1) as C1, col1 FROM table1)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t1.col1, t2.col2 from CTE1 as t1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table2 as t2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t1.C1 = t2.col2;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g3111901241d_0_501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11901241d_0_525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53" name="Google Shape;353;g3111901241d_0_525"/>
          <p:cNvSpPr txBox="1"/>
          <p:nvPr/>
        </p:nvSpPr>
        <p:spPr>
          <a:xfrm>
            <a:off x="1012713" y="3931609"/>
            <a:ext cx="8809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Limit or Filter the data late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join b where a.col !=null</a:t>
            </a:r>
            <a:endParaRPr/>
          </a:p>
        </p:txBody>
      </p:sp>
      <p:sp>
        <p:nvSpPr>
          <p:cNvPr id="354" name="Google Shape;354;g3111901241d_0_525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11901241d_0_537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360" name="Google Shape;360;g3111901241d_0_537"/>
          <p:cNvSpPr txBox="1"/>
          <p:nvPr/>
        </p:nvSpPr>
        <p:spPr>
          <a:xfrm>
            <a:off x="1012713" y="3303293"/>
            <a:ext cx="88092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or CTE</a:t>
            </a:r>
            <a:b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(select * from a where a.col!=null) join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g3111901241d_0_537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11901241d_0_561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71" name="Google Shape;371;g3111901241d_0_561"/>
          <p:cNvSpPr txBox="1"/>
          <p:nvPr/>
        </p:nvSpPr>
        <p:spPr>
          <a:xfrm>
            <a:off x="1012713" y="3931609"/>
            <a:ext cx="8809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 Use WHERE instead of HAVING to define Filters on non-aggregate Columns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72" name="Google Shape;372;g3111901241d_0_561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1901241d_0_51"/>
          <p:cNvSpPr txBox="1"/>
          <p:nvPr/>
        </p:nvSpPr>
        <p:spPr>
          <a:xfrm>
            <a:off x="1202675" y="13393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g3111901241d_0_51"/>
          <p:cNvSpPr txBox="1"/>
          <p:nvPr/>
        </p:nvSpPr>
        <p:spPr>
          <a:xfrm>
            <a:off x="1194654" y="3499730"/>
            <a:ext cx="14478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Education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Current role or industry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Upcoming plans in data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SQL (Good/Bad/Worst)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3" name="Google Shape;83;g3111901241d_0_5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11901241d_0_579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382" name="Google Shape;382;g3111901241d_0_579"/>
          <p:cNvSpPr txBox="1"/>
          <p:nvPr/>
        </p:nvSpPr>
        <p:spPr>
          <a:xfrm>
            <a:off x="1012713" y="3931609"/>
            <a:ext cx="880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3111901241d_0_579"/>
          <p:cNvSpPr txBox="1"/>
          <p:nvPr/>
        </p:nvSpPr>
        <p:spPr>
          <a:xfrm>
            <a:off x="1524000" y="2773573"/>
            <a:ext cx="132288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C.CustomerID, C.Name, Count(S.SalesID)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Customers as C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INNER JOIN Sales as S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ON C.CustomerID = S.CustomerID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 BY C.CustomerID, C.Name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HAVING S.LastSaleDate BETWEEN ‘1/1/2019’ AND ‘12/31/2019’;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4" name="Google Shape;384;g3111901241d_0_579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11901241d_0_592"/>
          <p:cNvSpPr txBox="1"/>
          <p:nvPr/>
        </p:nvSpPr>
        <p:spPr>
          <a:xfrm>
            <a:off x="1012713" y="1333500"/>
            <a:ext cx="1353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390" name="Google Shape;390;g3111901241d_0_592"/>
          <p:cNvSpPr txBox="1"/>
          <p:nvPr/>
        </p:nvSpPr>
        <p:spPr>
          <a:xfrm>
            <a:off x="1012728" y="3095970"/>
            <a:ext cx="132288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C.CustomerID, C.Name, Count(S.SalesID)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Customers as C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INNER JOIN Sales as 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ON C.CustomerID = S.CustomerID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S.LastSaleDate BETWEEN ‘1/1/2019’ AND ‘12/31/2019’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C.CustomerID, C.Name;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g3111901241d_0_592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11901241d_0_598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401" name="Google Shape;401;g3111901241d_0_598"/>
          <p:cNvSpPr txBox="1"/>
          <p:nvPr/>
        </p:nvSpPr>
        <p:spPr>
          <a:xfrm>
            <a:off x="1012713" y="3931609"/>
            <a:ext cx="8809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8. Avoid exclusivity </a:t>
            </a:r>
            <a:b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count(distinct(col)) from table</a:t>
            </a:r>
            <a:endParaRPr/>
          </a:p>
        </p:txBody>
      </p:sp>
      <p:sp>
        <p:nvSpPr>
          <p:cNvPr id="402" name="Google Shape;402;g3111901241d_0_598"/>
          <p:cNvSpPr txBox="1"/>
          <p:nvPr/>
        </p:nvSpPr>
        <p:spPr>
          <a:xfrm>
            <a:off x="1012713" y="5633656"/>
            <a:ext cx="8809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distinct(col) from table)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g3111901241d_0_598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11901241d_0_635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413" name="Google Shape;413;g3111901241d_0_635"/>
          <p:cNvSpPr txBox="1"/>
          <p:nvPr/>
        </p:nvSpPr>
        <p:spPr>
          <a:xfrm>
            <a:off x="1012712" y="3931609"/>
            <a:ext cx="99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9. Joining Tables with different Granularity</a:t>
            </a:r>
            <a:endParaRPr/>
          </a:p>
        </p:txBody>
      </p:sp>
      <p:sp>
        <p:nvSpPr>
          <p:cNvPr id="414" name="Google Shape;414;g3111901241d_0_635"/>
          <p:cNvSpPr txBox="1"/>
          <p:nvPr/>
        </p:nvSpPr>
        <p:spPr>
          <a:xfrm>
            <a:off x="1479456" y="5633650"/>
            <a:ext cx="8342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Rollup or Drill down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111901241d_0_635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11901241d_0_672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425" name="Google Shape;425;g3111901241d_0_672"/>
          <p:cNvSpPr txBox="1"/>
          <p:nvPr/>
        </p:nvSpPr>
        <p:spPr>
          <a:xfrm>
            <a:off x="1012712" y="3931609"/>
            <a:ext cx="99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 Data Skew/Skew Joins</a:t>
            </a:r>
            <a:endParaRPr/>
          </a:p>
        </p:txBody>
      </p:sp>
      <p:sp>
        <p:nvSpPr>
          <p:cNvPr id="426" name="Google Shape;426;g3111901241d_0_672"/>
          <p:cNvSpPr txBox="1"/>
          <p:nvPr/>
        </p:nvSpPr>
        <p:spPr>
          <a:xfrm>
            <a:off x="1479456" y="5633650"/>
            <a:ext cx="8342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Rollup or Drill down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111901241d_0_672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11901241d_0_690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437" name="Google Shape;437;g3111901241d_0_690"/>
          <p:cNvSpPr txBox="1"/>
          <p:nvPr/>
        </p:nvSpPr>
        <p:spPr>
          <a:xfrm>
            <a:off x="1012713" y="3931609"/>
            <a:ext cx="880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111901241d_0_690"/>
          <p:cNvSpPr txBox="1"/>
          <p:nvPr/>
        </p:nvSpPr>
        <p:spPr>
          <a:xfrm>
            <a:off x="1321052" y="2832631"/>
            <a:ext cx="132288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dim_pub_numbers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( select 0 union all select 1 union all select 2 union all select 3 union all select 4 union all select 5 union all select 6 union all select 7 union all select 8 union all select 9);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111901241d_0_690"/>
          <p:cNvSpPr txBox="1"/>
          <p:nvPr/>
        </p:nvSpPr>
        <p:spPr>
          <a:xfrm>
            <a:off x="993840" y="5642164"/>
            <a:ext cx="1322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seller_id,</a:t>
            </a:r>
            <a:endParaRPr/>
          </a:p>
        </p:txBody>
      </p:sp>
      <p:sp>
        <p:nvSpPr>
          <p:cNvPr id="440" name="Google Shape;440;g3111901241d_0_690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11901241d_0_709"/>
          <p:cNvSpPr txBox="1"/>
          <p:nvPr/>
        </p:nvSpPr>
        <p:spPr>
          <a:xfrm>
            <a:off x="1020734" y="1797430"/>
            <a:ext cx="135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Issues</a:t>
            </a:r>
            <a:endParaRPr/>
          </a:p>
        </p:txBody>
      </p:sp>
      <p:sp>
        <p:nvSpPr>
          <p:cNvPr id="450" name="Google Shape;450;g3111901241d_0_709"/>
          <p:cNvSpPr txBox="1"/>
          <p:nvPr/>
        </p:nvSpPr>
        <p:spPr>
          <a:xfrm>
            <a:off x="1012712" y="3931609"/>
            <a:ext cx="99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11. Join Before Aggregation</a:t>
            </a:r>
            <a:endParaRPr/>
          </a:p>
        </p:txBody>
      </p:sp>
      <p:sp>
        <p:nvSpPr>
          <p:cNvPr id="451" name="Google Shape;451;g3111901241d_0_709"/>
          <p:cNvSpPr txBox="1"/>
          <p:nvPr/>
        </p:nvSpPr>
        <p:spPr>
          <a:xfrm>
            <a:off x="1479456" y="5633650"/>
            <a:ext cx="8342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Rollup or Drill down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111901241d_0_709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11901241d_0_824"/>
          <p:cNvSpPr txBox="1"/>
          <p:nvPr/>
        </p:nvSpPr>
        <p:spPr>
          <a:xfrm>
            <a:off x="15332375" y="925020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2" name="Google Shape;462;g3111901241d_0_824"/>
          <p:cNvSpPr txBox="1"/>
          <p:nvPr/>
        </p:nvSpPr>
        <p:spPr>
          <a:xfrm>
            <a:off x="1191525" y="989525"/>
            <a:ext cx="13686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Interview Problem - Thought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g3111901241d_0_824"/>
          <p:cNvSpPr txBox="1"/>
          <p:nvPr/>
        </p:nvSpPr>
        <p:spPr>
          <a:xfrm>
            <a:off x="1194650" y="3499720"/>
            <a:ext cx="14478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I have a transactions table for a single year with the amount indicating the debit transaction if the value is negative or credit transaction values are positive.</a:t>
            </a:r>
            <a:endParaRPr sz="4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Now in a given month if the number of debit records is less than 3 or if the sum of debits for a month is less than 100 then I want to charge a fee of 5.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11901241d_0_326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g3111901241d_0_326"/>
          <p:cNvSpPr txBox="1"/>
          <p:nvPr/>
        </p:nvSpPr>
        <p:spPr>
          <a:xfrm>
            <a:off x="2987700" y="464324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DRD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11901241d_0_337"/>
          <p:cNvSpPr txBox="1"/>
          <p:nvPr/>
        </p:nvSpPr>
        <p:spPr>
          <a:xfrm>
            <a:off x="4304853" y="3142500"/>
            <a:ext cx="96783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Thank You!</a:t>
            </a:r>
            <a:br>
              <a:rPr lang="en-US" sz="6500">
                <a:solidFill>
                  <a:srgbClr val="FFFFFF"/>
                </a:solidFill>
              </a:rPr>
            </a:br>
            <a:br>
              <a:rPr lang="en-US" sz="6500">
                <a:solidFill>
                  <a:srgbClr val="FFFFFF"/>
                </a:solidFill>
              </a:rPr>
            </a:br>
            <a:r>
              <a:rPr lang="en-US" sz="6500">
                <a:solidFill>
                  <a:srgbClr val="FFFFFF"/>
                </a:solidFill>
              </a:rPr>
              <a:t>Questions</a:t>
            </a:r>
            <a:endParaRPr/>
          </a:p>
        </p:txBody>
      </p:sp>
      <p:sp>
        <p:nvSpPr>
          <p:cNvPr id="483" name="Google Shape;483;g3111901241d_0_337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1901241d_0_61"/>
          <p:cNvSpPr txBox="1"/>
          <p:nvPr/>
        </p:nvSpPr>
        <p:spPr>
          <a:xfrm>
            <a:off x="1202675" y="13393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Concepts -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3111901241d_0_61"/>
          <p:cNvSpPr txBox="1"/>
          <p:nvPr/>
        </p:nvSpPr>
        <p:spPr>
          <a:xfrm>
            <a:off x="1194654" y="3499730"/>
            <a:ext cx="14478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DB vs DWH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Dimensions, Facts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Normalized, Grain, Rollup, Drill down, Cube 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SCDs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Load Types (Incremental/Full)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" name="Google Shape;94;g3111901241d_0_6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1901241d_0_71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3111901241d_0_71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g3111901241d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25" y="2514047"/>
            <a:ext cx="8572500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111901241d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225" y="2514047"/>
            <a:ext cx="860107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111901241d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00" y="6518347"/>
            <a:ext cx="85915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111901241d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7975" y="6518347"/>
            <a:ext cx="85915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11901241d_0_100"/>
          <p:cNvSpPr txBox="1"/>
          <p:nvPr/>
        </p:nvSpPr>
        <p:spPr>
          <a:xfrm>
            <a:off x="565629" y="2216580"/>
            <a:ext cx="1447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1. </a:t>
            </a:r>
            <a:r>
              <a:rPr lang="en-US" sz="3000">
                <a:solidFill>
                  <a:srgbClr val="FFFFFF"/>
                </a:solidFill>
              </a:rPr>
              <a:t>Check the Primary Key/Grain Size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Ensure data has a unique identifier for efficient analysis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8" name="Google Shape;118;g3111901241d_0_100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g3111901241d_0_100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g3111901241d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00" y="3660375"/>
            <a:ext cx="6979600" cy="429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111901241d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5000" y="3660375"/>
            <a:ext cx="7227950" cy="42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11901241d_0_153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2. Check if Data is Changed in Source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Identify if the data in the source has been updated compared to the previous load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1" name="Google Shape;131;g3111901241d_0_153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g3111901241d_0_153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g3111901241d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00" y="3971500"/>
            <a:ext cx="8351875" cy="36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111901241d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6568" y="4002775"/>
            <a:ext cx="6792357" cy="353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1901241d_0_184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2. Check if Data is Changed in Source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Identify if the data in the source has been updated compared to the previous load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4" name="Google Shape;144;g3111901241d_0_184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g3111901241d_0_184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g3111901241d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50" y="3647350"/>
            <a:ext cx="9176650" cy="3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11901241d_0_198"/>
          <p:cNvSpPr txBox="1"/>
          <p:nvPr/>
        </p:nvSpPr>
        <p:spPr>
          <a:xfrm>
            <a:off x="565624" y="2216575"/>
            <a:ext cx="164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3</a:t>
            </a:r>
            <a:r>
              <a:rPr lang="en-US" sz="3000">
                <a:solidFill>
                  <a:srgbClr val="FFFFFF"/>
                </a:solidFill>
              </a:rPr>
              <a:t>. </a:t>
            </a:r>
            <a:r>
              <a:rPr lang="en-US" sz="3000">
                <a:solidFill>
                  <a:srgbClr val="FFFFFF"/>
                </a:solidFill>
              </a:rPr>
              <a:t>Get the Delta When Source Tables Are Updated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Purpose: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Extract only the updated or new data for processing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g3111901241d_0_198"/>
          <p:cNvSpPr txBox="1"/>
          <p:nvPr/>
        </p:nvSpPr>
        <p:spPr>
          <a:xfrm>
            <a:off x="15201900" y="9315450"/>
            <a:ext cx="27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b="1"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camp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g3111901241d_0_198"/>
          <p:cNvSpPr txBox="1"/>
          <p:nvPr/>
        </p:nvSpPr>
        <p:spPr>
          <a:xfrm>
            <a:off x="565625" y="708697"/>
            <a:ext cx="12312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dk1"/>
                </a:solidFill>
              </a:rPr>
              <a:t>Data Driven - Common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g3111901241d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26" y="3278300"/>
            <a:ext cx="10287899" cy="6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