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1" r:id="rId4"/>
    <p:sldId id="268" r:id="rId5"/>
    <p:sldId id="267" r:id="rId6"/>
    <p:sldId id="272" r:id="rId7"/>
    <p:sldId id="259" r:id="rId8"/>
    <p:sldId id="260" r:id="rId9"/>
    <p:sldId id="261" r:id="rId10"/>
    <p:sldId id="262" r:id="rId11"/>
    <p:sldId id="258" r:id="rId12"/>
    <p:sldId id="263" r:id="rId13"/>
  </p:sldIdLst>
  <p:sldSz cx="18288000" cy="10287000"/>
  <p:notesSz cx="6858000" cy="9144000"/>
  <p:embeddedFontLst>
    <p:embeddedFont>
      <p:font typeface="Poppins Bold" panose="020B0604020202020204" charset="0"/>
      <p:regular r:id="rId15"/>
    </p:embeddedFont>
    <p:embeddedFont>
      <p:font typeface="Poppins Light Bold" panose="020B0604020202020204" charset="0"/>
      <p:regular r:id="rId16"/>
    </p:embeddedFont>
    <p:embeddedFont>
      <p:font typeface="Quattrocento Sans" panose="020B0502050000020003" pitchFamily="34" charset="0"/>
      <p:regular r:id="rId17"/>
      <p:bold r:id="rId18"/>
    </p:embeddedFont>
    <p:embeddedFont>
      <p:font typeface="Raleway" pitchFamily="2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8" d="100"/>
          <a:sy n="38" d="100"/>
        </p:scale>
        <p:origin x="1236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44979-8294-4F8A-84AA-DC6F44F92A9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D6FBE-8F21-4760-B35C-B569469A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0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imoonaKhilji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maimoon.khilji@gmail.com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linkedin.com/in/maimoona-khilji/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75195" y="0"/>
            <a:ext cx="6853714" cy="10287000"/>
          </a:xfrm>
          <a:custGeom>
            <a:avLst/>
            <a:gdLst/>
            <a:ahLst/>
            <a:cxnLst/>
            <a:rect l="l" t="t" r="r" b="b"/>
            <a:pathLst>
              <a:path w="6853714" h="10287000">
                <a:moveTo>
                  <a:pt x="0" y="0"/>
                </a:moveTo>
                <a:lnTo>
                  <a:pt x="6853714" y="0"/>
                </a:lnTo>
                <a:lnTo>
                  <a:pt x="68537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1903310" y="-514422"/>
            <a:ext cx="7345862" cy="11315844"/>
            <a:chOff x="0" y="0"/>
            <a:chExt cx="1934713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34713" cy="2980305"/>
            </a:xfrm>
            <a:custGeom>
              <a:avLst/>
              <a:gdLst/>
              <a:ahLst/>
              <a:cxnLst/>
              <a:rect l="l" t="t" r="r" b="b"/>
              <a:pathLst>
                <a:path w="1934713" h="2980305">
                  <a:moveTo>
                    <a:pt x="0" y="0"/>
                  </a:moveTo>
                  <a:lnTo>
                    <a:pt x="1934713" y="0"/>
                  </a:lnTo>
                  <a:lnTo>
                    <a:pt x="1934713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934713" cy="3018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1288859" y="6877451"/>
            <a:ext cx="9058361" cy="1905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88859" y="5010150"/>
            <a:ext cx="10350509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 spc="-200">
                <a:solidFill>
                  <a:srgbClr val="1F4F74"/>
                </a:solidFill>
                <a:latin typeface="Poppins Bold"/>
              </a:rPr>
              <a:t>Databases and SQL</a:t>
            </a:r>
          </a:p>
        </p:txBody>
      </p:sp>
      <p:sp>
        <p:nvSpPr>
          <p:cNvPr id="8" name="Freeform 8"/>
          <p:cNvSpPr/>
          <p:nvPr/>
        </p:nvSpPr>
        <p:spPr>
          <a:xfrm>
            <a:off x="10347220" y="6452054"/>
            <a:ext cx="850795" cy="850795"/>
          </a:xfrm>
          <a:custGeom>
            <a:avLst/>
            <a:gdLst/>
            <a:ahLst/>
            <a:cxnLst/>
            <a:rect l="l" t="t" r="r" b="b"/>
            <a:pathLst>
              <a:path w="850795" h="850795">
                <a:moveTo>
                  <a:pt x="0" y="0"/>
                </a:moveTo>
                <a:lnTo>
                  <a:pt x="850795" y="0"/>
                </a:lnTo>
                <a:lnTo>
                  <a:pt x="850795" y="850795"/>
                </a:lnTo>
                <a:lnTo>
                  <a:pt x="0" y="8507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288859" y="7159974"/>
            <a:ext cx="8705936" cy="629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87"/>
              </a:lnSpc>
            </a:pPr>
            <a:r>
              <a:rPr lang="en-US" sz="3705" spc="92">
                <a:solidFill>
                  <a:srgbClr val="447B9C"/>
                </a:solidFill>
                <a:latin typeface="Poppins Light Bold"/>
              </a:rPr>
              <a:t>Foundations for Data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88" b="-9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271805" y="-514422"/>
            <a:ext cx="20831610" cy="11315844"/>
            <a:chOff x="0" y="0"/>
            <a:chExt cx="5486514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486514" cy="3018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06825" y="366703"/>
            <a:ext cx="17605260" cy="9514925"/>
            <a:chOff x="0" y="0"/>
            <a:chExt cx="4636776" cy="25059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36776" cy="2505988"/>
            </a:xfrm>
            <a:custGeom>
              <a:avLst/>
              <a:gdLst/>
              <a:ahLst/>
              <a:cxnLst/>
              <a:rect l="l" t="t" r="r" b="b"/>
              <a:pathLst>
                <a:path w="4636776" h="2505988">
                  <a:moveTo>
                    <a:pt x="22427" y="0"/>
                  </a:moveTo>
                  <a:lnTo>
                    <a:pt x="4614349" y="0"/>
                  </a:lnTo>
                  <a:cubicBezTo>
                    <a:pt x="4626735" y="0"/>
                    <a:pt x="4636776" y="10041"/>
                    <a:pt x="4636776" y="22427"/>
                  </a:cubicBezTo>
                  <a:lnTo>
                    <a:pt x="4636776" y="2483561"/>
                  </a:lnTo>
                  <a:cubicBezTo>
                    <a:pt x="4636776" y="2489509"/>
                    <a:pt x="4634413" y="2495214"/>
                    <a:pt x="4630207" y="2499420"/>
                  </a:cubicBezTo>
                  <a:cubicBezTo>
                    <a:pt x="4626002" y="2503625"/>
                    <a:pt x="4620297" y="2505988"/>
                    <a:pt x="4614349" y="2505988"/>
                  </a:cubicBezTo>
                  <a:lnTo>
                    <a:pt x="22427" y="2505988"/>
                  </a:lnTo>
                  <a:cubicBezTo>
                    <a:pt x="16479" y="2505988"/>
                    <a:pt x="10775" y="2503625"/>
                    <a:pt x="6569" y="2499420"/>
                  </a:cubicBezTo>
                  <a:cubicBezTo>
                    <a:pt x="2363" y="2495214"/>
                    <a:pt x="0" y="2489509"/>
                    <a:pt x="0" y="2483561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636776" cy="2544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45522" y="2437183"/>
            <a:ext cx="16487391" cy="7848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</a:pPr>
            <a:r>
              <a:rPr lang="en-US" sz="3642" dirty="0">
                <a:solidFill>
                  <a:srgbClr val="1F4F74"/>
                </a:solidFill>
                <a:latin typeface="Poppins Bold"/>
              </a:rPr>
              <a:t>Data Size: </a:t>
            </a:r>
          </a:p>
          <a:p>
            <a:pPr marL="786382" lvl="1" indent="-393191">
              <a:lnSpc>
                <a:spcPts val="5099"/>
              </a:lnSpc>
              <a:buFont typeface="Arial"/>
              <a:buChar char="•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Excel for small, databases for large datasets.</a:t>
            </a:r>
          </a:p>
          <a:p>
            <a:pPr>
              <a:lnSpc>
                <a:spcPts val="5099"/>
              </a:lnSpc>
            </a:pPr>
            <a:endParaRPr lang="en-US" sz="3642" dirty="0">
              <a:solidFill>
                <a:srgbClr val="1F4F74"/>
              </a:solidFill>
              <a:latin typeface="Poppins Light Bold"/>
            </a:endParaRPr>
          </a:p>
          <a:p>
            <a:pPr>
              <a:lnSpc>
                <a:spcPts val="5099"/>
              </a:lnSpc>
            </a:pPr>
            <a:r>
              <a:rPr lang="en-US" sz="3642" dirty="0">
                <a:solidFill>
                  <a:srgbClr val="1F4F74"/>
                </a:solidFill>
                <a:latin typeface="Poppins Bold"/>
              </a:rPr>
              <a:t>Complexity: </a:t>
            </a:r>
          </a:p>
          <a:p>
            <a:pPr marL="786382" lvl="1" indent="-393191">
              <a:lnSpc>
                <a:spcPts val="5099"/>
              </a:lnSpc>
              <a:buFont typeface="Arial"/>
              <a:buChar char="•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Excel for simple tasks, and databases for complex structures.</a:t>
            </a:r>
          </a:p>
          <a:p>
            <a:pPr>
              <a:lnSpc>
                <a:spcPts val="5099"/>
              </a:lnSpc>
            </a:pPr>
            <a:endParaRPr lang="en-US" sz="3642" dirty="0">
              <a:solidFill>
                <a:srgbClr val="1F4F74"/>
              </a:solidFill>
              <a:latin typeface="Poppins Light Bold"/>
            </a:endParaRPr>
          </a:p>
          <a:p>
            <a:pPr>
              <a:lnSpc>
                <a:spcPts val="5099"/>
              </a:lnSpc>
            </a:pPr>
            <a:r>
              <a:rPr lang="en-US" sz="3642" dirty="0">
                <a:solidFill>
                  <a:srgbClr val="1F4F74"/>
                </a:solidFill>
                <a:latin typeface="Poppins Bold"/>
              </a:rPr>
              <a:t>Security: </a:t>
            </a:r>
          </a:p>
          <a:p>
            <a:pPr marL="786382" lvl="1" indent="-393191">
              <a:lnSpc>
                <a:spcPts val="5099"/>
              </a:lnSpc>
              <a:buFont typeface="Arial"/>
              <a:buChar char="•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Excel for basic needs, databases for robust security.</a:t>
            </a:r>
          </a:p>
          <a:p>
            <a:pPr>
              <a:lnSpc>
                <a:spcPts val="5099"/>
              </a:lnSpc>
            </a:pPr>
            <a:endParaRPr lang="en-US" sz="3642" dirty="0">
              <a:solidFill>
                <a:srgbClr val="1F4F74"/>
              </a:solidFill>
              <a:latin typeface="Poppins Light Bold"/>
            </a:endParaRPr>
          </a:p>
          <a:p>
            <a:pPr>
              <a:lnSpc>
                <a:spcPts val="5099"/>
              </a:lnSpc>
            </a:pPr>
            <a:r>
              <a:rPr lang="en-US" sz="3642" dirty="0">
                <a:solidFill>
                  <a:srgbClr val="1F4F74"/>
                </a:solidFill>
                <a:latin typeface="Poppins Bold"/>
              </a:rPr>
              <a:t>Collaboration: </a:t>
            </a:r>
          </a:p>
          <a:p>
            <a:pPr marL="786382" lvl="1" indent="-393191">
              <a:lnSpc>
                <a:spcPts val="5099"/>
              </a:lnSpc>
              <a:buFont typeface="Arial"/>
              <a:buChar char="•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Excel for individual work, databases for team collaboration.</a:t>
            </a:r>
          </a:p>
          <a:p>
            <a:pPr marL="393191" lvl="1">
              <a:lnSpc>
                <a:spcPts val="5099"/>
              </a:lnSpc>
            </a:pPr>
            <a:endParaRPr lang="en-US" sz="3642" dirty="0">
              <a:solidFill>
                <a:srgbClr val="1F4F74"/>
              </a:solidFill>
              <a:latin typeface="Poppins Light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904875"/>
            <a:ext cx="16321036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1F4F74"/>
                </a:solidFill>
                <a:latin typeface="Poppins Bold"/>
              </a:rPr>
              <a:t>Databases vs Excel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88" b="-9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271805" y="-514422"/>
            <a:ext cx="20831610" cy="11315844"/>
            <a:chOff x="0" y="0"/>
            <a:chExt cx="5486514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486514" cy="3018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06825" y="366703"/>
            <a:ext cx="17605260" cy="9514925"/>
            <a:chOff x="0" y="0"/>
            <a:chExt cx="4636776" cy="25059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36776" cy="2505988"/>
            </a:xfrm>
            <a:custGeom>
              <a:avLst/>
              <a:gdLst/>
              <a:ahLst/>
              <a:cxnLst/>
              <a:rect l="l" t="t" r="r" b="b"/>
              <a:pathLst>
                <a:path w="4636776" h="2505988">
                  <a:moveTo>
                    <a:pt x="22427" y="0"/>
                  </a:moveTo>
                  <a:lnTo>
                    <a:pt x="4614349" y="0"/>
                  </a:lnTo>
                  <a:cubicBezTo>
                    <a:pt x="4626735" y="0"/>
                    <a:pt x="4636776" y="10041"/>
                    <a:pt x="4636776" y="22427"/>
                  </a:cubicBezTo>
                  <a:lnTo>
                    <a:pt x="4636776" y="2483561"/>
                  </a:lnTo>
                  <a:cubicBezTo>
                    <a:pt x="4636776" y="2489509"/>
                    <a:pt x="4634413" y="2495214"/>
                    <a:pt x="4630207" y="2499420"/>
                  </a:cubicBezTo>
                  <a:cubicBezTo>
                    <a:pt x="4626002" y="2503625"/>
                    <a:pt x="4620297" y="2505988"/>
                    <a:pt x="4614349" y="2505988"/>
                  </a:cubicBezTo>
                  <a:lnTo>
                    <a:pt x="22427" y="2505988"/>
                  </a:lnTo>
                  <a:cubicBezTo>
                    <a:pt x="16479" y="2505988"/>
                    <a:pt x="10775" y="2503625"/>
                    <a:pt x="6569" y="2499420"/>
                  </a:cubicBezTo>
                  <a:cubicBezTo>
                    <a:pt x="2363" y="2495214"/>
                    <a:pt x="0" y="2489509"/>
                    <a:pt x="0" y="2483561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636776" cy="2544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91050" y="3480225"/>
            <a:ext cx="15925041" cy="5717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</a:pPr>
            <a:r>
              <a:rPr lang="en-US" sz="3642" dirty="0">
                <a:solidFill>
                  <a:srgbClr val="1F4F74"/>
                </a:solidFill>
                <a:latin typeface="Poppins Bold"/>
              </a:rPr>
              <a:t>Data Organization:</a:t>
            </a:r>
          </a:p>
          <a:p>
            <a:pPr marL="1572765" lvl="2" indent="-524255">
              <a:lnSpc>
                <a:spcPts val="5099"/>
              </a:lnSpc>
              <a:buFont typeface="Arial"/>
              <a:buChar char="⚬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Structured storage facilitates efficient data management.</a:t>
            </a:r>
          </a:p>
          <a:p>
            <a:pPr>
              <a:lnSpc>
                <a:spcPts val="5099"/>
              </a:lnSpc>
            </a:pPr>
            <a:r>
              <a:rPr lang="en-US" sz="3642" dirty="0">
                <a:solidFill>
                  <a:srgbClr val="1F4F74"/>
                </a:solidFill>
                <a:latin typeface="Poppins Bold"/>
              </a:rPr>
              <a:t>Data Retrieval:</a:t>
            </a:r>
          </a:p>
          <a:p>
            <a:pPr marL="1572765" lvl="2" indent="-524255">
              <a:lnSpc>
                <a:spcPts val="5099"/>
              </a:lnSpc>
              <a:buFont typeface="Arial"/>
              <a:buChar char="⚬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Quick and precise retrieval of information.</a:t>
            </a:r>
          </a:p>
          <a:p>
            <a:pPr>
              <a:lnSpc>
                <a:spcPts val="5099"/>
              </a:lnSpc>
            </a:pPr>
            <a:r>
              <a:rPr lang="en-US" sz="3642" dirty="0">
                <a:solidFill>
                  <a:srgbClr val="1F4F74"/>
                </a:solidFill>
                <a:latin typeface="Poppins Bold"/>
              </a:rPr>
              <a:t>Data Integrity:</a:t>
            </a:r>
          </a:p>
          <a:p>
            <a:pPr marL="1572765" lvl="2" indent="-524255">
              <a:lnSpc>
                <a:spcPts val="5099"/>
              </a:lnSpc>
              <a:buFont typeface="Arial"/>
              <a:buChar char="⚬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Ensures accuracy and consistency of stored data.</a:t>
            </a:r>
          </a:p>
          <a:p>
            <a:pPr>
              <a:lnSpc>
                <a:spcPts val="5099"/>
              </a:lnSpc>
            </a:pPr>
            <a:r>
              <a:rPr lang="en-US" sz="3642" dirty="0">
                <a:solidFill>
                  <a:srgbClr val="1F4F74"/>
                </a:solidFill>
                <a:latin typeface="Poppins Bold"/>
              </a:rPr>
              <a:t>Scalability:</a:t>
            </a:r>
          </a:p>
          <a:p>
            <a:pPr marL="1572765" lvl="2" indent="-524255">
              <a:lnSpc>
                <a:spcPts val="5099"/>
              </a:lnSpc>
              <a:buFont typeface="Arial"/>
              <a:buChar char="⚬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Adaptable to growing data needs.</a:t>
            </a:r>
          </a:p>
          <a:p>
            <a:pPr>
              <a:lnSpc>
                <a:spcPts val="5099"/>
              </a:lnSpc>
            </a:pPr>
            <a:endParaRPr lang="en-US" sz="3642" dirty="0">
              <a:solidFill>
                <a:srgbClr val="1F4F74"/>
              </a:solidFill>
              <a:latin typeface="Poppins Light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91050" y="904875"/>
            <a:ext cx="15339324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dirty="0">
                <a:solidFill>
                  <a:srgbClr val="1F4F74"/>
                </a:solidFill>
                <a:latin typeface="Poppins Bold"/>
              </a:rPr>
              <a:t>WHY DO DATABASES MATTER?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88" b="-9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271805" y="-514422"/>
            <a:ext cx="20831610" cy="11315844"/>
            <a:chOff x="0" y="0"/>
            <a:chExt cx="5486514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486514" cy="3018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89147" y="3371323"/>
            <a:ext cx="14509706" cy="7701368"/>
            <a:chOff x="0" y="0"/>
            <a:chExt cx="3821486" cy="20283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21487" cy="2028344"/>
            </a:xfrm>
            <a:custGeom>
              <a:avLst/>
              <a:gdLst/>
              <a:ahLst/>
              <a:cxnLst/>
              <a:rect l="l" t="t" r="r" b="b"/>
              <a:pathLst>
                <a:path w="3821487" h="2028344">
                  <a:moveTo>
                    <a:pt x="27212" y="0"/>
                  </a:moveTo>
                  <a:lnTo>
                    <a:pt x="3794275" y="0"/>
                  </a:lnTo>
                  <a:cubicBezTo>
                    <a:pt x="3801492" y="0"/>
                    <a:pt x="3808413" y="2867"/>
                    <a:pt x="3813516" y="7970"/>
                  </a:cubicBezTo>
                  <a:cubicBezTo>
                    <a:pt x="3818620" y="13073"/>
                    <a:pt x="3821487" y="19995"/>
                    <a:pt x="3821487" y="27212"/>
                  </a:cubicBezTo>
                  <a:lnTo>
                    <a:pt x="3821487" y="2001132"/>
                  </a:lnTo>
                  <a:cubicBezTo>
                    <a:pt x="3821487" y="2008349"/>
                    <a:pt x="3818620" y="2015270"/>
                    <a:pt x="3813516" y="2020374"/>
                  </a:cubicBezTo>
                  <a:cubicBezTo>
                    <a:pt x="3808413" y="2025477"/>
                    <a:pt x="3801492" y="2028344"/>
                    <a:pt x="3794275" y="2028344"/>
                  </a:cubicBezTo>
                  <a:lnTo>
                    <a:pt x="27212" y="2028344"/>
                  </a:lnTo>
                  <a:cubicBezTo>
                    <a:pt x="19995" y="2028344"/>
                    <a:pt x="13073" y="2025477"/>
                    <a:pt x="7970" y="2020374"/>
                  </a:cubicBezTo>
                  <a:cubicBezTo>
                    <a:pt x="2867" y="2015270"/>
                    <a:pt x="0" y="2008349"/>
                    <a:pt x="0" y="2001132"/>
                  </a:cubicBezTo>
                  <a:lnTo>
                    <a:pt x="0" y="27212"/>
                  </a:lnTo>
                  <a:cubicBezTo>
                    <a:pt x="0" y="19995"/>
                    <a:pt x="2867" y="13073"/>
                    <a:pt x="7970" y="7970"/>
                  </a:cubicBezTo>
                  <a:cubicBezTo>
                    <a:pt x="13073" y="2867"/>
                    <a:pt x="19995" y="0"/>
                    <a:pt x="2721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821486" cy="206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837242" y="5982468"/>
            <a:ext cx="12613517" cy="2526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3642">
                <a:solidFill>
                  <a:srgbClr val="1F4F74"/>
                </a:solidFill>
                <a:latin typeface="Poppins Light Bold"/>
              </a:rPr>
              <a:t>Databases and SQL are foundational elements in managing and interacting with data. Understanding these concepts is crucial for effective data management in various applications.</a:t>
            </a:r>
          </a:p>
        </p:txBody>
      </p:sp>
      <p:sp>
        <p:nvSpPr>
          <p:cNvPr id="10" name="Freeform 10"/>
          <p:cNvSpPr/>
          <p:nvPr/>
        </p:nvSpPr>
        <p:spPr>
          <a:xfrm>
            <a:off x="8718603" y="4489100"/>
            <a:ext cx="850795" cy="850795"/>
          </a:xfrm>
          <a:custGeom>
            <a:avLst/>
            <a:gdLst/>
            <a:ahLst/>
            <a:cxnLst/>
            <a:rect l="l" t="t" r="r" b="b"/>
            <a:pathLst>
              <a:path w="850795" h="850795">
                <a:moveTo>
                  <a:pt x="0" y="0"/>
                </a:moveTo>
                <a:lnTo>
                  <a:pt x="850794" y="0"/>
                </a:lnTo>
                <a:lnTo>
                  <a:pt x="850794" y="850794"/>
                </a:lnTo>
                <a:lnTo>
                  <a:pt x="0" y="850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2198489" y="1287018"/>
            <a:ext cx="5744707" cy="1142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8"/>
              </a:lnSpc>
            </a:pPr>
            <a:r>
              <a:rPr lang="en-US" sz="6691">
                <a:solidFill>
                  <a:srgbClr val="FFFFFF"/>
                </a:solidFill>
                <a:latin typeface="Poppins Bol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88" b="-9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271805" y="-514422"/>
            <a:ext cx="20831610" cy="11315844"/>
            <a:chOff x="0" y="0"/>
            <a:chExt cx="5486514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486514" cy="3018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06825" y="366703"/>
            <a:ext cx="17605260" cy="9514925"/>
            <a:chOff x="0" y="0"/>
            <a:chExt cx="4636776" cy="25059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36776" cy="2505988"/>
            </a:xfrm>
            <a:custGeom>
              <a:avLst/>
              <a:gdLst/>
              <a:ahLst/>
              <a:cxnLst/>
              <a:rect l="l" t="t" r="r" b="b"/>
              <a:pathLst>
                <a:path w="4636776" h="2505988">
                  <a:moveTo>
                    <a:pt x="22427" y="0"/>
                  </a:moveTo>
                  <a:lnTo>
                    <a:pt x="4614349" y="0"/>
                  </a:lnTo>
                  <a:cubicBezTo>
                    <a:pt x="4626735" y="0"/>
                    <a:pt x="4636776" y="10041"/>
                    <a:pt x="4636776" y="22427"/>
                  </a:cubicBezTo>
                  <a:lnTo>
                    <a:pt x="4636776" y="2483561"/>
                  </a:lnTo>
                  <a:cubicBezTo>
                    <a:pt x="4636776" y="2489509"/>
                    <a:pt x="4634413" y="2495214"/>
                    <a:pt x="4630207" y="2499420"/>
                  </a:cubicBezTo>
                  <a:cubicBezTo>
                    <a:pt x="4626002" y="2503625"/>
                    <a:pt x="4620297" y="2505988"/>
                    <a:pt x="4614349" y="2505988"/>
                  </a:cubicBezTo>
                  <a:lnTo>
                    <a:pt x="22427" y="2505988"/>
                  </a:lnTo>
                  <a:cubicBezTo>
                    <a:pt x="16479" y="2505988"/>
                    <a:pt x="10775" y="2503625"/>
                    <a:pt x="6569" y="2499420"/>
                  </a:cubicBezTo>
                  <a:cubicBezTo>
                    <a:pt x="2363" y="2495214"/>
                    <a:pt x="0" y="2489509"/>
                    <a:pt x="0" y="2483561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636776" cy="2544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91050" y="904875"/>
            <a:ext cx="15339324" cy="1166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dirty="0">
                <a:solidFill>
                  <a:srgbClr val="1F4F74"/>
                </a:solidFill>
                <a:latin typeface="Poppins Bold"/>
                <a:sym typeface="Century Gothic"/>
              </a:rPr>
              <a:t>Meet your Trainer</a:t>
            </a:r>
          </a:p>
        </p:txBody>
      </p:sp>
      <p:pic>
        <p:nvPicPr>
          <p:cNvPr id="12" name="Google Shape;101;g34e72d6aa89_0_46">
            <a:extLst>
              <a:ext uri="{FF2B5EF4-FFF2-40B4-BE49-F238E27FC236}">
                <a16:creationId xmlns:a16="http://schemas.microsoft.com/office/drawing/2014/main" id="{31BD3AB9-9044-1CF8-1572-3DF60ABF553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3087" t="516" r="15608" b="34871"/>
          <a:stretch/>
        </p:blipFill>
        <p:spPr>
          <a:xfrm>
            <a:off x="13768882" y="2676594"/>
            <a:ext cx="3922775" cy="536148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2;g34e72d6aa89_0_46">
            <a:hlinkClick r:id="rId4"/>
            <a:extLst>
              <a:ext uri="{FF2B5EF4-FFF2-40B4-BE49-F238E27FC236}">
                <a16:creationId xmlns:a16="http://schemas.microsoft.com/office/drawing/2014/main" id="{4441CFEC-3381-E0BC-A40D-F363262878A5}"/>
              </a:ext>
            </a:extLst>
          </p:cNvPr>
          <p:cNvSpPr/>
          <p:nvPr/>
        </p:nvSpPr>
        <p:spPr>
          <a:xfrm>
            <a:off x="16223498" y="8136983"/>
            <a:ext cx="629180" cy="629180"/>
          </a:xfrm>
          <a:custGeom>
            <a:avLst/>
            <a:gdLst/>
            <a:ahLst/>
            <a:cxnLst/>
            <a:rect l="l" t="t" r="r" b="b"/>
            <a:pathLst>
              <a:path w="628394" h="628394" extrusionOk="0">
                <a:moveTo>
                  <a:pt x="0" y="0"/>
                </a:moveTo>
                <a:lnTo>
                  <a:pt x="628394" y="0"/>
                </a:lnTo>
                <a:lnTo>
                  <a:pt x="628394" y="628394"/>
                </a:lnTo>
                <a:lnTo>
                  <a:pt x="0" y="6283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2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Google Shape;103;g34e72d6aa89_0_46">
            <a:hlinkClick r:id="rId6"/>
            <a:extLst>
              <a:ext uri="{FF2B5EF4-FFF2-40B4-BE49-F238E27FC236}">
                <a16:creationId xmlns:a16="http://schemas.microsoft.com/office/drawing/2014/main" id="{87EF03FF-A9E4-15FA-39E9-EB3C6ABAE401}"/>
              </a:ext>
            </a:extLst>
          </p:cNvPr>
          <p:cNvSpPr/>
          <p:nvPr/>
        </p:nvSpPr>
        <p:spPr>
          <a:xfrm>
            <a:off x="15337161" y="8058555"/>
            <a:ext cx="786231" cy="786231"/>
          </a:xfrm>
          <a:custGeom>
            <a:avLst/>
            <a:gdLst/>
            <a:ahLst/>
            <a:cxnLst/>
            <a:rect l="l" t="t" r="r" b="b"/>
            <a:pathLst>
              <a:path w="785249" h="785249" extrusionOk="0">
                <a:moveTo>
                  <a:pt x="0" y="0"/>
                </a:moveTo>
                <a:lnTo>
                  <a:pt x="785249" y="0"/>
                </a:lnTo>
                <a:lnTo>
                  <a:pt x="785249" y="785250"/>
                </a:lnTo>
                <a:lnTo>
                  <a:pt x="0" y="785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2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" name="Google Shape;104;g34e72d6aa89_0_46">
            <a:hlinkClick r:id="rId8"/>
            <a:extLst>
              <a:ext uri="{FF2B5EF4-FFF2-40B4-BE49-F238E27FC236}">
                <a16:creationId xmlns:a16="http://schemas.microsoft.com/office/drawing/2014/main" id="{FD1EC631-98BB-5DE8-FE97-A8DBC408A756}"/>
              </a:ext>
            </a:extLst>
          </p:cNvPr>
          <p:cNvSpPr/>
          <p:nvPr/>
        </p:nvSpPr>
        <p:spPr>
          <a:xfrm>
            <a:off x="14603993" y="8136983"/>
            <a:ext cx="629180" cy="629180"/>
          </a:xfrm>
          <a:custGeom>
            <a:avLst/>
            <a:gdLst/>
            <a:ahLst/>
            <a:cxnLst/>
            <a:rect l="l" t="t" r="r" b="b"/>
            <a:pathLst>
              <a:path w="628394" h="628394" extrusionOk="0">
                <a:moveTo>
                  <a:pt x="0" y="0"/>
                </a:moveTo>
                <a:lnTo>
                  <a:pt x="628394" y="0"/>
                </a:lnTo>
                <a:lnTo>
                  <a:pt x="628394" y="628394"/>
                </a:lnTo>
                <a:lnTo>
                  <a:pt x="0" y="6283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sz="27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" name="Google Shape;105;g34e72d6aa89_0_46">
            <a:extLst>
              <a:ext uri="{FF2B5EF4-FFF2-40B4-BE49-F238E27FC236}">
                <a16:creationId xmlns:a16="http://schemas.microsoft.com/office/drawing/2014/main" id="{35D3346F-B2D2-8658-D66F-81149E4C86C7}"/>
              </a:ext>
            </a:extLst>
          </p:cNvPr>
          <p:cNvSpPr txBox="1"/>
          <p:nvPr/>
        </p:nvSpPr>
        <p:spPr>
          <a:xfrm>
            <a:off x="3725504" y="2669427"/>
            <a:ext cx="5141700" cy="45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03"/>
              </a:lnSpc>
            </a:pPr>
            <a:r>
              <a:rPr lang="en-US" sz="27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MAIMOONA KHILJI</a:t>
            </a:r>
            <a:endParaRPr sz="2700"/>
          </a:p>
        </p:txBody>
      </p:sp>
      <p:sp>
        <p:nvSpPr>
          <p:cNvPr id="17" name="Google Shape;106;g34e72d6aa89_0_46">
            <a:extLst>
              <a:ext uri="{FF2B5EF4-FFF2-40B4-BE49-F238E27FC236}">
                <a16:creationId xmlns:a16="http://schemas.microsoft.com/office/drawing/2014/main" id="{066E2896-8CFF-D599-5979-7D9C3FD3AD5F}"/>
              </a:ext>
            </a:extLst>
          </p:cNvPr>
          <p:cNvSpPr txBox="1"/>
          <p:nvPr/>
        </p:nvSpPr>
        <p:spPr>
          <a:xfrm>
            <a:off x="3725490" y="3940271"/>
            <a:ext cx="5141700" cy="914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03"/>
              </a:lnSpc>
            </a:pPr>
            <a:r>
              <a:rPr lang="en-US" sz="2700" b="1" dirty="0">
                <a:latin typeface="Raleway"/>
                <a:ea typeface="Raleway"/>
                <a:cs typeface="Raleway"/>
                <a:sym typeface="Raleway"/>
              </a:rPr>
              <a:t>MS DATA SCIENCE (2025-27)</a:t>
            </a:r>
            <a:endParaRPr sz="2700" b="1" dirty="0">
              <a:latin typeface="Raleway"/>
              <a:ea typeface="Raleway"/>
              <a:cs typeface="Raleway"/>
              <a:sym typeface="Raleway"/>
            </a:endParaRPr>
          </a:p>
          <a:p>
            <a:pPr>
              <a:lnSpc>
                <a:spcPct val="110003"/>
              </a:lnSpc>
            </a:pPr>
            <a:r>
              <a:rPr lang="en-US" sz="27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BS  DATA SCIENCE (201</a:t>
            </a:r>
            <a:r>
              <a:rPr lang="en-US" sz="2700" b="1" dirty="0">
                <a:latin typeface="Raleway"/>
                <a:ea typeface="Raleway"/>
                <a:cs typeface="Raleway"/>
                <a:sym typeface="Raleway"/>
              </a:rPr>
              <a:t>9</a:t>
            </a:r>
            <a:r>
              <a:rPr lang="en-US" sz="2700" b="1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-23)</a:t>
            </a:r>
            <a:endParaRPr sz="2700" dirty="0"/>
          </a:p>
        </p:txBody>
      </p:sp>
      <p:sp>
        <p:nvSpPr>
          <p:cNvPr id="18" name="Google Shape;107;g34e72d6aa89_0_46">
            <a:extLst>
              <a:ext uri="{FF2B5EF4-FFF2-40B4-BE49-F238E27FC236}">
                <a16:creationId xmlns:a16="http://schemas.microsoft.com/office/drawing/2014/main" id="{0E3C61B3-5DCD-96F1-5C94-9EDEBE958289}"/>
              </a:ext>
            </a:extLst>
          </p:cNvPr>
          <p:cNvSpPr txBox="1"/>
          <p:nvPr/>
        </p:nvSpPr>
        <p:spPr>
          <a:xfrm>
            <a:off x="3725504" y="7466892"/>
            <a:ext cx="8033850" cy="45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03"/>
              </a:lnSpc>
            </a:pPr>
            <a:r>
              <a:rPr lang="en-US" sz="2700" b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DISTINCTION HOLDER + MICROSOFT-CERTIFIED</a:t>
            </a:r>
            <a:endParaRPr sz="2700"/>
          </a:p>
        </p:txBody>
      </p:sp>
      <p:sp>
        <p:nvSpPr>
          <p:cNvPr id="19" name="Google Shape;108;g34e72d6aa89_0_46">
            <a:extLst>
              <a:ext uri="{FF2B5EF4-FFF2-40B4-BE49-F238E27FC236}">
                <a16:creationId xmlns:a16="http://schemas.microsoft.com/office/drawing/2014/main" id="{E03D041F-B84E-6F2C-810A-6FE462980A81}"/>
              </a:ext>
            </a:extLst>
          </p:cNvPr>
          <p:cNvSpPr txBox="1"/>
          <p:nvPr/>
        </p:nvSpPr>
        <p:spPr>
          <a:xfrm>
            <a:off x="3728930" y="4838588"/>
            <a:ext cx="8429850" cy="45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21"/>
              </a:lnSpc>
            </a:pPr>
            <a:r>
              <a:rPr lang="en-US" sz="2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 the Institute of Management Sciences</a:t>
            </a:r>
            <a:endParaRPr sz="2700"/>
          </a:p>
        </p:txBody>
      </p:sp>
      <p:sp>
        <p:nvSpPr>
          <p:cNvPr id="20" name="Google Shape;109;g34e72d6aa89_0_46">
            <a:extLst>
              <a:ext uri="{FF2B5EF4-FFF2-40B4-BE49-F238E27FC236}">
                <a16:creationId xmlns:a16="http://schemas.microsoft.com/office/drawing/2014/main" id="{F5146818-C280-9AC6-4CD7-1017A159C043}"/>
              </a:ext>
            </a:extLst>
          </p:cNvPr>
          <p:cNvSpPr txBox="1"/>
          <p:nvPr/>
        </p:nvSpPr>
        <p:spPr>
          <a:xfrm>
            <a:off x="3725504" y="7958416"/>
            <a:ext cx="10127700" cy="1371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21"/>
              </a:lnSpc>
            </a:pPr>
            <a:r>
              <a:rPr lang="en-US" sz="2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Straight A+ student, speaker and panellist in various tech forums, recipient of multiple merit-based scholarships.</a:t>
            </a:r>
            <a:endParaRPr sz="2700"/>
          </a:p>
          <a:p>
            <a:pPr>
              <a:lnSpc>
                <a:spcPct val="110021"/>
              </a:lnSpc>
            </a:pPr>
            <a:endParaRPr sz="2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1" name="Google Shape;110;g34e72d6aa89_0_46">
            <a:extLst>
              <a:ext uri="{FF2B5EF4-FFF2-40B4-BE49-F238E27FC236}">
                <a16:creationId xmlns:a16="http://schemas.microsoft.com/office/drawing/2014/main" id="{4AD052E2-3870-ABDB-0EAD-BBF781F5C581}"/>
              </a:ext>
            </a:extLst>
          </p:cNvPr>
          <p:cNvGrpSpPr/>
          <p:nvPr/>
        </p:nvGrpSpPr>
        <p:grpSpPr>
          <a:xfrm>
            <a:off x="3728912" y="5744473"/>
            <a:ext cx="7319202" cy="467685"/>
            <a:chOff x="4329" y="-651376"/>
            <a:chExt cx="9299539" cy="502158"/>
          </a:xfrm>
        </p:grpSpPr>
        <p:sp>
          <p:nvSpPr>
            <p:cNvPr id="22" name="Google Shape;111;g34e72d6aa89_0_46">
              <a:extLst>
                <a:ext uri="{FF2B5EF4-FFF2-40B4-BE49-F238E27FC236}">
                  <a16:creationId xmlns:a16="http://schemas.microsoft.com/office/drawing/2014/main" id="{3A988247-7255-E4DF-5F1A-E1D63322C56A}"/>
                </a:ext>
              </a:extLst>
            </p:cNvPr>
            <p:cNvSpPr txBox="1"/>
            <p:nvPr/>
          </p:nvSpPr>
          <p:spPr>
            <a:xfrm>
              <a:off x="4329" y="-639955"/>
              <a:ext cx="6533400" cy="490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10003"/>
                </a:lnSpc>
              </a:pPr>
              <a:r>
                <a:rPr lang="en-US" sz="2700" b="1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DATA SCIENTIST</a:t>
              </a:r>
              <a:endParaRPr sz="2700"/>
            </a:p>
          </p:txBody>
        </p:sp>
        <p:sp>
          <p:nvSpPr>
            <p:cNvPr id="23" name="Google Shape;112;g34e72d6aa89_0_46">
              <a:extLst>
                <a:ext uri="{FF2B5EF4-FFF2-40B4-BE49-F238E27FC236}">
                  <a16:creationId xmlns:a16="http://schemas.microsoft.com/office/drawing/2014/main" id="{D12FBAB4-ECC8-5A46-4682-929E690FD35D}"/>
                </a:ext>
              </a:extLst>
            </p:cNvPr>
            <p:cNvSpPr txBox="1"/>
            <p:nvPr/>
          </p:nvSpPr>
          <p:spPr>
            <a:xfrm>
              <a:off x="3920369" y="-651376"/>
              <a:ext cx="5383499" cy="490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70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| Atomcamp</a:t>
              </a:r>
              <a:endParaRPr sz="2700"/>
            </a:p>
          </p:txBody>
        </p:sp>
      </p:grpSp>
      <p:grpSp>
        <p:nvGrpSpPr>
          <p:cNvPr id="24" name="Google Shape;113;g34e72d6aa89_0_46">
            <a:extLst>
              <a:ext uri="{FF2B5EF4-FFF2-40B4-BE49-F238E27FC236}">
                <a16:creationId xmlns:a16="http://schemas.microsoft.com/office/drawing/2014/main" id="{EBD701FB-F6DF-FC62-713D-44461C1870CB}"/>
              </a:ext>
            </a:extLst>
          </p:cNvPr>
          <p:cNvGrpSpPr/>
          <p:nvPr/>
        </p:nvGrpSpPr>
        <p:grpSpPr>
          <a:xfrm>
            <a:off x="3728911" y="6213554"/>
            <a:ext cx="8657738" cy="467685"/>
            <a:chOff x="0" y="-503609"/>
            <a:chExt cx="11000239" cy="502158"/>
          </a:xfrm>
        </p:grpSpPr>
        <p:sp>
          <p:nvSpPr>
            <p:cNvPr id="25" name="Google Shape;114;g34e72d6aa89_0_46">
              <a:extLst>
                <a:ext uri="{FF2B5EF4-FFF2-40B4-BE49-F238E27FC236}">
                  <a16:creationId xmlns:a16="http://schemas.microsoft.com/office/drawing/2014/main" id="{AFD6A685-3AAD-84E8-4202-C8EA03E20E4B}"/>
                </a:ext>
              </a:extLst>
            </p:cNvPr>
            <p:cNvSpPr txBox="1"/>
            <p:nvPr/>
          </p:nvSpPr>
          <p:spPr>
            <a:xfrm>
              <a:off x="0" y="-492188"/>
              <a:ext cx="6533399" cy="490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10003"/>
                </a:lnSpc>
              </a:pPr>
              <a:r>
                <a:rPr lang="en-US" sz="2700" b="1">
                  <a:latin typeface="Raleway"/>
                  <a:ea typeface="Raleway"/>
                  <a:cs typeface="Raleway"/>
                  <a:sym typeface="Raleway"/>
                </a:rPr>
                <a:t>Visiting Faculty</a:t>
              </a:r>
              <a:endParaRPr sz="2700"/>
            </a:p>
          </p:txBody>
        </p:sp>
        <p:sp>
          <p:nvSpPr>
            <p:cNvPr id="26" name="Google Shape;115;g34e72d6aa89_0_46">
              <a:extLst>
                <a:ext uri="{FF2B5EF4-FFF2-40B4-BE49-F238E27FC236}">
                  <a16:creationId xmlns:a16="http://schemas.microsoft.com/office/drawing/2014/main" id="{798F4C76-063E-8583-006B-9BE8BFC38EEA}"/>
                </a:ext>
              </a:extLst>
            </p:cNvPr>
            <p:cNvSpPr txBox="1"/>
            <p:nvPr/>
          </p:nvSpPr>
          <p:spPr>
            <a:xfrm>
              <a:off x="3916040" y="-503609"/>
              <a:ext cx="7084199" cy="490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270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| Institute of Management Sciences</a:t>
              </a:r>
              <a:endParaRPr sz="2700"/>
            </a:p>
          </p:txBody>
        </p:sp>
      </p:grpSp>
      <p:cxnSp>
        <p:nvCxnSpPr>
          <p:cNvPr id="27" name="Google Shape;116;g34e72d6aa89_0_46">
            <a:extLst>
              <a:ext uri="{FF2B5EF4-FFF2-40B4-BE49-F238E27FC236}">
                <a16:creationId xmlns:a16="http://schemas.microsoft.com/office/drawing/2014/main" id="{CD930688-4D0A-EA45-464E-4D40522BAFD1}"/>
              </a:ext>
            </a:extLst>
          </p:cNvPr>
          <p:cNvCxnSpPr/>
          <p:nvPr/>
        </p:nvCxnSpPr>
        <p:spPr>
          <a:xfrm rot="10800000" flipH="1">
            <a:off x="3486944" y="2692856"/>
            <a:ext cx="20250" cy="5438700"/>
          </a:xfrm>
          <a:prstGeom prst="straightConnector1">
            <a:avLst/>
          </a:prstGeom>
          <a:noFill/>
          <a:ln w="38100" cap="flat" cmpd="sng">
            <a:solidFill>
              <a:srgbClr val="D4CBCB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" name="Google Shape;117;g34e72d6aa89_0_46">
            <a:extLst>
              <a:ext uri="{FF2B5EF4-FFF2-40B4-BE49-F238E27FC236}">
                <a16:creationId xmlns:a16="http://schemas.microsoft.com/office/drawing/2014/main" id="{4B9C7E55-F051-570E-BA5E-D85CDA465D6F}"/>
              </a:ext>
            </a:extLst>
          </p:cNvPr>
          <p:cNvGrpSpPr/>
          <p:nvPr/>
        </p:nvGrpSpPr>
        <p:grpSpPr>
          <a:xfrm>
            <a:off x="128438" y="2628901"/>
            <a:ext cx="3136551" cy="5498439"/>
            <a:chOff x="0" y="9525"/>
            <a:chExt cx="3985200" cy="5903730"/>
          </a:xfrm>
        </p:grpSpPr>
        <p:sp>
          <p:nvSpPr>
            <p:cNvPr id="29" name="Google Shape;118;g34e72d6aa89_0_46">
              <a:extLst>
                <a:ext uri="{FF2B5EF4-FFF2-40B4-BE49-F238E27FC236}">
                  <a16:creationId xmlns:a16="http://schemas.microsoft.com/office/drawing/2014/main" id="{788729DF-99FA-C841-CA30-91502FD58142}"/>
                </a:ext>
              </a:extLst>
            </p:cNvPr>
            <p:cNvSpPr txBox="1"/>
            <p:nvPr/>
          </p:nvSpPr>
          <p:spPr>
            <a:xfrm>
              <a:off x="0" y="9525"/>
              <a:ext cx="3985200" cy="490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r">
                <a:lnSpc>
                  <a:spcPct val="110024"/>
                </a:lnSpc>
              </a:pPr>
              <a:r>
                <a:rPr lang="en-US" sz="2700" b="1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NAME</a:t>
              </a:r>
              <a:endParaRPr sz="2700"/>
            </a:p>
          </p:txBody>
        </p:sp>
        <p:sp>
          <p:nvSpPr>
            <p:cNvPr id="30" name="Google Shape;119;g34e72d6aa89_0_46">
              <a:extLst>
                <a:ext uri="{FF2B5EF4-FFF2-40B4-BE49-F238E27FC236}">
                  <a16:creationId xmlns:a16="http://schemas.microsoft.com/office/drawing/2014/main" id="{6DB4F7A0-D129-0C60-2A0E-9EE8ACB1E863}"/>
                </a:ext>
              </a:extLst>
            </p:cNvPr>
            <p:cNvSpPr txBox="1"/>
            <p:nvPr/>
          </p:nvSpPr>
          <p:spPr>
            <a:xfrm>
              <a:off x="0" y="1466856"/>
              <a:ext cx="3985200" cy="490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r">
                <a:lnSpc>
                  <a:spcPct val="110024"/>
                </a:lnSpc>
              </a:pPr>
              <a:r>
                <a:rPr lang="en-US" sz="2700" b="1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EDUCATION</a:t>
              </a:r>
              <a:endParaRPr sz="2700"/>
            </a:p>
          </p:txBody>
        </p:sp>
        <p:sp>
          <p:nvSpPr>
            <p:cNvPr id="31" name="Google Shape;120;g34e72d6aa89_0_46">
              <a:extLst>
                <a:ext uri="{FF2B5EF4-FFF2-40B4-BE49-F238E27FC236}">
                  <a16:creationId xmlns:a16="http://schemas.microsoft.com/office/drawing/2014/main" id="{FC3CCF73-415C-D492-AF80-6AD0AA0599F1}"/>
                </a:ext>
              </a:extLst>
            </p:cNvPr>
            <p:cNvSpPr txBox="1"/>
            <p:nvPr/>
          </p:nvSpPr>
          <p:spPr>
            <a:xfrm>
              <a:off x="0" y="5422518"/>
              <a:ext cx="3985200" cy="490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r">
                <a:lnSpc>
                  <a:spcPct val="110024"/>
                </a:lnSpc>
              </a:pPr>
              <a:r>
                <a:rPr lang="en-US" sz="2700" b="1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ACHIEVEMENTS</a:t>
              </a:r>
              <a:endParaRPr sz="2700"/>
            </a:p>
          </p:txBody>
        </p:sp>
        <p:sp>
          <p:nvSpPr>
            <p:cNvPr id="32" name="Google Shape;121;g34e72d6aa89_0_46">
              <a:extLst>
                <a:ext uri="{FF2B5EF4-FFF2-40B4-BE49-F238E27FC236}">
                  <a16:creationId xmlns:a16="http://schemas.microsoft.com/office/drawing/2014/main" id="{2AE41DF5-7C73-010C-13DA-F42E7271EF3B}"/>
                </a:ext>
              </a:extLst>
            </p:cNvPr>
            <p:cNvSpPr txBox="1"/>
            <p:nvPr/>
          </p:nvSpPr>
          <p:spPr>
            <a:xfrm>
              <a:off x="0" y="3376613"/>
              <a:ext cx="3985200" cy="490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r">
                <a:lnSpc>
                  <a:spcPct val="110024"/>
                </a:lnSpc>
              </a:pPr>
              <a:r>
                <a:rPr lang="en-US" sz="2700" b="1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EXPERIENCE</a:t>
              </a:r>
              <a:endParaRPr sz="27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3E05D-47C3-0330-E2B7-4EA21E049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9A37403-A9CF-821E-1D10-EEA9AC16FC7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88" b="-9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9DB3B8B-CB37-12AB-23E1-7C42EA3124F2}"/>
              </a:ext>
            </a:extLst>
          </p:cNvPr>
          <p:cNvGrpSpPr/>
          <p:nvPr/>
        </p:nvGrpSpPr>
        <p:grpSpPr>
          <a:xfrm>
            <a:off x="-1271805" y="-514422"/>
            <a:ext cx="20831610" cy="11315844"/>
            <a:chOff x="0" y="0"/>
            <a:chExt cx="5486514" cy="298030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B71573E-726C-1C0E-B68F-26082A214CC9}"/>
                </a:ext>
              </a:extLst>
            </p:cNvPr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0D0AEFD-2195-4105-0692-05C0435C51E4}"/>
                </a:ext>
              </a:extLst>
            </p:cNvPr>
            <p:cNvSpPr txBox="1"/>
            <p:nvPr/>
          </p:nvSpPr>
          <p:spPr>
            <a:xfrm>
              <a:off x="0" y="-38100"/>
              <a:ext cx="5486514" cy="3018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C4DB4F13-9955-44E1-6BFB-EC6D6C34B857}"/>
              </a:ext>
            </a:extLst>
          </p:cNvPr>
          <p:cNvGrpSpPr/>
          <p:nvPr/>
        </p:nvGrpSpPr>
        <p:grpSpPr>
          <a:xfrm>
            <a:off x="306825" y="366703"/>
            <a:ext cx="17605260" cy="9514925"/>
            <a:chOff x="0" y="0"/>
            <a:chExt cx="4636776" cy="25059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A8AE00A-437A-5432-E468-9D00A151DECB}"/>
                </a:ext>
              </a:extLst>
            </p:cNvPr>
            <p:cNvSpPr/>
            <p:nvPr/>
          </p:nvSpPr>
          <p:spPr>
            <a:xfrm>
              <a:off x="0" y="0"/>
              <a:ext cx="4636776" cy="2505988"/>
            </a:xfrm>
            <a:custGeom>
              <a:avLst/>
              <a:gdLst/>
              <a:ahLst/>
              <a:cxnLst/>
              <a:rect l="l" t="t" r="r" b="b"/>
              <a:pathLst>
                <a:path w="4636776" h="2505988">
                  <a:moveTo>
                    <a:pt x="22427" y="0"/>
                  </a:moveTo>
                  <a:lnTo>
                    <a:pt x="4614349" y="0"/>
                  </a:lnTo>
                  <a:cubicBezTo>
                    <a:pt x="4626735" y="0"/>
                    <a:pt x="4636776" y="10041"/>
                    <a:pt x="4636776" y="22427"/>
                  </a:cubicBezTo>
                  <a:lnTo>
                    <a:pt x="4636776" y="2483561"/>
                  </a:lnTo>
                  <a:cubicBezTo>
                    <a:pt x="4636776" y="2489509"/>
                    <a:pt x="4634413" y="2495214"/>
                    <a:pt x="4630207" y="2499420"/>
                  </a:cubicBezTo>
                  <a:cubicBezTo>
                    <a:pt x="4626002" y="2503625"/>
                    <a:pt x="4620297" y="2505988"/>
                    <a:pt x="4614349" y="2505988"/>
                  </a:cubicBezTo>
                  <a:lnTo>
                    <a:pt x="22427" y="2505988"/>
                  </a:lnTo>
                  <a:cubicBezTo>
                    <a:pt x="16479" y="2505988"/>
                    <a:pt x="10775" y="2503625"/>
                    <a:pt x="6569" y="2499420"/>
                  </a:cubicBezTo>
                  <a:cubicBezTo>
                    <a:pt x="2363" y="2495214"/>
                    <a:pt x="0" y="2489509"/>
                    <a:pt x="0" y="2483561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35F4B800-2C72-5878-EB9A-86DACAF5590A}"/>
                </a:ext>
              </a:extLst>
            </p:cNvPr>
            <p:cNvSpPr txBox="1"/>
            <p:nvPr/>
          </p:nvSpPr>
          <p:spPr>
            <a:xfrm>
              <a:off x="0" y="-38100"/>
              <a:ext cx="4636776" cy="2544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D84A7D99-EED5-ACDC-DDD5-06B4B86F167C}"/>
              </a:ext>
            </a:extLst>
          </p:cNvPr>
          <p:cNvSpPr/>
          <p:nvPr/>
        </p:nvSpPr>
        <p:spPr>
          <a:xfrm>
            <a:off x="12590018" y="3546900"/>
            <a:ext cx="3795733" cy="3805882"/>
          </a:xfrm>
          <a:custGeom>
            <a:avLst/>
            <a:gdLst/>
            <a:ahLst/>
            <a:cxnLst/>
            <a:rect l="l" t="t" r="r" b="b"/>
            <a:pathLst>
              <a:path w="3795733" h="3805882">
                <a:moveTo>
                  <a:pt x="0" y="0"/>
                </a:moveTo>
                <a:lnTo>
                  <a:pt x="3795733" y="0"/>
                </a:lnTo>
                <a:lnTo>
                  <a:pt x="3795733" y="3805882"/>
                </a:lnTo>
                <a:lnTo>
                  <a:pt x="0" y="38058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5884F23-937A-3541-1BD2-0DEF35EB4511}"/>
              </a:ext>
            </a:extLst>
          </p:cNvPr>
          <p:cNvSpPr txBox="1"/>
          <p:nvPr/>
        </p:nvSpPr>
        <p:spPr>
          <a:xfrm>
            <a:off x="1591050" y="3480225"/>
            <a:ext cx="9076950" cy="4578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99"/>
              </a:lnSpc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A database is an organized collection of structured information, or data, typically stored electronically in a computer system. It can contain any type of data, including words, numbers, images, videos, and files.</a:t>
            </a:r>
          </a:p>
          <a:p>
            <a:pPr>
              <a:lnSpc>
                <a:spcPts val="5099"/>
              </a:lnSpc>
            </a:pPr>
            <a:endParaRPr lang="en-US" sz="3642" dirty="0">
              <a:solidFill>
                <a:srgbClr val="1F4F74"/>
              </a:solidFill>
              <a:latin typeface="Poppins Light Bol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341E0712-50C6-9B9A-5BE0-4F4C75B0B2A1}"/>
              </a:ext>
            </a:extLst>
          </p:cNvPr>
          <p:cNvSpPr txBox="1"/>
          <p:nvPr/>
        </p:nvSpPr>
        <p:spPr>
          <a:xfrm>
            <a:off x="1591050" y="904875"/>
            <a:ext cx="15339324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1F4F74"/>
                </a:solidFill>
                <a:latin typeface="Poppins Bold"/>
              </a:rPr>
              <a:t>WHAT IS A DATABASE?</a:t>
            </a:r>
          </a:p>
        </p:txBody>
      </p:sp>
    </p:spTree>
    <p:extLst>
      <p:ext uri="{BB962C8B-B14F-4D97-AF65-F5344CB8AC3E}">
        <p14:creationId xmlns:p14="http://schemas.microsoft.com/office/powerpoint/2010/main" val="183724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6DCF4-86CA-DED7-4DE5-5C0DD7767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8689FAD-E08A-B12C-F467-B3246064690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88" b="-9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2531289-B306-DF95-D9C0-0BA2B50E0BF6}"/>
              </a:ext>
            </a:extLst>
          </p:cNvPr>
          <p:cNvGrpSpPr/>
          <p:nvPr/>
        </p:nvGrpSpPr>
        <p:grpSpPr>
          <a:xfrm>
            <a:off x="-1271805" y="-514422"/>
            <a:ext cx="20831610" cy="11315844"/>
            <a:chOff x="0" y="0"/>
            <a:chExt cx="5486514" cy="298030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57D2E9B-F60B-8E7C-2A76-257E9A4B9748}"/>
                </a:ext>
              </a:extLst>
            </p:cNvPr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EE872690-7A5B-7560-8257-A2B28A92DAA5}"/>
                </a:ext>
              </a:extLst>
            </p:cNvPr>
            <p:cNvSpPr txBox="1"/>
            <p:nvPr/>
          </p:nvSpPr>
          <p:spPr>
            <a:xfrm>
              <a:off x="0" y="-38100"/>
              <a:ext cx="5486514" cy="3018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B699ACE4-B096-C996-7357-558F200D2843}"/>
              </a:ext>
            </a:extLst>
          </p:cNvPr>
          <p:cNvGrpSpPr/>
          <p:nvPr/>
        </p:nvGrpSpPr>
        <p:grpSpPr>
          <a:xfrm>
            <a:off x="306825" y="366703"/>
            <a:ext cx="17605260" cy="9514925"/>
            <a:chOff x="0" y="0"/>
            <a:chExt cx="4636776" cy="25059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61F7B7A-095F-5DCE-4EEE-9EF982A19BBB}"/>
                </a:ext>
              </a:extLst>
            </p:cNvPr>
            <p:cNvSpPr/>
            <p:nvPr/>
          </p:nvSpPr>
          <p:spPr>
            <a:xfrm>
              <a:off x="0" y="0"/>
              <a:ext cx="4636776" cy="2505988"/>
            </a:xfrm>
            <a:custGeom>
              <a:avLst/>
              <a:gdLst/>
              <a:ahLst/>
              <a:cxnLst/>
              <a:rect l="l" t="t" r="r" b="b"/>
              <a:pathLst>
                <a:path w="4636776" h="2505988">
                  <a:moveTo>
                    <a:pt x="22427" y="0"/>
                  </a:moveTo>
                  <a:lnTo>
                    <a:pt x="4614349" y="0"/>
                  </a:lnTo>
                  <a:cubicBezTo>
                    <a:pt x="4626735" y="0"/>
                    <a:pt x="4636776" y="10041"/>
                    <a:pt x="4636776" y="22427"/>
                  </a:cubicBezTo>
                  <a:lnTo>
                    <a:pt x="4636776" y="2483561"/>
                  </a:lnTo>
                  <a:cubicBezTo>
                    <a:pt x="4636776" y="2489509"/>
                    <a:pt x="4634413" y="2495214"/>
                    <a:pt x="4630207" y="2499420"/>
                  </a:cubicBezTo>
                  <a:cubicBezTo>
                    <a:pt x="4626002" y="2503625"/>
                    <a:pt x="4620297" y="2505988"/>
                    <a:pt x="4614349" y="2505988"/>
                  </a:cubicBezTo>
                  <a:lnTo>
                    <a:pt x="22427" y="2505988"/>
                  </a:lnTo>
                  <a:cubicBezTo>
                    <a:pt x="16479" y="2505988"/>
                    <a:pt x="10775" y="2503625"/>
                    <a:pt x="6569" y="2499420"/>
                  </a:cubicBezTo>
                  <a:cubicBezTo>
                    <a:pt x="2363" y="2495214"/>
                    <a:pt x="0" y="2489509"/>
                    <a:pt x="0" y="2483561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D3637FE0-6171-685A-6EAA-52AEA03759BE}"/>
                </a:ext>
              </a:extLst>
            </p:cNvPr>
            <p:cNvSpPr txBox="1"/>
            <p:nvPr/>
          </p:nvSpPr>
          <p:spPr>
            <a:xfrm>
              <a:off x="0" y="-38100"/>
              <a:ext cx="4636776" cy="2544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34F4F24C-34D1-7197-76E0-62E624FD9D29}"/>
              </a:ext>
            </a:extLst>
          </p:cNvPr>
          <p:cNvSpPr txBox="1"/>
          <p:nvPr/>
        </p:nvSpPr>
        <p:spPr>
          <a:xfrm>
            <a:off x="1591050" y="3848150"/>
            <a:ext cx="12048750" cy="6540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99"/>
              </a:lnSpc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Software to manage and interact with databases.</a:t>
            </a:r>
          </a:p>
          <a:p>
            <a:pPr>
              <a:lnSpc>
                <a:spcPts val="5099"/>
              </a:lnSpc>
            </a:pPr>
            <a:endParaRPr lang="en-US" sz="3642" dirty="0">
              <a:solidFill>
                <a:srgbClr val="1F4F74"/>
              </a:solidFill>
              <a:latin typeface="Poppins Light Bold"/>
            </a:endParaRPr>
          </a:p>
          <a:p>
            <a:pPr marL="571500" indent="-571500">
              <a:lnSpc>
                <a:spcPts val="5099"/>
              </a:lnSpc>
              <a:buFont typeface="Arial" panose="020B0604020202020204" pitchFamily="34" charset="0"/>
              <a:buChar char="•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Data creation, storage, retrieval, and manipulation.</a:t>
            </a:r>
          </a:p>
          <a:p>
            <a:pPr marL="571500" indent="-571500">
              <a:lnSpc>
                <a:spcPts val="5099"/>
              </a:lnSpc>
              <a:buFont typeface="Arial" panose="020B0604020202020204" pitchFamily="34" charset="0"/>
              <a:buChar char="•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User access control and security.</a:t>
            </a:r>
          </a:p>
          <a:p>
            <a:pPr marL="571500" indent="-571500">
              <a:lnSpc>
                <a:spcPts val="5099"/>
              </a:lnSpc>
              <a:buFont typeface="Arial" panose="020B0604020202020204" pitchFamily="34" charset="0"/>
              <a:buChar char="•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Backup and recovery.</a:t>
            </a:r>
          </a:p>
          <a:p>
            <a:pPr marL="571500" indent="-571500">
              <a:lnSpc>
                <a:spcPts val="5099"/>
              </a:lnSpc>
              <a:buFont typeface="Arial" panose="020B0604020202020204" pitchFamily="34" charset="0"/>
              <a:buChar char="•"/>
            </a:pPr>
            <a:endParaRPr lang="en-US" sz="3642" dirty="0">
              <a:solidFill>
                <a:srgbClr val="1F4F74"/>
              </a:solidFill>
              <a:latin typeface="Poppins Light Bold"/>
            </a:endParaRPr>
          </a:p>
          <a:p>
            <a:pPr>
              <a:lnSpc>
                <a:spcPts val="5099"/>
              </a:lnSpc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Examples: MySQL, PostgreSQL, MongoDB, Oracle DB.</a:t>
            </a:r>
          </a:p>
          <a:p>
            <a:pPr algn="ctr">
              <a:lnSpc>
                <a:spcPts val="5099"/>
              </a:lnSpc>
            </a:pPr>
            <a:endParaRPr lang="en-US" sz="3642" dirty="0">
              <a:solidFill>
                <a:srgbClr val="1F4F74"/>
              </a:solidFill>
              <a:latin typeface="Poppins Light Bold"/>
            </a:endParaRPr>
          </a:p>
          <a:p>
            <a:pPr algn="ctr">
              <a:lnSpc>
                <a:spcPts val="5099"/>
              </a:lnSpc>
            </a:pPr>
            <a:endParaRPr lang="en-US" sz="3642" dirty="0">
              <a:solidFill>
                <a:srgbClr val="1F4F74"/>
              </a:solidFill>
              <a:latin typeface="Poppins Light Bol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D3EC44DC-9427-C162-AE40-E2C2D37BCE1D}"/>
              </a:ext>
            </a:extLst>
          </p:cNvPr>
          <p:cNvSpPr txBox="1"/>
          <p:nvPr/>
        </p:nvSpPr>
        <p:spPr>
          <a:xfrm>
            <a:off x="1591050" y="904875"/>
            <a:ext cx="15339324" cy="2333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dirty="0">
                <a:solidFill>
                  <a:srgbClr val="1F4F74"/>
                </a:solidFill>
                <a:latin typeface="Poppins Bold"/>
              </a:rPr>
              <a:t>DATABASE MANAGEMENT SYSTEMS (DBMS) </a:t>
            </a:r>
          </a:p>
        </p:txBody>
      </p:sp>
      <p:pic>
        <p:nvPicPr>
          <p:cNvPr id="1026" name="Picture 2" descr="Database System. Introduction and Background | by Raza Mohamed | Medium">
            <a:extLst>
              <a:ext uri="{FF2B5EF4-FFF2-40B4-BE49-F238E27FC236}">
                <a16:creationId xmlns:a16="http://schemas.microsoft.com/office/drawing/2014/main" id="{8A8866A8-3E02-7DE7-50B4-0855E9F21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010" y="4274237"/>
            <a:ext cx="605346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38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88" b="-9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271805" y="-514422"/>
            <a:ext cx="20831610" cy="11315844"/>
            <a:chOff x="0" y="0"/>
            <a:chExt cx="5486514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486514" cy="3018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06825" y="429175"/>
            <a:ext cx="17605260" cy="9514925"/>
            <a:chOff x="0" y="0"/>
            <a:chExt cx="4636776" cy="25059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36776" cy="2505988"/>
            </a:xfrm>
            <a:custGeom>
              <a:avLst/>
              <a:gdLst/>
              <a:ahLst/>
              <a:cxnLst/>
              <a:rect l="l" t="t" r="r" b="b"/>
              <a:pathLst>
                <a:path w="4636776" h="2505988">
                  <a:moveTo>
                    <a:pt x="22427" y="0"/>
                  </a:moveTo>
                  <a:lnTo>
                    <a:pt x="4614349" y="0"/>
                  </a:lnTo>
                  <a:cubicBezTo>
                    <a:pt x="4626735" y="0"/>
                    <a:pt x="4636776" y="10041"/>
                    <a:pt x="4636776" y="22427"/>
                  </a:cubicBezTo>
                  <a:lnTo>
                    <a:pt x="4636776" y="2483561"/>
                  </a:lnTo>
                  <a:cubicBezTo>
                    <a:pt x="4636776" y="2489509"/>
                    <a:pt x="4634413" y="2495214"/>
                    <a:pt x="4630207" y="2499420"/>
                  </a:cubicBezTo>
                  <a:cubicBezTo>
                    <a:pt x="4626002" y="2503625"/>
                    <a:pt x="4620297" y="2505988"/>
                    <a:pt x="4614349" y="2505988"/>
                  </a:cubicBezTo>
                  <a:lnTo>
                    <a:pt x="22427" y="2505988"/>
                  </a:lnTo>
                  <a:cubicBezTo>
                    <a:pt x="16479" y="2505988"/>
                    <a:pt x="10775" y="2503625"/>
                    <a:pt x="6569" y="2499420"/>
                  </a:cubicBezTo>
                  <a:cubicBezTo>
                    <a:pt x="2363" y="2495214"/>
                    <a:pt x="0" y="2489509"/>
                    <a:pt x="0" y="2483561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636776" cy="2544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98809" y="3034973"/>
            <a:ext cx="5038350" cy="2296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42" b="1" dirty="0">
                <a:solidFill>
                  <a:srgbClr val="1F4F74"/>
                </a:solidFill>
                <a:latin typeface="Poppins Light Bold"/>
              </a:rPr>
              <a:t>Relational</a:t>
            </a: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 </a:t>
            </a:r>
          </a:p>
          <a:p>
            <a:pPr algn="ctr"/>
            <a:endParaRPr lang="en-US" sz="3642" dirty="0">
              <a:solidFill>
                <a:srgbClr val="1F4F74"/>
              </a:solidFill>
              <a:latin typeface="Poppins Light Bold"/>
            </a:endParaRPr>
          </a:p>
          <a:p>
            <a:pPr algn="ctr"/>
            <a:r>
              <a:rPr lang="en-US" sz="3642" dirty="0">
                <a:solidFill>
                  <a:srgbClr val="1F4F74"/>
                </a:solidFill>
                <a:latin typeface="Poppins Light Bold"/>
              </a:rPr>
              <a:t>Data stored in tables</a:t>
            </a:r>
          </a:p>
          <a:p>
            <a:pPr algn="ctr"/>
            <a:r>
              <a:rPr lang="en-US" sz="3642" dirty="0">
                <a:solidFill>
                  <a:srgbClr val="1F4F74"/>
                </a:solidFill>
                <a:latin typeface="Poppins Light Bold"/>
              </a:rPr>
              <a:t>(rows and columns) </a:t>
            </a:r>
            <a:endParaRPr lang="en-PK" sz="3642" dirty="0">
              <a:solidFill>
                <a:srgbClr val="1F4F74"/>
              </a:solidFill>
              <a:latin typeface="Poppins Light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91050" y="904875"/>
            <a:ext cx="15339324" cy="1166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dirty="0">
                <a:solidFill>
                  <a:srgbClr val="1F4F74"/>
                </a:solidFill>
                <a:latin typeface="Poppins Bold"/>
              </a:rPr>
              <a:t>Types of Databases</a:t>
            </a:r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D2DA4CC3-DC4E-994F-4213-2D64080C7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09" y="5629436"/>
            <a:ext cx="6058425" cy="1783235"/>
          </a:xfrm>
          <a:prstGeom prst="rect">
            <a:avLst/>
          </a:prstGeom>
        </p:spPr>
      </p:pic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163264A0-A6EB-7AAD-075D-97BBA9761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5319" y="5738031"/>
            <a:ext cx="3520745" cy="1566045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273FC779-4C89-58F2-3498-25279DA98C25}"/>
              </a:ext>
            </a:extLst>
          </p:cNvPr>
          <p:cNvSpPr txBox="1"/>
          <p:nvPr/>
        </p:nvSpPr>
        <p:spPr>
          <a:xfrm>
            <a:off x="10316475" y="2896995"/>
            <a:ext cx="5872707" cy="3362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42" b="1" dirty="0">
                <a:solidFill>
                  <a:srgbClr val="1F4F74"/>
                </a:solidFill>
                <a:latin typeface="Poppins Light Bold"/>
              </a:rPr>
              <a:t>Non-Relational</a:t>
            </a: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 </a:t>
            </a:r>
          </a:p>
          <a:p>
            <a:pPr algn="ctr"/>
            <a:endParaRPr lang="en-US" sz="3642" dirty="0">
              <a:solidFill>
                <a:srgbClr val="1F4F74"/>
              </a:solidFill>
              <a:latin typeface="Poppins Light Bold"/>
            </a:endParaRPr>
          </a:p>
          <a:p>
            <a:pPr algn="ctr"/>
            <a:r>
              <a:rPr lang="en-US" sz="3642" dirty="0">
                <a:solidFill>
                  <a:srgbClr val="1F4F74"/>
                </a:solidFill>
                <a:latin typeface="Poppins Light Bold"/>
              </a:rPr>
              <a:t>Data not stored in tables (unstructured)</a:t>
            </a:r>
          </a:p>
          <a:p>
            <a:pPr algn="ctr"/>
            <a:endParaRPr lang="en-PK" sz="3642" dirty="0">
              <a:solidFill>
                <a:srgbClr val="1F4F74"/>
              </a:solidFill>
              <a:latin typeface="Poppins Light Bold"/>
            </a:endParaRPr>
          </a:p>
          <a:p>
            <a:pPr algn="ctr"/>
            <a:r>
              <a:rPr lang="en-US" sz="3642" dirty="0">
                <a:solidFill>
                  <a:srgbClr val="1F4F74"/>
                </a:solidFill>
                <a:latin typeface="Poppins Light Bold"/>
              </a:rPr>
              <a:t> </a:t>
            </a:r>
            <a:endParaRPr lang="en-PK" sz="3642" dirty="0">
              <a:solidFill>
                <a:srgbClr val="1F4F74"/>
              </a:solidFill>
              <a:latin typeface="Poppins Light Bold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A4043E-442D-377E-F4F9-FD023F5E5291}"/>
              </a:ext>
            </a:extLst>
          </p:cNvPr>
          <p:cNvCxnSpPr/>
          <p:nvPr/>
        </p:nvCxnSpPr>
        <p:spPr>
          <a:xfrm>
            <a:off x="9296400" y="2896995"/>
            <a:ext cx="0" cy="498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27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12D32-D636-24DD-7BD1-77AD9F78E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AF01400-4BC7-7719-754F-4FD55FF0B2D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88" b="-9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15C0A10-8732-D0AA-6ADF-DB588A89F8AF}"/>
              </a:ext>
            </a:extLst>
          </p:cNvPr>
          <p:cNvGrpSpPr/>
          <p:nvPr/>
        </p:nvGrpSpPr>
        <p:grpSpPr>
          <a:xfrm>
            <a:off x="-1271805" y="-514422"/>
            <a:ext cx="20831610" cy="11315844"/>
            <a:chOff x="0" y="0"/>
            <a:chExt cx="5486514" cy="298030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57D7C7F-44D9-98B7-D03B-347D48F44A6B}"/>
                </a:ext>
              </a:extLst>
            </p:cNvPr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934BE9FA-9055-97B1-55CF-A1301A6E56BA}"/>
                </a:ext>
              </a:extLst>
            </p:cNvPr>
            <p:cNvSpPr txBox="1"/>
            <p:nvPr/>
          </p:nvSpPr>
          <p:spPr>
            <a:xfrm>
              <a:off x="0" y="-38100"/>
              <a:ext cx="5486514" cy="3018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67BAF3C0-8F6E-D92B-4A9B-8170D1C51F02}"/>
              </a:ext>
            </a:extLst>
          </p:cNvPr>
          <p:cNvGrpSpPr/>
          <p:nvPr/>
        </p:nvGrpSpPr>
        <p:grpSpPr>
          <a:xfrm>
            <a:off x="493770" y="386037"/>
            <a:ext cx="17605260" cy="9514925"/>
            <a:chOff x="0" y="0"/>
            <a:chExt cx="4636776" cy="25059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B991E01-6CC8-9AEF-1FC0-21F54C9B1E79}"/>
                </a:ext>
              </a:extLst>
            </p:cNvPr>
            <p:cNvSpPr/>
            <p:nvPr/>
          </p:nvSpPr>
          <p:spPr>
            <a:xfrm>
              <a:off x="0" y="0"/>
              <a:ext cx="4636776" cy="2505988"/>
            </a:xfrm>
            <a:custGeom>
              <a:avLst/>
              <a:gdLst/>
              <a:ahLst/>
              <a:cxnLst/>
              <a:rect l="l" t="t" r="r" b="b"/>
              <a:pathLst>
                <a:path w="4636776" h="2505988">
                  <a:moveTo>
                    <a:pt x="22427" y="0"/>
                  </a:moveTo>
                  <a:lnTo>
                    <a:pt x="4614349" y="0"/>
                  </a:lnTo>
                  <a:cubicBezTo>
                    <a:pt x="4626735" y="0"/>
                    <a:pt x="4636776" y="10041"/>
                    <a:pt x="4636776" y="22427"/>
                  </a:cubicBezTo>
                  <a:lnTo>
                    <a:pt x="4636776" y="2483561"/>
                  </a:lnTo>
                  <a:cubicBezTo>
                    <a:pt x="4636776" y="2489509"/>
                    <a:pt x="4634413" y="2495214"/>
                    <a:pt x="4630207" y="2499420"/>
                  </a:cubicBezTo>
                  <a:cubicBezTo>
                    <a:pt x="4626002" y="2503625"/>
                    <a:pt x="4620297" y="2505988"/>
                    <a:pt x="4614349" y="2505988"/>
                  </a:cubicBezTo>
                  <a:lnTo>
                    <a:pt x="22427" y="2505988"/>
                  </a:lnTo>
                  <a:cubicBezTo>
                    <a:pt x="16479" y="2505988"/>
                    <a:pt x="10775" y="2503625"/>
                    <a:pt x="6569" y="2499420"/>
                  </a:cubicBezTo>
                  <a:cubicBezTo>
                    <a:pt x="2363" y="2495214"/>
                    <a:pt x="0" y="2489509"/>
                    <a:pt x="0" y="2483561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36986963-2C9C-30B0-35C0-4A0C93EBCF89}"/>
                </a:ext>
              </a:extLst>
            </p:cNvPr>
            <p:cNvSpPr txBox="1"/>
            <p:nvPr/>
          </p:nvSpPr>
          <p:spPr>
            <a:xfrm>
              <a:off x="0" y="-38100"/>
              <a:ext cx="4636776" cy="2544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DBFB7339-8C7B-3FCF-FFB0-16A62D9B5E1A}"/>
              </a:ext>
            </a:extLst>
          </p:cNvPr>
          <p:cNvSpPr txBox="1"/>
          <p:nvPr/>
        </p:nvSpPr>
        <p:spPr>
          <a:xfrm>
            <a:off x="2098808" y="3034973"/>
            <a:ext cx="14436591" cy="58151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ct val="150000"/>
              </a:lnSpc>
              <a:buSzPct val="116000"/>
              <a:buFont typeface="Arial" panose="020B0604020202020204" pitchFamily="34" charset="0"/>
              <a:buChar char="•"/>
            </a:pPr>
            <a:endParaRPr lang="en-US" sz="3642" dirty="0">
              <a:solidFill>
                <a:srgbClr val="1F4F74"/>
              </a:solidFill>
              <a:latin typeface="Poppins Light Bold"/>
            </a:endParaRPr>
          </a:p>
          <a:p>
            <a:pPr marL="571500" indent="-571500">
              <a:lnSpc>
                <a:spcPct val="150000"/>
              </a:lnSpc>
              <a:buSzPct val="116000"/>
              <a:buFont typeface="Arial" panose="020B0604020202020204" pitchFamily="34" charset="0"/>
              <a:buChar char="•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Customer data analysis</a:t>
            </a:r>
          </a:p>
          <a:p>
            <a:pPr marL="571500" indent="-571500">
              <a:lnSpc>
                <a:spcPct val="150000"/>
              </a:lnSpc>
              <a:buSzPct val="116000"/>
              <a:buFont typeface="Arial" panose="020B0604020202020204" pitchFamily="34" charset="0"/>
              <a:buChar char="•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Financial reporting</a:t>
            </a:r>
          </a:p>
          <a:p>
            <a:pPr marL="571500" indent="-571500">
              <a:lnSpc>
                <a:spcPct val="150000"/>
              </a:lnSpc>
              <a:buSzPct val="116000"/>
              <a:buFont typeface="Arial" panose="020B0604020202020204" pitchFamily="34" charset="0"/>
              <a:buChar char="•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Inventory management</a:t>
            </a:r>
          </a:p>
          <a:p>
            <a:pPr marL="571500" indent="-571500">
              <a:lnSpc>
                <a:spcPct val="150000"/>
              </a:lnSpc>
              <a:buSzPct val="116000"/>
              <a:buFont typeface="Arial" panose="020B0604020202020204" pitchFamily="34" charset="0"/>
              <a:buChar char="•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User activity tracking</a:t>
            </a:r>
          </a:p>
          <a:p>
            <a:pPr marL="571500" indent="-571500">
              <a:lnSpc>
                <a:spcPct val="150000"/>
              </a:lnSpc>
              <a:buSzPct val="116000"/>
              <a:buFont typeface="Arial" panose="020B0604020202020204" pitchFamily="34" charset="0"/>
              <a:buChar char="•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Business intelligence dashboards</a:t>
            </a:r>
          </a:p>
          <a:p>
            <a:pPr marL="571500" indent="-571500">
              <a:lnSpc>
                <a:spcPct val="150000"/>
              </a:lnSpc>
              <a:buSzPct val="116000"/>
              <a:buFont typeface="Arial" panose="020B0604020202020204" pitchFamily="34" charset="0"/>
              <a:buChar char="•"/>
            </a:pPr>
            <a:endParaRPr lang="en-PK" sz="3642" dirty="0">
              <a:solidFill>
                <a:srgbClr val="1F4F74"/>
              </a:solidFill>
              <a:latin typeface="Poppins Light Bol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FAEDFAB2-85D9-45E7-5778-33E49E169CAC}"/>
              </a:ext>
            </a:extLst>
          </p:cNvPr>
          <p:cNvSpPr txBox="1"/>
          <p:nvPr/>
        </p:nvSpPr>
        <p:spPr>
          <a:xfrm>
            <a:off x="1591050" y="904875"/>
            <a:ext cx="15339324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6500" dirty="0">
                <a:solidFill>
                  <a:srgbClr val="1F4F74"/>
                </a:solidFill>
                <a:latin typeface="Poppins Bold"/>
              </a:rPr>
              <a:t>Real-World Applications</a:t>
            </a:r>
          </a:p>
        </p:txBody>
      </p:sp>
    </p:spTree>
    <p:extLst>
      <p:ext uri="{BB962C8B-B14F-4D97-AF65-F5344CB8AC3E}">
        <p14:creationId xmlns:p14="http://schemas.microsoft.com/office/powerpoint/2010/main" val="62032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88" b="-9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271805" y="-514422"/>
            <a:ext cx="20831610" cy="11315844"/>
            <a:chOff x="0" y="0"/>
            <a:chExt cx="5486514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486514" cy="3018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06825" y="366703"/>
            <a:ext cx="17605260" cy="9514925"/>
            <a:chOff x="0" y="0"/>
            <a:chExt cx="4636776" cy="25059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36776" cy="2505988"/>
            </a:xfrm>
            <a:custGeom>
              <a:avLst/>
              <a:gdLst/>
              <a:ahLst/>
              <a:cxnLst/>
              <a:rect l="l" t="t" r="r" b="b"/>
              <a:pathLst>
                <a:path w="4636776" h="2505988">
                  <a:moveTo>
                    <a:pt x="22427" y="0"/>
                  </a:moveTo>
                  <a:lnTo>
                    <a:pt x="4614349" y="0"/>
                  </a:lnTo>
                  <a:cubicBezTo>
                    <a:pt x="4626735" y="0"/>
                    <a:pt x="4636776" y="10041"/>
                    <a:pt x="4636776" y="22427"/>
                  </a:cubicBezTo>
                  <a:lnTo>
                    <a:pt x="4636776" y="2483561"/>
                  </a:lnTo>
                  <a:cubicBezTo>
                    <a:pt x="4636776" y="2489509"/>
                    <a:pt x="4634413" y="2495214"/>
                    <a:pt x="4630207" y="2499420"/>
                  </a:cubicBezTo>
                  <a:cubicBezTo>
                    <a:pt x="4626002" y="2503625"/>
                    <a:pt x="4620297" y="2505988"/>
                    <a:pt x="4614349" y="2505988"/>
                  </a:cubicBezTo>
                  <a:lnTo>
                    <a:pt x="22427" y="2505988"/>
                  </a:lnTo>
                  <a:cubicBezTo>
                    <a:pt x="16479" y="2505988"/>
                    <a:pt x="10775" y="2503625"/>
                    <a:pt x="6569" y="2499420"/>
                  </a:cubicBezTo>
                  <a:cubicBezTo>
                    <a:pt x="2363" y="2495214"/>
                    <a:pt x="0" y="2489509"/>
                    <a:pt x="0" y="2483561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636776" cy="2544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2453839"/>
            <a:ext cx="16487391" cy="6994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6382" lvl="1" indent="-393191">
              <a:lnSpc>
                <a:spcPts val="5099"/>
              </a:lnSpc>
              <a:buFont typeface="Arial"/>
              <a:buChar char="•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A computer language for:</a:t>
            </a:r>
          </a:p>
          <a:p>
            <a:pPr marL="2359147" lvl="3" indent="-589787">
              <a:lnSpc>
                <a:spcPts val="5099"/>
              </a:lnSpc>
              <a:buFont typeface="Arial"/>
              <a:buChar char="￭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Storing data</a:t>
            </a:r>
          </a:p>
          <a:p>
            <a:pPr marL="2359147" lvl="3" indent="-589787">
              <a:lnSpc>
                <a:spcPts val="5099"/>
              </a:lnSpc>
              <a:buFont typeface="Arial"/>
              <a:buChar char="￭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Manipulating data</a:t>
            </a:r>
          </a:p>
          <a:p>
            <a:pPr marL="2359147" lvl="3" indent="-589787">
              <a:lnSpc>
                <a:spcPts val="5099"/>
              </a:lnSpc>
              <a:buFont typeface="Arial"/>
              <a:buChar char="￭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Retrieving data </a:t>
            </a:r>
          </a:p>
          <a:p>
            <a:pPr>
              <a:lnSpc>
                <a:spcPts val="5099"/>
              </a:lnSpc>
            </a:pPr>
            <a:endParaRPr lang="en-US" sz="3642" dirty="0">
              <a:solidFill>
                <a:srgbClr val="1F4F74"/>
              </a:solidFill>
              <a:latin typeface="Poppins Light Bold"/>
            </a:endParaRPr>
          </a:p>
          <a:p>
            <a:pPr marL="786382" lvl="1" indent="-393191">
              <a:lnSpc>
                <a:spcPts val="5099"/>
              </a:lnSpc>
              <a:buFont typeface="Arial"/>
              <a:buChar char="•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SQL is the standard language for Relational Database Systems.</a:t>
            </a:r>
          </a:p>
          <a:p>
            <a:pPr marL="786382" lvl="1" indent="-393191">
              <a:lnSpc>
                <a:spcPts val="5099"/>
              </a:lnSpc>
              <a:buFont typeface="Arial"/>
              <a:buChar char="•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Why SQL?</a:t>
            </a:r>
          </a:p>
          <a:p>
            <a:pPr marL="2359147" lvl="3" indent="-589787">
              <a:lnSpc>
                <a:spcPts val="5099"/>
              </a:lnSpc>
              <a:buFont typeface="Arial"/>
              <a:buChar char="￭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It is easy to understand.</a:t>
            </a:r>
          </a:p>
          <a:p>
            <a:pPr marL="2359147" lvl="3" indent="-589787">
              <a:lnSpc>
                <a:spcPts val="5099"/>
              </a:lnSpc>
              <a:buFont typeface="Arial"/>
              <a:buChar char="￭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Queries are short. </a:t>
            </a:r>
          </a:p>
          <a:p>
            <a:pPr marL="2359147" lvl="3" indent="-589787">
              <a:lnSpc>
                <a:spcPts val="5099"/>
              </a:lnSpc>
              <a:buFont typeface="Arial"/>
              <a:buChar char="￭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It allows users to describe, define, manipulate and drop the data.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04875"/>
            <a:ext cx="16321036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dirty="0">
                <a:solidFill>
                  <a:srgbClr val="1F4F74"/>
                </a:solidFill>
                <a:latin typeface="Poppins Bold"/>
              </a:rPr>
              <a:t>Structured Query Language (SQL)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88" b="-9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271805" y="-514422"/>
            <a:ext cx="20831610" cy="11315844"/>
            <a:chOff x="0" y="0"/>
            <a:chExt cx="5486514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486514" cy="3018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06825" y="366703"/>
            <a:ext cx="17605260" cy="9514925"/>
            <a:chOff x="0" y="0"/>
            <a:chExt cx="4636776" cy="25059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36776" cy="2505988"/>
            </a:xfrm>
            <a:custGeom>
              <a:avLst/>
              <a:gdLst/>
              <a:ahLst/>
              <a:cxnLst/>
              <a:rect l="l" t="t" r="r" b="b"/>
              <a:pathLst>
                <a:path w="4636776" h="2505988">
                  <a:moveTo>
                    <a:pt x="22427" y="0"/>
                  </a:moveTo>
                  <a:lnTo>
                    <a:pt x="4614349" y="0"/>
                  </a:lnTo>
                  <a:cubicBezTo>
                    <a:pt x="4626735" y="0"/>
                    <a:pt x="4636776" y="10041"/>
                    <a:pt x="4636776" y="22427"/>
                  </a:cubicBezTo>
                  <a:lnTo>
                    <a:pt x="4636776" y="2483561"/>
                  </a:lnTo>
                  <a:cubicBezTo>
                    <a:pt x="4636776" y="2489509"/>
                    <a:pt x="4634413" y="2495214"/>
                    <a:pt x="4630207" y="2499420"/>
                  </a:cubicBezTo>
                  <a:cubicBezTo>
                    <a:pt x="4626002" y="2503625"/>
                    <a:pt x="4620297" y="2505988"/>
                    <a:pt x="4614349" y="2505988"/>
                  </a:cubicBezTo>
                  <a:lnTo>
                    <a:pt x="22427" y="2505988"/>
                  </a:lnTo>
                  <a:cubicBezTo>
                    <a:pt x="16479" y="2505988"/>
                    <a:pt x="10775" y="2503625"/>
                    <a:pt x="6569" y="2499420"/>
                  </a:cubicBezTo>
                  <a:cubicBezTo>
                    <a:pt x="2363" y="2495214"/>
                    <a:pt x="0" y="2489509"/>
                    <a:pt x="0" y="2483561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636776" cy="2544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36440" y="2215044"/>
            <a:ext cx="16487391" cy="7138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</a:pPr>
            <a:r>
              <a:rPr lang="en-US" sz="2800" dirty="0">
                <a:solidFill>
                  <a:srgbClr val="1F4F74"/>
                </a:solidFill>
                <a:latin typeface="Poppins Bold"/>
              </a:rPr>
              <a:t>Data Definition Language (DDL):</a:t>
            </a:r>
          </a:p>
          <a:p>
            <a:pPr marL="786382" lvl="1" indent="-393191">
              <a:lnSpc>
                <a:spcPts val="5099"/>
              </a:lnSpc>
              <a:buFont typeface="Arial"/>
              <a:buChar char="•"/>
            </a:pPr>
            <a:r>
              <a:rPr lang="en-US" sz="2800" dirty="0">
                <a:solidFill>
                  <a:srgbClr val="1F4F74"/>
                </a:solidFill>
                <a:latin typeface="Poppins Light Bold"/>
              </a:rPr>
              <a:t>Used to define and modify the structure of a database. (CREATE, ALTER, DROP.)</a:t>
            </a:r>
          </a:p>
          <a:p>
            <a:pPr>
              <a:lnSpc>
                <a:spcPts val="5099"/>
              </a:lnSpc>
            </a:pPr>
            <a:r>
              <a:rPr lang="en-US" sz="2800" dirty="0">
                <a:solidFill>
                  <a:srgbClr val="1F4F74"/>
                </a:solidFill>
                <a:latin typeface="Poppins Bold"/>
              </a:rPr>
              <a:t>Data Manipulation Language (DML):</a:t>
            </a:r>
          </a:p>
          <a:p>
            <a:pPr marL="786382" lvl="1" indent="-393191">
              <a:lnSpc>
                <a:spcPts val="5099"/>
              </a:lnSpc>
              <a:buFont typeface="Arial"/>
              <a:buChar char="•"/>
            </a:pPr>
            <a:r>
              <a:rPr lang="en-US" sz="2800" dirty="0">
                <a:solidFill>
                  <a:srgbClr val="1F4F74"/>
                </a:solidFill>
                <a:latin typeface="Poppins Light Bold"/>
              </a:rPr>
              <a:t>Used to access, manipulate, and modify data within the database.(INSERT, UPDATE, DELETE.)</a:t>
            </a:r>
          </a:p>
          <a:p>
            <a:pPr>
              <a:lnSpc>
                <a:spcPts val="5099"/>
              </a:lnSpc>
            </a:pPr>
            <a:r>
              <a:rPr lang="en-US" sz="2800" dirty="0">
                <a:solidFill>
                  <a:srgbClr val="1F4F74"/>
                </a:solidFill>
                <a:latin typeface="Poppins Bold"/>
              </a:rPr>
              <a:t>Data Query Language (DQL):</a:t>
            </a:r>
          </a:p>
          <a:p>
            <a:pPr marL="786382" lvl="1" indent="-393191">
              <a:lnSpc>
                <a:spcPts val="5099"/>
              </a:lnSpc>
              <a:buFont typeface="Arial"/>
              <a:buChar char="•"/>
            </a:pPr>
            <a:r>
              <a:rPr lang="en-US" sz="2800" dirty="0">
                <a:solidFill>
                  <a:srgbClr val="1F4F74"/>
                </a:solidFill>
                <a:latin typeface="Poppins Light Bold"/>
              </a:rPr>
              <a:t>Used to query and extract essential information from the database.(SELECT.)</a:t>
            </a:r>
          </a:p>
          <a:p>
            <a:pPr>
              <a:lnSpc>
                <a:spcPts val="5099"/>
              </a:lnSpc>
            </a:pPr>
            <a:r>
              <a:rPr lang="en-US" sz="2800" dirty="0">
                <a:solidFill>
                  <a:srgbClr val="1F4F74"/>
                </a:solidFill>
                <a:latin typeface="Poppins Bold"/>
              </a:rPr>
              <a:t>Data Control Language (DCL):</a:t>
            </a:r>
          </a:p>
          <a:p>
            <a:pPr marL="786382" lvl="1" indent="-393191">
              <a:lnSpc>
                <a:spcPts val="5099"/>
              </a:lnSpc>
              <a:buFont typeface="Arial"/>
              <a:buChar char="•"/>
            </a:pPr>
            <a:r>
              <a:rPr lang="en-US" sz="2800" dirty="0">
                <a:solidFill>
                  <a:srgbClr val="1F4F74"/>
                </a:solidFill>
                <a:latin typeface="Poppins Light Bold"/>
              </a:rPr>
              <a:t>Managing access and permissions.(GRANT, REVOKE.)</a:t>
            </a:r>
          </a:p>
          <a:p>
            <a:pPr>
              <a:lnSpc>
                <a:spcPts val="5099"/>
              </a:lnSpc>
            </a:pPr>
            <a:r>
              <a:rPr lang="en-US" sz="2800" dirty="0">
                <a:solidFill>
                  <a:srgbClr val="1F4F74"/>
                </a:solidFill>
                <a:latin typeface="Poppins Bold"/>
              </a:rPr>
              <a:t>Transaction Control Language (TCL):</a:t>
            </a:r>
          </a:p>
          <a:p>
            <a:pPr marL="786382" lvl="1" indent="-393191">
              <a:lnSpc>
                <a:spcPts val="5099"/>
              </a:lnSpc>
              <a:buFont typeface="Arial"/>
              <a:buChar char="•"/>
            </a:pPr>
            <a:r>
              <a:rPr lang="en-US" sz="2800" dirty="0">
                <a:solidFill>
                  <a:srgbClr val="1F4F74"/>
                </a:solidFill>
                <a:latin typeface="Poppins Light Bold"/>
              </a:rPr>
              <a:t>Manage transactions within databases.(COMMIT, ROLLBACK.)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6440" y="735249"/>
            <a:ext cx="16321036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dirty="0">
                <a:solidFill>
                  <a:srgbClr val="1F4F74"/>
                </a:solidFill>
                <a:latin typeface="Poppins Bold"/>
              </a:rPr>
              <a:t>SQL Components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88" b="-9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271805" y="-514422"/>
            <a:ext cx="20831610" cy="11315844"/>
            <a:chOff x="0" y="0"/>
            <a:chExt cx="5486514" cy="29803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86514" cy="2980305"/>
            </a:xfrm>
            <a:custGeom>
              <a:avLst/>
              <a:gdLst/>
              <a:ahLst/>
              <a:cxnLst/>
              <a:rect l="l" t="t" r="r" b="b"/>
              <a:pathLst>
                <a:path w="5486514" h="2980305">
                  <a:moveTo>
                    <a:pt x="0" y="0"/>
                  </a:moveTo>
                  <a:lnTo>
                    <a:pt x="5486514" y="0"/>
                  </a:lnTo>
                  <a:lnTo>
                    <a:pt x="5486514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71765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486514" cy="3018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41370" y="313706"/>
            <a:ext cx="17605260" cy="9514925"/>
            <a:chOff x="0" y="0"/>
            <a:chExt cx="4636776" cy="25059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36776" cy="2505988"/>
            </a:xfrm>
            <a:custGeom>
              <a:avLst/>
              <a:gdLst/>
              <a:ahLst/>
              <a:cxnLst/>
              <a:rect l="l" t="t" r="r" b="b"/>
              <a:pathLst>
                <a:path w="4636776" h="2505988">
                  <a:moveTo>
                    <a:pt x="22427" y="0"/>
                  </a:moveTo>
                  <a:lnTo>
                    <a:pt x="4614349" y="0"/>
                  </a:lnTo>
                  <a:cubicBezTo>
                    <a:pt x="4626735" y="0"/>
                    <a:pt x="4636776" y="10041"/>
                    <a:pt x="4636776" y="22427"/>
                  </a:cubicBezTo>
                  <a:lnTo>
                    <a:pt x="4636776" y="2483561"/>
                  </a:lnTo>
                  <a:cubicBezTo>
                    <a:pt x="4636776" y="2489509"/>
                    <a:pt x="4634413" y="2495214"/>
                    <a:pt x="4630207" y="2499420"/>
                  </a:cubicBezTo>
                  <a:cubicBezTo>
                    <a:pt x="4626002" y="2503625"/>
                    <a:pt x="4620297" y="2505988"/>
                    <a:pt x="4614349" y="2505988"/>
                  </a:cubicBezTo>
                  <a:lnTo>
                    <a:pt x="22427" y="2505988"/>
                  </a:lnTo>
                  <a:cubicBezTo>
                    <a:pt x="16479" y="2505988"/>
                    <a:pt x="10775" y="2503625"/>
                    <a:pt x="6569" y="2499420"/>
                  </a:cubicBezTo>
                  <a:cubicBezTo>
                    <a:pt x="2363" y="2495214"/>
                    <a:pt x="0" y="2489509"/>
                    <a:pt x="0" y="2483561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636776" cy="2544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45522" y="2189085"/>
            <a:ext cx="16487391" cy="6540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99"/>
              </a:lnSpc>
            </a:pPr>
            <a:r>
              <a:rPr lang="en-US" sz="3642" dirty="0">
                <a:solidFill>
                  <a:srgbClr val="1F4F74"/>
                </a:solidFill>
                <a:latin typeface="Poppins Bold"/>
              </a:rPr>
              <a:t>MySQL:</a:t>
            </a:r>
          </a:p>
          <a:p>
            <a:pPr marL="1572765" lvl="2" indent="-524255">
              <a:lnSpc>
                <a:spcPts val="5099"/>
              </a:lnSpc>
              <a:buFont typeface="Arial"/>
              <a:buChar char="⚬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Open-source relational database management system.</a:t>
            </a:r>
          </a:p>
          <a:p>
            <a:pPr>
              <a:lnSpc>
                <a:spcPts val="5099"/>
              </a:lnSpc>
            </a:pPr>
            <a:endParaRPr lang="en-US" sz="3642" dirty="0">
              <a:solidFill>
                <a:srgbClr val="1F4F74"/>
              </a:solidFill>
              <a:latin typeface="Poppins Light Bold"/>
            </a:endParaRPr>
          </a:p>
          <a:p>
            <a:pPr>
              <a:lnSpc>
                <a:spcPts val="5099"/>
              </a:lnSpc>
            </a:pPr>
            <a:r>
              <a:rPr lang="en-US" sz="3642" dirty="0">
                <a:solidFill>
                  <a:srgbClr val="1F4F74"/>
                </a:solidFill>
                <a:latin typeface="Poppins Bold"/>
              </a:rPr>
              <a:t>Key Features:</a:t>
            </a:r>
          </a:p>
          <a:p>
            <a:pPr marL="1572765" lvl="2" indent="-524255">
              <a:lnSpc>
                <a:spcPts val="5099"/>
              </a:lnSpc>
              <a:buFont typeface="Arial"/>
              <a:buChar char="⚬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Open Source</a:t>
            </a:r>
          </a:p>
          <a:p>
            <a:pPr marL="3145529" lvl="4" indent="-629106">
              <a:lnSpc>
                <a:spcPts val="5099"/>
              </a:lnSpc>
              <a:buFont typeface="Arial"/>
              <a:buChar char="•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Community and enterprise editions are available.</a:t>
            </a:r>
          </a:p>
          <a:p>
            <a:pPr marL="1572765" lvl="2" indent="-524255">
              <a:lnSpc>
                <a:spcPts val="5099"/>
              </a:lnSpc>
              <a:buFont typeface="Arial"/>
              <a:buChar char="⚬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High Performance</a:t>
            </a:r>
          </a:p>
          <a:p>
            <a:pPr marL="3145529" lvl="4" indent="-629106">
              <a:lnSpc>
                <a:spcPts val="5099"/>
              </a:lnSpc>
              <a:buFont typeface="Arial"/>
              <a:buChar char="•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Optimized for speed and efficiency.</a:t>
            </a:r>
          </a:p>
          <a:p>
            <a:pPr marL="1572765" lvl="2" indent="-524255">
              <a:lnSpc>
                <a:spcPts val="5099"/>
              </a:lnSpc>
              <a:buFont typeface="Arial"/>
              <a:buChar char="⚬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Ease of Use</a:t>
            </a:r>
          </a:p>
          <a:p>
            <a:pPr marL="3145529" lvl="4" indent="-629106">
              <a:lnSpc>
                <a:spcPts val="5099"/>
              </a:lnSpc>
              <a:buFont typeface="Arial"/>
              <a:buChar char="•"/>
            </a:pPr>
            <a:r>
              <a:rPr lang="en-US" sz="3642" dirty="0">
                <a:solidFill>
                  <a:srgbClr val="1F4F74"/>
                </a:solidFill>
                <a:latin typeface="Poppins Light Bold"/>
              </a:rPr>
              <a:t>User-friendly interface for developers.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04875"/>
            <a:ext cx="16321036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1F4F74"/>
                </a:solidFill>
                <a:latin typeface="Poppins Bold"/>
              </a:rPr>
              <a:t>MySQL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511</Words>
  <Application>Microsoft Office PowerPoint</Application>
  <PresentationFormat>Custom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Poppins Bold</vt:lpstr>
      <vt:lpstr>Arial</vt:lpstr>
      <vt:lpstr>Quattrocento Sans</vt:lpstr>
      <vt:lpstr>Calibri</vt:lpstr>
      <vt:lpstr>Poppins Light Bold</vt:lpstr>
      <vt:lpstr>Aptos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 and SQL</dc:title>
  <cp:lastModifiedBy>Maimoona Khilji</cp:lastModifiedBy>
  <cp:revision>15</cp:revision>
  <dcterms:created xsi:type="dcterms:W3CDTF">2006-08-16T00:00:00Z</dcterms:created>
  <dcterms:modified xsi:type="dcterms:W3CDTF">2025-05-05T10:15:42Z</dcterms:modified>
  <dc:identifier>DAF-jYQKQmE</dc:identifier>
</cp:coreProperties>
</file>