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67" r:id="rId16"/>
    <p:sldId id="272" r:id="rId17"/>
    <p:sldId id="269" r:id="rId18"/>
  </p:sldIdLst>
  <p:sldSz cx="12192000" cy="6858000"/>
  <p:notesSz cx="6858000" cy="91440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Fredoka" panose="020B0604020202020204" charset="-79"/>
      <p:regular r:id="rId24"/>
      <p:bold r:id="rId25"/>
    </p:embeddedFont>
    <p:embeddedFont>
      <p:font typeface="Quattrocento Sans" panose="020B0502050000020003" pitchFamily="34" charset="0"/>
      <p:regular r:id="rId26"/>
      <p:bold r:id="rId27"/>
      <p:italic r:id="rId28"/>
      <p:boldItalic r:id="rId29"/>
    </p:embeddedFont>
    <p:embeddedFont>
      <p:font typeface="Raleway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28">
          <p15:clr>
            <a:srgbClr val="A4A3A4"/>
          </p15:clr>
        </p15:guide>
        <p15:guide id="2" pos="3864">
          <p15:clr>
            <a:srgbClr val="A4A3A4"/>
          </p15:clr>
        </p15:guide>
        <p15:guide id="3" pos="7512">
          <p15:clr>
            <a:srgbClr val="A4A3A4"/>
          </p15:clr>
        </p15:guide>
        <p15:guide id="4" pos="144">
          <p15:clr>
            <a:srgbClr val="A4A3A4"/>
          </p15:clr>
        </p15:guide>
        <p15:guide id="5" orient="horz" pos="624">
          <p15:clr>
            <a:srgbClr val="A4A3A4"/>
          </p15:clr>
        </p15:guide>
        <p15:guide id="6" orient="horz" pos="4056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VMS+WNKsDrO9cezhCbWCveEAe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4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" name="Google Shape;2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e72d6aa8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34e72d6aa89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g34e72d6aa89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e72d6aa8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34e72d6aa89_0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34e72d6aa89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imoonaKhilji" TargetMode="External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imoon.khilji@gmail.com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maimoona-khilji/" TargetMode="Externa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685800" y="588108"/>
            <a:ext cx="10820400" cy="5584092"/>
            <a:chOff x="0" y="-47625"/>
            <a:chExt cx="5274950" cy="2722247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 extrusionOk="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50" tIns="33850" rIns="33850" bIns="33850" anchor="ctr" anchorCtr="0">
              <a:noAutofit/>
            </a:bodyPr>
            <a:lstStyle/>
            <a:p>
              <a:pPr marL="0" marR="0" lvl="0" indent="0" algn="ctr" rtl="0">
                <a:lnSpc>
                  <a:spcPct val="1477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91" name="Google Shape;91;p1"/>
          <p:cNvSpPr txBox="1"/>
          <p:nvPr/>
        </p:nvSpPr>
        <p:spPr>
          <a:xfrm>
            <a:off x="1062319" y="5090848"/>
            <a:ext cx="10041110" cy="51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2333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 Analytics Bootcamp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062319" y="2835582"/>
            <a:ext cx="10041110" cy="1192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66"/>
              <a:buFont typeface="Arial"/>
              <a:buNone/>
            </a:pPr>
            <a:r>
              <a:rPr lang="en-US" sz="6666" b="0" i="0" u="none" strike="noStrike" cap="none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DATA LITERACY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11"/>
          <p:cNvGrpSpPr/>
          <p:nvPr/>
        </p:nvGrpSpPr>
        <p:grpSpPr>
          <a:xfrm>
            <a:off x="685800" y="588108"/>
            <a:ext cx="10820400" cy="5584092"/>
            <a:chOff x="0" y="-47625"/>
            <a:chExt cx="5274950" cy="2722247"/>
          </a:xfrm>
        </p:grpSpPr>
        <p:sp>
          <p:nvSpPr>
            <p:cNvPr id="278" name="Google Shape;278;p11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 extrusionOk="0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9" name="Google Shape;279;p11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50" tIns="33850" rIns="33850" bIns="33850" anchor="ctr" anchorCtr="0">
              <a:noAutofit/>
            </a:bodyPr>
            <a:lstStyle/>
            <a:p>
              <a:pPr marL="0" marR="0" lvl="0" indent="0" algn="ctr" rtl="0">
                <a:lnSpc>
                  <a:spcPct val="1477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80" name="Google Shape;280;p11"/>
          <p:cNvSpPr/>
          <p:nvPr/>
        </p:nvSpPr>
        <p:spPr>
          <a:xfrm>
            <a:off x="1486024" y="858604"/>
            <a:ext cx="9219952" cy="5140621"/>
          </a:xfrm>
          <a:custGeom>
            <a:avLst/>
            <a:gdLst/>
            <a:ahLst/>
            <a:cxnLst/>
            <a:rect l="l" t="t" r="r" b="b"/>
            <a:pathLst>
              <a:path w="13829928" h="7710931" extrusionOk="0">
                <a:moveTo>
                  <a:pt x="0" y="0"/>
                </a:moveTo>
                <a:lnTo>
                  <a:pt x="13829928" y="0"/>
                </a:lnTo>
                <a:lnTo>
                  <a:pt x="13829928" y="7710930"/>
                </a:lnTo>
                <a:lnTo>
                  <a:pt x="0" y="77109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"/>
          <p:cNvSpPr txBox="1">
            <a:spLocks noGrp="1"/>
          </p:cNvSpPr>
          <p:nvPr>
            <p:ph type="ctrTitle"/>
          </p:nvPr>
        </p:nvSpPr>
        <p:spPr>
          <a:xfrm>
            <a:off x="1524000" y="982512"/>
            <a:ext cx="916553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lang="en-US" sz="4800"/>
              <a:t>DATA ANALYSIS</a:t>
            </a:r>
            <a:endParaRPr/>
          </a:p>
        </p:txBody>
      </p:sp>
      <p:cxnSp>
        <p:nvCxnSpPr>
          <p:cNvPr id="286" name="Google Shape;286;p12"/>
          <p:cNvCxnSpPr/>
          <p:nvPr/>
        </p:nvCxnSpPr>
        <p:spPr>
          <a:xfrm>
            <a:off x="9568873" y="2908289"/>
            <a:ext cx="2623127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287" name="Google Shape;287;p12"/>
          <p:cNvCxnSpPr/>
          <p:nvPr/>
        </p:nvCxnSpPr>
        <p:spPr>
          <a:xfrm>
            <a:off x="0" y="2908289"/>
            <a:ext cx="270625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288" name="Google Shape;288;p12"/>
          <p:cNvSpPr txBox="1"/>
          <p:nvPr/>
        </p:nvSpPr>
        <p:spPr>
          <a:xfrm>
            <a:off x="2304120" y="3585872"/>
            <a:ext cx="7605294" cy="158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Inspecting, cleaning, transforming, and modeling data to discover useful information, draw conclusions, and support decision-making.</a:t>
            </a:r>
            <a:endParaRPr sz="2400" b="0" i="0" u="none" strike="noStrike" cap="none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p14"/>
          <p:cNvCxnSpPr/>
          <p:nvPr/>
        </p:nvCxnSpPr>
        <p:spPr>
          <a:xfrm>
            <a:off x="8667483" y="522898"/>
            <a:ext cx="3524517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328" name="Google Shape;328;p14"/>
          <p:cNvSpPr txBox="1"/>
          <p:nvPr/>
        </p:nvSpPr>
        <p:spPr>
          <a:xfrm>
            <a:off x="228600" y="358897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Analysis</a:t>
            </a:r>
            <a:r>
              <a:rPr lang="en-US" sz="2800" b="1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Process</a:t>
            </a:r>
            <a:endParaRPr sz="2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329" name="Google Shape;329;p14"/>
          <p:cNvCxnSpPr/>
          <p:nvPr/>
        </p:nvCxnSpPr>
        <p:spPr>
          <a:xfrm>
            <a:off x="0" y="522898"/>
            <a:ext cx="3557174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pic>
        <p:nvPicPr>
          <p:cNvPr id="330" name="Google Shape;33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2482"/>
            <a:ext cx="11887200" cy="492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AF006-7CA4-A012-FF85-AF682965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852863"/>
            <a:ext cx="10515600" cy="42367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EDA</a:t>
            </a:r>
          </a:p>
          <a:p>
            <a:pPr marL="685800" indent="-457200">
              <a:buAutoNum type="arabicPeriod"/>
            </a:pPr>
            <a:r>
              <a:rPr lang="en-US" dirty="0"/>
              <a:t>Explore the data to understand the data structure(columns and values)</a:t>
            </a:r>
          </a:p>
          <a:p>
            <a:pPr marL="685800" indent="-457200">
              <a:buAutoNum type="arabicPeriod"/>
            </a:pPr>
            <a:r>
              <a:rPr lang="en-US" dirty="0"/>
              <a:t>List down anomalies</a:t>
            </a:r>
          </a:p>
          <a:p>
            <a:pPr marL="1143000" lvl="1" indent="-457200">
              <a:buAutoNum type="arabicPeriod"/>
            </a:pPr>
            <a:r>
              <a:rPr lang="en-US" dirty="0"/>
              <a:t>Missing values</a:t>
            </a:r>
          </a:p>
          <a:p>
            <a:pPr marL="1143000" lvl="1" indent="-457200">
              <a:buAutoNum type="arabicPeriod"/>
            </a:pPr>
            <a:r>
              <a:rPr lang="en-US" dirty="0"/>
              <a:t>Duplicates</a:t>
            </a:r>
          </a:p>
          <a:p>
            <a:pPr marL="1143000" lvl="1" indent="-457200">
              <a:buAutoNum type="arabicPeriod"/>
            </a:pPr>
            <a:r>
              <a:rPr lang="en-US" dirty="0"/>
              <a:t>Text inconsistency (Yes or Y, )</a:t>
            </a:r>
          </a:p>
          <a:p>
            <a:pPr marL="1143000" lvl="1" indent="-457200">
              <a:buAutoNum type="arabicPeriod"/>
            </a:pPr>
            <a:r>
              <a:rPr lang="en-US" dirty="0"/>
              <a:t>Outliers</a:t>
            </a:r>
          </a:p>
          <a:p>
            <a:pPr marL="1143000" lvl="1" indent="-457200">
              <a:buAutoNum type="arabicPeriod"/>
            </a:pPr>
            <a:r>
              <a:rPr lang="en-US" dirty="0"/>
              <a:t>Data types (15 years =&gt; remove “years” from age columns)</a:t>
            </a:r>
          </a:p>
          <a:p>
            <a:pPr marL="685800" indent="-457200">
              <a:buAutoNum type="arabicPeriod"/>
            </a:pPr>
            <a:endParaRPr lang="en-US" dirty="0"/>
          </a:p>
          <a:p>
            <a:pPr marL="685800" indent="-457200">
              <a:buAutoNum type="arabicPeriod"/>
            </a:pPr>
            <a:r>
              <a:rPr lang="en-US" dirty="0"/>
              <a:t>Deal or Handle the Anomalies (Data preprocessing, cleaning, cleansing, preparation)</a:t>
            </a:r>
          </a:p>
          <a:p>
            <a:pPr marL="685800" indent="-457200">
              <a:buAutoNum type="arabicPeriod"/>
            </a:pPr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66467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966DC-3D3F-95DB-6640-491B95795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75347"/>
            <a:ext cx="10515600" cy="4814304"/>
          </a:xfrm>
        </p:spPr>
        <p:txBody>
          <a:bodyPr/>
          <a:lstStyle/>
          <a:p>
            <a:pPr marL="228600" indent="0"/>
            <a:r>
              <a:rPr lang="en-US"/>
              <a:t>Data Analysis Steps</a:t>
            </a:r>
          </a:p>
          <a:p>
            <a:pPr marL="228600" indent="0"/>
            <a:endParaRPr lang="en-US"/>
          </a:p>
          <a:p>
            <a:pPr marL="685800" indent="-457200">
              <a:buAutoNum type="arabicPeriod"/>
            </a:pPr>
            <a:r>
              <a:rPr lang="en-US" dirty="0"/>
              <a:t>Data Collection</a:t>
            </a:r>
          </a:p>
          <a:p>
            <a:pPr marL="685800" indent="-457200">
              <a:buAutoNum type="arabicPeriod"/>
            </a:pPr>
            <a:r>
              <a:rPr lang="en-US" dirty="0"/>
              <a:t>Understand the data </a:t>
            </a:r>
          </a:p>
          <a:p>
            <a:pPr marL="685800" indent="-457200">
              <a:buAutoNum type="arabicPeriod"/>
            </a:pPr>
            <a:r>
              <a:rPr lang="en-US" dirty="0"/>
              <a:t>List down the anomalies</a:t>
            </a:r>
          </a:p>
          <a:p>
            <a:pPr marL="685800" indent="-457200">
              <a:buAutoNum type="arabicPeriod"/>
            </a:pPr>
            <a:r>
              <a:rPr lang="en-US" dirty="0"/>
              <a:t>Deal with anomalies</a:t>
            </a:r>
          </a:p>
          <a:p>
            <a:pPr marL="685800" indent="-457200">
              <a:buAutoNum type="arabicPeriod"/>
            </a:pPr>
            <a:r>
              <a:rPr lang="en-US" dirty="0"/>
              <a:t>Analysis</a:t>
            </a:r>
          </a:p>
          <a:p>
            <a:pPr marL="685800" indent="-457200">
              <a:buAutoNum type="arabicPeriod"/>
            </a:pPr>
            <a:r>
              <a:rPr lang="en-US" dirty="0"/>
              <a:t>Visualization / report to present insights or key findings</a:t>
            </a:r>
          </a:p>
        </p:txBody>
      </p:sp>
    </p:spTree>
    <p:extLst>
      <p:ext uri="{BB962C8B-B14F-4D97-AF65-F5344CB8AC3E}">
        <p14:creationId xmlns:p14="http://schemas.microsoft.com/office/powerpoint/2010/main" val="3397283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13"/>
          <p:cNvCxnSpPr/>
          <p:nvPr/>
        </p:nvCxnSpPr>
        <p:spPr>
          <a:xfrm>
            <a:off x="8406224" y="522898"/>
            <a:ext cx="3785776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295" name="Google Shape;295;p13"/>
          <p:cNvSpPr txBox="1"/>
          <p:nvPr/>
        </p:nvSpPr>
        <p:spPr>
          <a:xfrm>
            <a:off x="228600" y="358897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Types of Data Analytics</a:t>
            </a:r>
            <a:endParaRPr sz="2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96" name="Google Shape;296;p13"/>
          <p:cNvCxnSpPr/>
          <p:nvPr/>
        </p:nvCxnSpPr>
        <p:spPr>
          <a:xfrm>
            <a:off x="0" y="522898"/>
            <a:ext cx="3785778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sp>
        <p:nvSpPr>
          <p:cNvPr id="297" name="Google Shape;297;p13"/>
          <p:cNvSpPr/>
          <p:nvPr/>
        </p:nvSpPr>
        <p:spPr>
          <a:xfrm>
            <a:off x="3531474" y="3541523"/>
            <a:ext cx="2357592" cy="243103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0C7E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98" name="Google Shape;298;p13"/>
          <p:cNvGrpSpPr/>
          <p:nvPr/>
        </p:nvGrpSpPr>
        <p:grpSpPr>
          <a:xfrm>
            <a:off x="663414" y="2241024"/>
            <a:ext cx="10865172" cy="4014740"/>
            <a:chOff x="740237" y="1685973"/>
            <a:chExt cx="10865172" cy="4416214"/>
          </a:xfrm>
        </p:grpSpPr>
        <p:grpSp>
          <p:nvGrpSpPr>
            <p:cNvPr id="299" name="Google Shape;299;p13"/>
            <p:cNvGrpSpPr/>
            <p:nvPr/>
          </p:nvGrpSpPr>
          <p:grpSpPr>
            <a:xfrm>
              <a:off x="740237" y="1685973"/>
              <a:ext cx="2332281" cy="697713"/>
              <a:chOff x="1086780" y="2055426"/>
              <a:chExt cx="2332281" cy="697713"/>
            </a:xfrm>
          </p:grpSpPr>
          <p:sp>
            <p:nvSpPr>
              <p:cNvPr id="300" name="Google Shape;300;p13"/>
              <p:cNvSpPr/>
              <p:nvPr/>
            </p:nvSpPr>
            <p:spPr>
              <a:xfrm>
                <a:off x="1086780" y="2055426"/>
                <a:ext cx="2332281" cy="697713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 cmpd="sng">
                <a:solidFill>
                  <a:srgbClr val="A4040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1" name="Google Shape;301;p13"/>
              <p:cNvSpPr txBox="1"/>
              <p:nvPr/>
            </p:nvSpPr>
            <p:spPr>
              <a:xfrm>
                <a:off x="1134768" y="2173449"/>
                <a:ext cx="2236304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DESCRIPTIVE</a:t>
                </a:r>
                <a:endParaRPr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02" name="Google Shape;302;p13"/>
            <p:cNvGrpSpPr/>
            <p:nvPr/>
          </p:nvGrpSpPr>
          <p:grpSpPr>
            <a:xfrm>
              <a:off x="3584534" y="1685977"/>
              <a:ext cx="2332281" cy="697713"/>
              <a:chOff x="1086780" y="2055426"/>
              <a:chExt cx="2332281" cy="697713"/>
            </a:xfrm>
          </p:grpSpPr>
          <p:sp>
            <p:nvSpPr>
              <p:cNvPr id="303" name="Google Shape;303;p13"/>
              <p:cNvSpPr/>
              <p:nvPr/>
            </p:nvSpPr>
            <p:spPr>
              <a:xfrm>
                <a:off x="1086780" y="2055426"/>
                <a:ext cx="2332281" cy="697713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 cmpd="sng">
                <a:solidFill>
                  <a:srgbClr val="A4040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4" name="Google Shape;304;p13"/>
              <p:cNvSpPr txBox="1"/>
              <p:nvPr/>
            </p:nvSpPr>
            <p:spPr>
              <a:xfrm>
                <a:off x="1134768" y="2173449"/>
                <a:ext cx="2236304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DIAGNOSTIC</a:t>
                </a:r>
                <a:endParaRPr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05" name="Google Shape;305;p13"/>
            <p:cNvGrpSpPr/>
            <p:nvPr/>
          </p:nvGrpSpPr>
          <p:grpSpPr>
            <a:xfrm>
              <a:off x="6428831" y="1685975"/>
              <a:ext cx="2332281" cy="697713"/>
              <a:chOff x="1086780" y="2055426"/>
              <a:chExt cx="2332281" cy="697713"/>
            </a:xfrm>
          </p:grpSpPr>
          <p:sp>
            <p:nvSpPr>
              <p:cNvPr id="306" name="Google Shape;306;p13"/>
              <p:cNvSpPr/>
              <p:nvPr/>
            </p:nvSpPr>
            <p:spPr>
              <a:xfrm>
                <a:off x="1086780" y="2055426"/>
                <a:ext cx="2332281" cy="697713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 cmpd="sng">
                <a:solidFill>
                  <a:srgbClr val="A4040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7" name="Google Shape;307;p13"/>
              <p:cNvSpPr txBox="1"/>
              <p:nvPr/>
            </p:nvSpPr>
            <p:spPr>
              <a:xfrm>
                <a:off x="1134768" y="2173449"/>
                <a:ext cx="2236304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PREDICTIVE</a:t>
                </a:r>
                <a:endParaRPr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grpSp>
          <p:nvGrpSpPr>
            <p:cNvPr id="308" name="Google Shape;308;p13"/>
            <p:cNvGrpSpPr/>
            <p:nvPr/>
          </p:nvGrpSpPr>
          <p:grpSpPr>
            <a:xfrm>
              <a:off x="9273128" y="1685975"/>
              <a:ext cx="2332281" cy="697713"/>
              <a:chOff x="1086780" y="2055426"/>
              <a:chExt cx="2332281" cy="697713"/>
            </a:xfrm>
          </p:grpSpPr>
          <p:sp>
            <p:nvSpPr>
              <p:cNvPr id="309" name="Google Shape;309;p13"/>
              <p:cNvSpPr/>
              <p:nvPr/>
            </p:nvSpPr>
            <p:spPr>
              <a:xfrm>
                <a:off x="1086780" y="2055426"/>
                <a:ext cx="2332281" cy="697713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2700" cap="flat" cmpd="sng">
                <a:solidFill>
                  <a:srgbClr val="A4040D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0" name="Google Shape;310;p13"/>
              <p:cNvSpPr txBox="1"/>
              <p:nvPr/>
            </p:nvSpPr>
            <p:spPr>
              <a:xfrm>
                <a:off x="1134768" y="2173449"/>
                <a:ext cx="2236304" cy="507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rPr lang="en-US" sz="2400" b="0" i="0" u="none" strike="noStrike" cap="none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PRESCRIPTIVE</a:t>
                </a:r>
                <a:endParaRPr sz="1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cxnSp>
          <p:nvCxnSpPr>
            <p:cNvPr id="311" name="Google Shape;311;p13"/>
            <p:cNvCxnSpPr>
              <a:stCxn id="300" idx="2"/>
            </p:cNvCxnSpPr>
            <p:nvPr/>
          </p:nvCxnSpPr>
          <p:spPr>
            <a:xfrm flipH="1">
              <a:off x="1900378" y="2383686"/>
              <a:ext cx="6000" cy="596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2" name="Google Shape;312;p13"/>
            <p:cNvCxnSpPr>
              <a:stCxn id="303" idx="2"/>
            </p:cNvCxnSpPr>
            <p:nvPr/>
          </p:nvCxnSpPr>
          <p:spPr>
            <a:xfrm>
              <a:off x="4750675" y="2383690"/>
              <a:ext cx="300" cy="596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3" name="Google Shape;313;p13"/>
            <p:cNvCxnSpPr>
              <a:stCxn id="306" idx="2"/>
            </p:cNvCxnSpPr>
            <p:nvPr/>
          </p:nvCxnSpPr>
          <p:spPr>
            <a:xfrm>
              <a:off x="7594972" y="2383688"/>
              <a:ext cx="0" cy="596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4" name="Google Shape;314;p13"/>
            <p:cNvCxnSpPr>
              <a:stCxn id="309" idx="2"/>
            </p:cNvCxnSpPr>
            <p:nvPr/>
          </p:nvCxnSpPr>
          <p:spPr>
            <a:xfrm flipH="1">
              <a:off x="10438969" y="2383688"/>
              <a:ext cx="300" cy="596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15" name="Google Shape;315;p13"/>
            <p:cNvSpPr/>
            <p:nvPr/>
          </p:nvSpPr>
          <p:spPr>
            <a:xfrm>
              <a:off x="788224" y="3116523"/>
              <a:ext cx="2284293" cy="2674133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rgbClr val="0C7E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6" name="Google Shape;316;p13"/>
            <p:cNvSpPr txBox="1"/>
            <p:nvPr/>
          </p:nvSpPr>
          <p:spPr>
            <a:xfrm>
              <a:off x="788223" y="3258332"/>
              <a:ext cx="2236306" cy="28438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What happened?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Summarizing and presenting data in a meaningful way (e.g., mean, median, mode).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1714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17" name="Google Shape;317;p13"/>
          <p:cNvSpPr/>
          <p:nvPr/>
        </p:nvSpPr>
        <p:spPr>
          <a:xfrm>
            <a:off x="6399997" y="3541524"/>
            <a:ext cx="2284293" cy="243103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0C7E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8" name="Google Shape;318;p13"/>
          <p:cNvSpPr txBox="1"/>
          <p:nvPr/>
        </p:nvSpPr>
        <p:spPr>
          <a:xfrm>
            <a:off x="6399996" y="3670441"/>
            <a:ext cx="2236306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will happen?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Building models to make predictions based on historical data.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9195220" y="3541523"/>
            <a:ext cx="2284293" cy="243103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12700" cap="flat" cmpd="sng">
            <a:solidFill>
              <a:srgbClr val="0C7E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0" name="Google Shape;320;p13"/>
          <p:cNvSpPr txBox="1"/>
          <p:nvPr/>
        </p:nvSpPr>
        <p:spPr>
          <a:xfrm>
            <a:off x="9195219" y="3670440"/>
            <a:ext cx="223630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can we make it happen?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Recommending actions based on analysis to achieve specific outcomes.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1" name="Google Shape;321;p13"/>
          <p:cNvSpPr txBox="1"/>
          <p:nvPr/>
        </p:nvSpPr>
        <p:spPr>
          <a:xfrm>
            <a:off x="3506623" y="3664230"/>
            <a:ext cx="247616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 did it happen?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Identifying patterns &amp; relationships in the data to understand the "why" behind certain trends.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16AFD-6447-CFDD-B78A-FA8CE3E7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15189"/>
            <a:ext cx="10515600" cy="5221706"/>
          </a:xfrm>
        </p:spPr>
        <p:txBody>
          <a:bodyPr>
            <a:normAutofit lnSpcReduction="10000"/>
          </a:bodyPr>
          <a:lstStyle/>
          <a:p>
            <a:pPr marL="685800" indent="-457200">
              <a:buAutoNum type="arabicPeriod"/>
            </a:pPr>
            <a:r>
              <a:rPr lang="en-US" dirty="0"/>
              <a:t>Descriptive analysis </a:t>
            </a:r>
          </a:p>
          <a:p>
            <a:pPr marL="1143000" lvl="1" indent="-457200">
              <a:buAutoNum type="arabicPeriod"/>
            </a:pPr>
            <a:r>
              <a:rPr lang="en-US" dirty="0"/>
              <a:t>Summer revenue is higher than Winter </a:t>
            </a:r>
          </a:p>
          <a:p>
            <a:pPr marL="1143000" lvl="1" indent="-457200">
              <a:buAutoNum type="arabicPeriod"/>
            </a:pPr>
            <a:r>
              <a:rPr lang="en-US" dirty="0"/>
              <a:t>Summer collection is higher in volume</a:t>
            </a:r>
          </a:p>
          <a:p>
            <a:pPr marL="685800" indent="-457200">
              <a:buAutoNum type="arabicPeriod"/>
            </a:pPr>
            <a:endParaRPr lang="en-US" dirty="0"/>
          </a:p>
          <a:p>
            <a:pPr marL="685800" indent="-457200">
              <a:buAutoNum type="arabicPeriod"/>
            </a:pPr>
            <a:r>
              <a:rPr lang="en-US" dirty="0"/>
              <a:t>Diagnostic</a:t>
            </a:r>
          </a:p>
          <a:p>
            <a:pPr marL="1143000" lvl="1" indent="-457200">
              <a:buAutoNum type="arabicPeriod"/>
            </a:pPr>
            <a:r>
              <a:rPr lang="en-US" dirty="0"/>
              <a:t>Relation between products and sales </a:t>
            </a:r>
          </a:p>
          <a:p>
            <a:pPr marL="1143000" lvl="1" indent="-457200">
              <a:buAutoNum type="arabicPeriod"/>
            </a:pPr>
            <a:r>
              <a:rPr lang="en-US" dirty="0"/>
              <a:t>Higher summer collection leads to higher sales in summer</a:t>
            </a:r>
          </a:p>
          <a:p>
            <a:pPr marL="1143000" lvl="1" indent="-457200">
              <a:buAutoNum type="arabicPeriod"/>
            </a:pPr>
            <a:endParaRPr lang="en-US" dirty="0"/>
          </a:p>
          <a:p>
            <a:pPr marL="685800" indent="-457200">
              <a:buAutoNum type="arabicPeriod"/>
            </a:pPr>
            <a:r>
              <a:rPr lang="en-US" dirty="0"/>
              <a:t>Predictive analysis</a:t>
            </a:r>
          </a:p>
          <a:p>
            <a:pPr marL="1143000" lvl="1" indent="-457200">
              <a:buAutoNum type="arabicPeriod"/>
            </a:pPr>
            <a:r>
              <a:rPr lang="en-US" dirty="0"/>
              <a:t>If I increase the </a:t>
            </a:r>
            <a:r>
              <a:rPr lang="en-US" b="1" dirty="0"/>
              <a:t>winter collection</a:t>
            </a:r>
            <a:r>
              <a:rPr lang="en-US" dirty="0"/>
              <a:t> or add more variety, what will happen?</a:t>
            </a:r>
          </a:p>
          <a:p>
            <a:pPr marL="1600200" lvl="2" indent="-457200">
              <a:buAutoNum type="arabicPeriod"/>
            </a:pPr>
            <a:r>
              <a:rPr lang="en-US" dirty="0"/>
              <a:t>Winter sales will increase</a:t>
            </a:r>
          </a:p>
          <a:p>
            <a:pPr marL="1143000" lvl="1" indent="-457200">
              <a:buAutoNum type="arabicPeriod"/>
            </a:pPr>
            <a:endParaRPr lang="en-US" dirty="0"/>
          </a:p>
          <a:p>
            <a:pPr marL="685800" indent="-457200">
              <a:buAutoNum type="arabicPeriod"/>
            </a:pPr>
            <a:r>
              <a:rPr lang="en-US" dirty="0"/>
              <a:t>Prescriptive analysis (recommendation or suggestions)</a:t>
            </a:r>
          </a:p>
          <a:p>
            <a:pPr marL="1143000" lvl="1" indent="-457200">
              <a:buAutoNum type="arabicPeriod"/>
            </a:pPr>
            <a:r>
              <a:rPr lang="en-US" dirty="0"/>
              <a:t>Add more winter collection to your store</a:t>
            </a:r>
          </a:p>
          <a:p>
            <a:pPr marL="685800" indent="-457200">
              <a:buAutoNum type="arabicPeriod"/>
            </a:pPr>
            <a:endParaRPr lang="en-US" dirty="0"/>
          </a:p>
          <a:p>
            <a:pPr marL="6858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1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"/>
          <p:cNvSpPr txBox="1">
            <a:spLocks noGrp="1"/>
          </p:cNvSpPr>
          <p:nvPr>
            <p:ph type="ctrTitle"/>
          </p:nvPr>
        </p:nvSpPr>
        <p:spPr>
          <a:xfrm>
            <a:off x="1524000" y="982512"/>
            <a:ext cx="916553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entury Gothic"/>
              <a:buNone/>
            </a:pPr>
            <a:r>
              <a:rPr lang="en-US" sz="4800"/>
              <a:t>Thank You</a:t>
            </a:r>
            <a:endParaRPr/>
          </a:p>
        </p:txBody>
      </p:sp>
      <p:cxnSp>
        <p:nvCxnSpPr>
          <p:cNvPr id="336" name="Google Shape;336;p15"/>
          <p:cNvCxnSpPr/>
          <p:nvPr/>
        </p:nvCxnSpPr>
        <p:spPr>
          <a:xfrm>
            <a:off x="9568873" y="2908289"/>
            <a:ext cx="2623127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cxnSp>
        <p:nvCxnSpPr>
          <p:cNvPr id="337" name="Google Shape;337;p15"/>
          <p:cNvCxnSpPr/>
          <p:nvPr/>
        </p:nvCxnSpPr>
        <p:spPr>
          <a:xfrm>
            <a:off x="0" y="2908289"/>
            <a:ext cx="2706255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Google Shape;98;g34e72d6aa89_0_46"/>
          <p:cNvCxnSpPr/>
          <p:nvPr/>
        </p:nvCxnSpPr>
        <p:spPr>
          <a:xfrm>
            <a:off x="8105775" y="522898"/>
            <a:ext cx="40863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99" name="Google Shape;99;g34e72d6aa89_0_46"/>
          <p:cNvSpPr txBox="1"/>
          <p:nvPr/>
        </p:nvSpPr>
        <p:spPr>
          <a:xfrm>
            <a:off x="228600" y="355842"/>
            <a:ext cx="117348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Century Gothic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Meet your Trainer</a:t>
            </a:r>
            <a:endParaRPr sz="2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00" name="Google Shape;100;g34e72d6aa89_0_46"/>
          <p:cNvCxnSpPr/>
          <p:nvPr/>
        </p:nvCxnSpPr>
        <p:spPr>
          <a:xfrm>
            <a:off x="0" y="522898"/>
            <a:ext cx="40863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pic>
        <p:nvPicPr>
          <p:cNvPr id="101" name="Google Shape;101;g34e72d6aa89_0_46"/>
          <p:cNvPicPr preferRelativeResize="0"/>
          <p:nvPr/>
        </p:nvPicPr>
        <p:blipFill rotWithShape="1">
          <a:blip r:embed="rId3">
            <a:alphaModFix/>
          </a:blip>
          <a:srcRect l="23087" t="516" r="15608" b="34871"/>
          <a:stretch/>
        </p:blipFill>
        <p:spPr>
          <a:xfrm>
            <a:off x="9179254" y="1784396"/>
            <a:ext cx="2615183" cy="357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34e72d6aa89_0_46">
            <a:hlinkClick r:id="rId4"/>
          </p:cNvPr>
          <p:cNvSpPr/>
          <p:nvPr/>
        </p:nvSpPr>
        <p:spPr>
          <a:xfrm>
            <a:off x="10815665" y="5424655"/>
            <a:ext cx="419453" cy="419453"/>
          </a:xfrm>
          <a:custGeom>
            <a:avLst/>
            <a:gdLst/>
            <a:ahLst/>
            <a:cxnLst/>
            <a:rect l="l" t="t" r="r" b="b"/>
            <a:pathLst>
              <a:path w="628394" h="628394" extrusionOk="0">
                <a:moveTo>
                  <a:pt x="0" y="0"/>
                </a:moveTo>
                <a:lnTo>
                  <a:pt x="628394" y="0"/>
                </a:lnTo>
                <a:lnTo>
                  <a:pt x="628394" y="628394"/>
                </a:lnTo>
                <a:lnTo>
                  <a:pt x="0" y="6283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Google Shape;103;g34e72d6aa89_0_46">
            <a:hlinkClick r:id="rId6"/>
          </p:cNvPr>
          <p:cNvSpPr/>
          <p:nvPr/>
        </p:nvSpPr>
        <p:spPr>
          <a:xfrm>
            <a:off x="10224774" y="5372370"/>
            <a:ext cx="524154" cy="524154"/>
          </a:xfrm>
          <a:custGeom>
            <a:avLst/>
            <a:gdLst/>
            <a:ahLst/>
            <a:cxnLst/>
            <a:rect l="l" t="t" r="r" b="b"/>
            <a:pathLst>
              <a:path w="785249" h="785249" extrusionOk="0">
                <a:moveTo>
                  <a:pt x="0" y="0"/>
                </a:moveTo>
                <a:lnTo>
                  <a:pt x="785249" y="0"/>
                </a:lnTo>
                <a:lnTo>
                  <a:pt x="785249" y="785250"/>
                </a:lnTo>
                <a:lnTo>
                  <a:pt x="0" y="7852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4" name="Google Shape;104;g34e72d6aa89_0_46">
            <a:hlinkClick r:id="rId8"/>
          </p:cNvPr>
          <p:cNvSpPr/>
          <p:nvPr/>
        </p:nvSpPr>
        <p:spPr>
          <a:xfrm>
            <a:off x="9735995" y="5424655"/>
            <a:ext cx="419453" cy="419453"/>
          </a:xfrm>
          <a:custGeom>
            <a:avLst/>
            <a:gdLst/>
            <a:ahLst/>
            <a:cxnLst/>
            <a:rect l="l" t="t" r="r" b="b"/>
            <a:pathLst>
              <a:path w="628394" h="628394" extrusionOk="0">
                <a:moveTo>
                  <a:pt x="0" y="0"/>
                </a:moveTo>
                <a:lnTo>
                  <a:pt x="628394" y="0"/>
                </a:lnTo>
                <a:lnTo>
                  <a:pt x="628394" y="628394"/>
                </a:lnTo>
                <a:lnTo>
                  <a:pt x="0" y="6283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5" name="Google Shape;105;g34e72d6aa89_0_46"/>
          <p:cNvSpPr txBox="1"/>
          <p:nvPr/>
        </p:nvSpPr>
        <p:spPr>
          <a:xfrm>
            <a:off x="2483669" y="1779618"/>
            <a:ext cx="3427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MAIMOONA KHILJI</a:t>
            </a:r>
            <a:endParaRPr sz="1800"/>
          </a:p>
        </p:txBody>
      </p:sp>
      <p:sp>
        <p:nvSpPr>
          <p:cNvPr id="106" name="Google Shape;106;g34e72d6aa89_0_46"/>
          <p:cNvSpPr txBox="1"/>
          <p:nvPr/>
        </p:nvSpPr>
        <p:spPr>
          <a:xfrm>
            <a:off x="2483660" y="2626847"/>
            <a:ext cx="34278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Raleway"/>
                <a:ea typeface="Raleway"/>
                <a:cs typeface="Raleway"/>
                <a:sym typeface="Raleway"/>
              </a:rPr>
              <a:t>MS DATA SCIENCE (2025-27)</a:t>
            </a:r>
            <a:endParaRPr sz="1800" b="1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BS  DATA SCIENCE (201</a:t>
            </a:r>
            <a:r>
              <a:rPr lang="en-US" sz="1800" b="1">
                <a:latin typeface="Raleway"/>
                <a:ea typeface="Raleway"/>
                <a:cs typeface="Raleway"/>
                <a:sym typeface="Raleway"/>
              </a:rPr>
              <a:t>9</a:t>
            </a:r>
            <a:r>
              <a:rPr lang="en-US"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-23)</a:t>
            </a:r>
            <a:endParaRPr sz="1800"/>
          </a:p>
        </p:txBody>
      </p:sp>
      <p:sp>
        <p:nvSpPr>
          <p:cNvPr id="107" name="Google Shape;107;g34e72d6aa89_0_46"/>
          <p:cNvSpPr txBox="1"/>
          <p:nvPr/>
        </p:nvSpPr>
        <p:spPr>
          <a:xfrm>
            <a:off x="2483669" y="4977928"/>
            <a:ext cx="5355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DISTINCTION HOLDER + MICROSOFT-CERTIFIED</a:t>
            </a:r>
            <a:endParaRPr sz="1800"/>
          </a:p>
        </p:txBody>
      </p:sp>
      <p:sp>
        <p:nvSpPr>
          <p:cNvPr id="108" name="Google Shape;108;g34e72d6aa89_0_46"/>
          <p:cNvSpPr txBox="1"/>
          <p:nvPr/>
        </p:nvSpPr>
        <p:spPr>
          <a:xfrm>
            <a:off x="2485953" y="3225725"/>
            <a:ext cx="5619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from the Institute of Management Sciences</a:t>
            </a:r>
            <a:endParaRPr sz="1800"/>
          </a:p>
        </p:txBody>
      </p:sp>
      <p:sp>
        <p:nvSpPr>
          <p:cNvPr id="109" name="Google Shape;109;g34e72d6aa89_0_46"/>
          <p:cNvSpPr txBox="1"/>
          <p:nvPr/>
        </p:nvSpPr>
        <p:spPr>
          <a:xfrm>
            <a:off x="2483669" y="5305610"/>
            <a:ext cx="6751800" cy="8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Straight A+ student, speaker and panellist in various tech forums, recipient of multiple merit-based scholarships.</a:t>
            </a:r>
            <a:endParaRPr sz="1800"/>
          </a:p>
          <a:p>
            <a:pPr marL="0" marR="0" lvl="0" indent="0" algn="l" rtl="0">
              <a:lnSpc>
                <a:spcPct val="11002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10" name="Google Shape;110;g34e72d6aa89_0_46"/>
          <p:cNvGrpSpPr/>
          <p:nvPr/>
        </p:nvGrpSpPr>
        <p:grpSpPr>
          <a:xfrm>
            <a:off x="2485941" y="3829648"/>
            <a:ext cx="4879468" cy="284075"/>
            <a:chOff x="4329" y="-651376"/>
            <a:chExt cx="9299539" cy="457521"/>
          </a:xfrm>
        </p:grpSpPr>
        <p:sp>
          <p:nvSpPr>
            <p:cNvPr id="111" name="Google Shape;111;g34e72d6aa89_0_46"/>
            <p:cNvSpPr txBox="1"/>
            <p:nvPr/>
          </p:nvSpPr>
          <p:spPr>
            <a:xfrm>
              <a:off x="4329" y="-639955"/>
              <a:ext cx="65334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DATA SCIENTIST</a:t>
              </a:r>
              <a:endParaRPr sz="1800"/>
            </a:p>
          </p:txBody>
        </p:sp>
        <p:sp>
          <p:nvSpPr>
            <p:cNvPr id="112" name="Google Shape;112;g34e72d6aa89_0_46"/>
            <p:cNvSpPr txBox="1"/>
            <p:nvPr/>
          </p:nvSpPr>
          <p:spPr>
            <a:xfrm>
              <a:off x="3920368" y="-651376"/>
              <a:ext cx="53835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| Atomcamp</a:t>
              </a:r>
              <a:endParaRPr sz="1800"/>
            </a:p>
          </p:txBody>
        </p:sp>
      </p:grpSp>
      <p:grpSp>
        <p:nvGrpSpPr>
          <p:cNvPr id="113" name="Google Shape;113;g34e72d6aa89_0_46"/>
          <p:cNvGrpSpPr/>
          <p:nvPr/>
        </p:nvGrpSpPr>
        <p:grpSpPr>
          <a:xfrm>
            <a:off x="2485940" y="4142369"/>
            <a:ext cx="5771825" cy="284075"/>
            <a:chOff x="0" y="-503609"/>
            <a:chExt cx="11000239" cy="457521"/>
          </a:xfrm>
        </p:grpSpPr>
        <p:sp>
          <p:nvSpPr>
            <p:cNvPr id="114" name="Google Shape;114;g34e72d6aa89_0_46"/>
            <p:cNvSpPr txBox="1"/>
            <p:nvPr/>
          </p:nvSpPr>
          <p:spPr>
            <a:xfrm>
              <a:off x="0" y="-492188"/>
              <a:ext cx="65334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Raleway"/>
                  <a:ea typeface="Raleway"/>
                  <a:cs typeface="Raleway"/>
                  <a:sym typeface="Raleway"/>
                </a:rPr>
                <a:t>Visiting Faculty</a:t>
              </a:r>
              <a:endParaRPr sz="1800"/>
            </a:p>
          </p:txBody>
        </p:sp>
        <p:sp>
          <p:nvSpPr>
            <p:cNvPr id="115" name="Google Shape;115;g34e72d6aa89_0_46"/>
            <p:cNvSpPr txBox="1"/>
            <p:nvPr/>
          </p:nvSpPr>
          <p:spPr>
            <a:xfrm>
              <a:off x="3916039" y="-503609"/>
              <a:ext cx="70842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| Institute of Management Sciences</a:t>
              </a:r>
              <a:endParaRPr sz="1800"/>
            </a:p>
          </p:txBody>
        </p:sp>
      </p:grpSp>
      <p:cxnSp>
        <p:nvCxnSpPr>
          <p:cNvPr id="116" name="Google Shape;116;g34e72d6aa89_0_46"/>
          <p:cNvCxnSpPr/>
          <p:nvPr/>
        </p:nvCxnSpPr>
        <p:spPr>
          <a:xfrm rot="10800000" flipH="1">
            <a:off x="2324629" y="1795237"/>
            <a:ext cx="13500" cy="3625800"/>
          </a:xfrm>
          <a:prstGeom prst="straightConnector1">
            <a:avLst/>
          </a:prstGeom>
          <a:noFill/>
          <a:ln w="38100" cap="flat" cmpd="sng">
            <a:solidFill>
              <a:srgbClr val="D4CBCB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7" name="Google Shape;117;g34e72d6aa89_0_46"/>
          <p:cNvGrpSpPr/>
          <p:nvPr/>
        </p:nvGrpSpPr>
        <p:grpSpPr>
          <a:xfrm>
            <a:off x="85625" y="1752600"/>
            <a:ext cx="2091034" cy="3637910"/>
            <a:chOff x="0" y="9525"/>
            <a:chExt cx="3985200" cy="5859092"/>
          </a:xfrm>
        </p:grpSpPr>
        <p:sp>
          <p:nvSpPr>
            <p:cNvPr id="118" name="Google Shape;118;g34e72d6aa89_0_46"/>
            <p:cNvSpPr txBox="1"/>
            <p:nvPr/>
          </p:nvSpPr>
          <p:spPr>
            <a:xfrm>
              <a:off x="0" y="9525"/>
              <a:ext cx="39852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10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NAME</a:t>
              </a:r>
              <a:endParaRPr sz="1800"/>
            </a:p>
          </p:txBody>
        </p:sp>
        <p:sp>
          <p:nvSpPr>
            <p:cNvPr id="119" name="Google Shape;119;g34e72d6aa89_0_46"/>
            <p:cNvSpPr txBox="1"/>
            <p:nvPr/>
          </p:nvSpPr>
          <p:spPr>
            <a:xfrm>
              <a:off x="0" y="1466856"/>
              <a:ext cx="39852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10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EDUCATION</a:t>
              </a:r>
              <a:endParaRPr sz="1800"/>
            </a:p>
          </p:txBody>
        </p:sp>
        <p:sp>
          <p:nvSpPr>
            <p:cNvPr id="120" name="Google Shape;120;g34e72d6aa89_0_46"/>
            <p:cNvSpPr txBox="1"/>
            <p:nvPr/>
          </p:nvSpPr>
          <p:spPr>
            <a:xfrm>
              <a:off x="0" y="5422517"/>
              <a:ext cx="39852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10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ACHIEVEMENTS</a:t>
              </a:r>
              <a:endParaRPr sz="1800"/>
            </a:p>
          </p:txBody>
        </p:sp>
        <p:sp>
          <p:nvSpPr>
            <p:cNvPr id="121" name="Google Shape;121;g34e72d6aa89_0_46"/>
            <p:cNvSpPr txBox="1"/>
            <p:nvPr/>
          </p:nvSpPr>
          <p:spPr>
            <a:xfrm>
              <a:off x="0" y="3376612"/>
              <a:ext cx="3985200" cy="44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r" rtl="0">
                <a:lnSpc>
                  <a:spcPct val="110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EXPERIENCE</a:t>
              </a:r>
              <a:endParaRPr sz="18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3"/>
          <p:cNvGrpSpPr/>
          <p:nvPr/>
        </p:nvGrpSpPr>
        <p:grpSpPr>
          <a:xfrm>
            <a:off x="685801" y="588108"/>
            <a:ext cx="10639696" cy="5584092"/>
            <a:chOff x="0" y="-47625"/>
            <a:chExt cx="4769712" cy="2722247"/>
          </a:xfrm>
        </p:grpSpPr>
        <p:sp>
          <p:nvSpPr>
            <p:cNvPr id="127" name="Google Shape;127;p3"/>
            <p:cNvSpPr/>
            <p:nvPr/>
          </p:nvSpPr>
          <p:spPr>
            <a:xfrm>
              <a:off x="0" y="0"/>
              <a:ext cx="4769712" cy="2674622"/>
            </a:xfrm>
            <a:custGeom>
              <a:avLst/>
              <a:gdLst/>
              <a:ahLst/>
              <a:cxnLst/>
              <a:rect l="l" t="t" r="r" b="b"/>
              <a:pathLst>
                <a:path w="4769712" h="2674622" extrusionOk="0">
                  <a:moveTo>
                    <a:pt x="26376" y="0"/>
                  </a:moveTo>
                  <a:lnTo>
                    <a:pt x="4743336" y="0"/>
                  </a:lnTo>
                  <a:cubicBezTo>
                    <a:pt x="4750331" y="0"/>
                    <a:pt x="4757040" y="2779"/>
                    <a:pt x="4761986" y="7725"/>
                  </a:cubicBezTo>
                  <a:cubicBezTo>
                    <a:pt x="4766933" y="12672"/>
                    <a:pt x="4769712" y="19381"/>
                    <a:pt x="4769712" y="26376"/>
                  </a:cubicBezTo>
                  <a:lnTo>
                    <a:pt x="4769712" y="2648246"/>
                  </a:lnTo>
                  <a:cubicBezTo>
                    <a:pt x="4769712" y="2662813"/>
                    <a:pt x="4757903" y="2674622"/>
                    <a:pt x="4743336" y="2674622"/>
                  </a:cubicBezTo>
                  <a:lnTo>
                    <a:pt x="26376" y="2674622"/>
                  </a:lnTo>
                  <a:cubicBezTo>
                    <a:pt x="11809" y="2674622"/>
                    <a:pt x="0" y="2662813"/>
                    <a:pt x="0" y="2648246"/>
                  </a:cubicBezTo>
                  <a:lnTo>
                    <a:pt x="0" y="26376"/>
                  </a:lnTo>
                  <a:cubicBezTo>
                    <a:pt x="0" y="11809"/>
                    <a:pt x="11809" y="0"/>
                    <a:pt x="2637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0" y="-47625"/>
              <a:ext cx="4769712" cy="27222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50" tIns="33850" rIns="33850" bIns="33850" anchor="ctr" anchorCtr="0">
              <a:noAutofit/>
            </a:bodyPr>
            <a:lstStyle/>
            <a:p>
              <a:pPr marL="0" marR="0" lvl="0" indent="0" algn="ctr" rtl="0">
                <a:lnSpc>
                  <a:spcPct val="14775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29" name="Google Shape;129;p3"/>
          <p:cNvSpPr txBox="1"/>
          <p:nvPr/>
        </p:nvSpPr>
        <p:spPr>
          <a:xfrm>
            <a:off x="1595132" y="2517629"/>
            <a:ext cx="7745467" cy="2410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03791" marR="0" lvl="1" indent="-25189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Char char="•"/>
            </a:pPr>
            <a:r>
              <a:rPr lang="en-US" sz="2333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is Data?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791" marR="0" lvl="1" indent="-25189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Char char="•"/>
            </a:pPr>
            <a:r>
              <a:rPr lang="en-US" sz="2333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Why we need data?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791" marR="0" lvl="1" indent="-25189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Char char="•"/>
            </a:pPr>
            <a:r>
              <a:rPr lang="en-US" sz="2333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How can we achieve data-driven decision-making?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3791" marR="0" lvl="1" indent="-25189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Char char="•"/>
            </a:pPr>
            <a:r>
              <a:rPr lang="en-US" sz="2333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What skills can help?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1195507" y="1088322"/>
            <a:ext cx="8909143" cy="7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66"/>
              <a:buFont typeface="Arial"/>
              <a:buNone/>
            </a:pPr>
            <a:r>
              <a:rPr lang="en-US" sz="4666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QUESTIONS TO THINK ABOUT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xfrm>
            <a:off x="1681019" y="1985664"/>
            <a:ext cx="4147127" cy="2477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Raleway"/>
              <a:buNone/>
            </a:pPr>
            <a:r>
              <a:rPr lang="en-US" sz="7200" b="1">
                <a:latin typeface="Raleway"/>
                <a:ea typeface="Raleway"/>
                <a:cs typeface="Raleway"/>
                <a:sym typeface="Raleway"/>
              </a:rPr>
              <a:t>What is data?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		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6466032" y="2705245"/>
            <a:ext cx="4746914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sz="3200">
                <a:latin typeface="Raleway"/>
                <a:ea typeface="Raleway"/>
                <a:cs typeface="Raleway"/>
                <a:sym typeface="Raleway"/>
              </a:rPr>
              <a:t>A collection of facts, figures and statistics collected and stored for reference and analysis.</a:t>
            </a:r>
            <a:endParaRPr/>
          </a:p>
        </p:txBody>
      </p:sp>
      <p:grpSp>
        <p:nvGrpSpPr>
          <p:cNvPr id="137" name="Google Shape;137;p4"/>
          <p:cNvGrpSpPr/>
          <p:nvPr/>
        </p:nvGrpSpPr>
        <p:grpSpPr>
          <a:xfrm rot="-5400000">
            <a:off x="2661348" y="3374906"/>
            <a:ext cx="6813914" cy="64098"/>
            <a:chOff x="-2619940" y="522898"/>
            <a:chExt cx="14811940" cy="18761"/>
          </a:xfrm>
        </p:grpSpPr>
        <p:cxnSp>
          <p:nvCxnSpPr>
            <p:cNvPr id="138" name="Google Shape;138;p4"/>
            <p:cNvCxnSpPr/>
            <p:nvPr/>
          </p:nvCxnSpPr>
          <p:spPr>
            <a:xfrm>
              <a:off x="8105775" y="522898"/>
              <a:ext cx="4086225" cy="0"/>
            </a:xfrm>
            <a:prstGeom prst="straightConnector1">
              <a:avLst/>
            </a:prstGeom>
            <a:noFill/>
            <a:ln w="9525" cap="flat" cmpd="sng">
              <a:solidFill>
                <a:srgbClr val="085763"/>
              </a:solidFill>
              <a:prstDash val="solid"/>
              <a:miter lim="800000"/>
              <a:headEnd type="oval" w="med" len="med"/>
              <a:tailEnd type="none" w="sm" len="sm"/>
            </a:ln>
          </p:spPr>
        </p:cxnSp>
        <p:cxnSp>
          <p:nvCxnSpPr>
            <p:cNvPr id="139" name="Google Shape;139;p4"/>
            <p:cNvCxnSpPr/>
            <p:nvPr/>
          </p:nvCxnSpPr>
          <p:spPr>
            <a:xfrm>
              <a:off x="-2619940" y="541659"/>
              <a:ext cx="4086225" cy="0"/>
            </a:xfrm>
            <a:prstGeom prst="straightConnector1">
              <a:avLst/>
            </a:prstGeom>
            <a:noFill/>
            <a:ln w="9525" cap="flat" cmpd="sng">
              <a:solidFill>
                <a:srgbClr val="085763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/>
        </p:nvSpPr>
        <p:spPr>
          <a:xfrm>
            <a:off x="4864703" y="2866019"/>
            <a:ext cx="2787934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50"/>
              <a:buFont typeface="Arial"/>
              <a:buNone/>
            </a:pPr>
            <a:r>
              <a:rPr lang="en-US" sz="345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Why We Need Data?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976603" y="1198543"/>
            <a:ext cx="2676035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None/>
            </a:pPr>
            <a:r>
              <a:rPr lang="en-US" sz="2666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Problem Solving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956275" y="2006652"/>
            <a:ext cx="2747942" cy="94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None/>
            </a:pPr>
            <a:r>
              <a:rPr lang="en-US" sz="2666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Informed Decision-Making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7389618" y="5096398"/>
            <a:ext cx="2021474" cy="94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None/>
            </a:pPr>
            <a:r>
              <a:rPr lang="en-US" sz="2666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Reduce future Risk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2219364" y="4861448"/>
            <a:ext cx="2520382" cy="94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None/>
            </a:pPr>
            <a:r>
              <a:rPr lang="en-US" sz="2666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Draw valuable insights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8701748" y="2006652"/>
            <a:ext cx="2021474" cy="94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None/>
            </a:pPr>
            <a:r>
              <a:rPr lang="en-US" sz="2666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Predictive Analysis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 rot="5561416" flipH="1">
            <a:off x="5762810" y="2063991"/>
            <a:ext cx="991721" cy="354540"/>
          </a:xfrm>
          <a:custGeom>
            <a:avLst/>
            <a:gdLst/>
            <a:ahLst/>
            <a:cxnLst/>
            <a:rect l="l" t="t" r="r" b="b"/>
            <a:pathLst>
              <a:path w="1487582" h="531810" extrusionOk="0">
                <a:moveTo>
                  <a:pt x="0" y="531810"/>
                </a:moveTo>
                <a:lnTo>
                  <a:pt x="1487582" y="531810"/>
                </a:lnTo>
                <a:lnTo>
                  <a:pt x="1487582" y="0"/>
                </a:lnTo>
                <a:lnTo>
                  <a:pt x="0" y="0"/>
                </a:lnTo>
                <a:lnTo>
                  <a:pt x="0" y="53181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1" name="Google Shape;151;p5"/>
          <p:cNvSpPr/>
          <p:nvPr/>
        </p:nvSpPr>
        <p:spPr>
          <a:xfrm rot="1979459" flipH="1">
            <a:off x="3968310" y="2482677"/>
            <a:ext cx="991721" cy="354540"/>
          </a:xfrm>
          <a:custGeom>
            <a:avLst/>
            <a:gdLst/>
            <a:ahLst/>
            <a:cxnLst/>
            <a:rect l="l" t="t" r="r" b="b"/>
            <a:pathLst>
              <a:path w="1487582" h="531810" extrusionOk="0">
                <a:moveTo>
                  <a:pt x="0" y="531810"/>
                </a:moveTo>
                <a:lnTo>
                  <a:pt x="1487582" y="531810"/>
                </a:lnTo>
                <a:lnTo>
                  <a:pt x="1487582" y="0"/>
                </a:lnTo>
                <a:lnTo>
                  <a:pt x="0" y="0"/>
                </a:lnTo>
                <a:lnTo>
                  <a:pt x="0" y="53181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2" name="Google Shape;152;p5"/>
          <p:cNvSpPr/>
          <p:nvPr/>
        </p:nvSpPr>
        <p:spPr>
          <a:xfrm rot="-2300040" flipH="1">
            <a:off x="3707264" y="4087287"/>
            <a:ext cx="991721" cy="354540"/>
          </a:xfrm>
          <a:custGeom>
            <a:avLst/>
            <a:gdLst/>
            <a:ahLst/>
            <a:cxnLst/>
            <a:rect l="l" t="t" r="r" b="b"/>
            <a:pathLst>
              <a:path w="1487582" h="531810" extrusionOk="0">
                <a:moveTo>
                  <a:pt x="0" y="531810"/>
                </a:moveTo>
                <a:lnTo>
                  <a:pt x="1487582" y="531810"/>
                </a:lnTo>
                <a:lnTo>
                  <a:pt x="1487582" y="0"/>
                </a:lnTo>
                <a:lnTo>
                  <a:pt x="0" y="0"/>
                </a:lnTo>
                <a:lnTo>
                  <a:pt x="0" y="53181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" name="Google Shape;153;p5"/>
          <p:cNvSpPr/>
          <p:nvPr/>
        </p:nvSpPr>
        <p:spPr>
          <a:xfrm rot="2381694">
            <a:off x="7711122" y="4164601"/>
            <a:ext cx="991721" cy="354540"/>
          </a:xfrm>
          <a:custGeom>
            <a:avLst/>
            <a:gdLst/>
            <a:ahLst/>
            <a:cxnLst/>
            <a:rect l="l" t="t" r="r" b="b"/>
            <a:pathLst>
              <a:path w="1487582" h="531810" extrusionOk="0">
                <a:moveTo>
                  <a:pt x="1487582" y="531810"/>
                </a:moveTo>
                <a:lnTo>
                  <a:pt x="0" y="531810"/>
                </a:lnTo>
                <a:lnTo>
                  <a:pt x="0" y="0"/>
                </a:lnTo>
                <a:lnTo>
                  <a:pt x="1487582" y="0"/>
                </a:lnTo>
                <a:lnTo>
                  <a:pt x="1487582" y="53181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" name="Google Shape;154;p5"/>
          <p:cNvSpPr/>
          <p:nvPr/>
        </p:nvSpPr>
        <p:spPr>
          <a:xfrm rot="-2284440">
            <a:off x="7493774" y="2482677"/>
            <a:ext cx="991721" cy="354540"/>
          </a:xfrm>
          <a:custGeom>
            <a:avLst/>
            <a:gdLst/>
            <a:ahLst/>
            <a:cxnLst/>
            <a:rect l="l" t="t" r="r" b="b"/>
            <a:pathLst>
              <a:path w="1487582" h="531810" extrusionOk="0">
                <a:moveTo>
                  <a:pt x="1487582" y="531810"/>
                </a:moveTo>
                <a:lnTo>
                  <a:pt x="0" y="531810"/>
                </a:lnTo>
                <a:lnTo>
                  <a:pt x="0" y="0"/>
                </a:lnTo>
                <a:lnTo>
                  <a:pt x="1487582" y="0"/>
                </a:lnTo>
                <a:lnTo>
                  <a:pt x="1487582" y="53181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9"/>
          <p:cNvCxnSpPr/>
          <p:nvPr/>
        </p:nvCxnSpPr>
        <p:spPr>
          <a:xfrm>
            <a:off x="9448800" y="522898"/>
            <a:ext cx="27432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161" name="Google Shape;161;p9"/>
          <p:cNvSpPr txBox="1"/>
          <p:nvPr/>
        </p:nvSpPr>
        <p:spPr>
          <a:xfrm>
            <a:off x="228600" y="358897"/>
            <a:ext cx="117348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aleway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Qualitative vs Quantitative Data</a:t>
            </a:r>
            <a:endParaRPr sz="2800" b="0" i="0" u="none" strike="noStrike" cap="none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62" name="Google Shape;162;p9"/>
          <p:cNvCxnSpPr/>
          <p:nvPr/>
        </p:nvCxnSpPr>
        <p:spPr>
          <a:xfrm>
            <a:off x="0" y="522898"/>
            <a:ext cx="27432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grpSp>
        <p:nvGrpSpPr>
          <p:cNvPr id="163" name="Google Shape;163;p9"/>
          <p:cNvGrpSpPr/>
          <p:nvPr/>
        </p:nvGrpSpPr>
        <p:grpSpPr>
          <a:xfrm>
            <a:off x="731000" y="3181550"/>
            <a:ext cx="10865172" cy="3266735"/>
            <a:chOff x="740237" y="1759863"/>
            <a:chExt cx="10865172" cy="3593408"/>
          </a:xfrm>
        </p:grpSpPr>
        <p:grpSp>
          <p:nvGrpSpPr>
            <p:cNvPr id="164" name="Google Shape;164;p9"/>
            <p:cNvGrpSpPr/>
            <p:nvPr/>
          </p:nvGrpSpPr>
          <p:grpSpPr>
            <a:xfrm>
              <a:off x="740237" y="1759863"/>
              <a:ext cx="10865172" cy="3502562"/>
              <a:chOff x="740237" y="1685973"/>
              <a:chExt cx="10865172" cy="3502562"/>
            </a:xfrm>
          </p:grpSpPr>
          <p:grpSp>
            <p:nvGrpSpPr>
              <p:cNvPr id="165" name="Google Shape;165;p9"/>
              <p:cNvGrpSpPr/>
              <p:nvPr/>
            </p:nvGrpSpPr>
            <p:grpSpPr>
              <a:xfrm>
                <a:off x="740237" y="1685973"/>
                <a:ext cx="2332281" cy="697713"/>
                <a:chOff x="1086780" y="2055426"/>
                <a:chExt cx="2332281" cy="697713"/>
              </a:xfrm>
            </p:grpSpPr>
            <p:sp>
              <p:nvSpPr>
                <p:cNvPr id="166" name="Google Shape;166;p9"/>
                <p:cNvSpPr/>
                <p:nvPr/>
              </p:nvSpPr>
              <p:spPr>
                <a:xfrm>
                  <a:off x="1086780" y="2055426"/>
                  <a:ext cx="2332281" cy="697713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12700" cap="flat" cmpd="sng">
                  <a:solidFill>
                    <a:srgbClr val="A4040D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sp>
              <p:nvSpPr>
                <p:cNvPr id="167" name="Google Shape;167;p9"/>
                <p:cNvSpPr txBox="1"/>
                <p:nvPr/>
              </p:nvSpPr>
              <p:spPr>
                <a:xfrm>
                  <a:off x="1134768" y="2173449"/>
                  <a:ext cx="2236304" cy="5078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 b="0" i="0" u="none" strike="noStrike" cap="none">
                      <a:solidFill>
                        <a:schemeClr val="lt1"/>
                      </a:solidFill>
                      <a:latin typeface="Raleway"/>
                      <a:ea typeface="Raleway"/>
                      <a:cs typeface="Raleway"/>
                      <a:sym typeface="Raleway"/>
                    </a:rPr>
                    <a:t>CONTINUOUS</a:t>
                  </a:r>
                  <a:endParaRPr sz="16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</p:grpSp>
          <p:grpSp>
            <p:nvGrpSpPr>
              <p:cNvPr id="168" name="Google Shape;168;p9"/>
              <p:cNvGrpSpPr/>
              <p:nvPr/>
            </p:nvGrpSpPr>
            <p:grpSpPr>
              <a:xfrm>
                <a:off x="3584534" y="1685977"/>
                <a:ext cx="2332281" cy="697713"/>
                <a:chOff x="1086780" y="2055426"/>
                <a:chExt cx="2332281" cy="697713"/>
              </a:xfrm>
            </p:grpSpPr>
            <p:sp>
              <p:nvSpPr>
                <p:cNvPr id="169" name="Google Shape;169;p9"/>
                <p:cNvSpPr/>
                <p:nvPr/>
              </p:nvSpPr>
              <p:spPr>
                <a:xfrm>
                  <a:off x="1086780" y="2055426"/>
                  <a:ext cx="2332281" cy="697713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12700" cap="flat" cmpd="sng">
                  <a:solidFill>
                    <a:srgbClr val="A4040D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sp>
              <p:nvSpPr>
                <p:cNvPr id="170" name="Google Shape;170;p9"/>
                <p:cNvSpPr txBox="1"/>
                <p:nvPr/>
              </p:nvSpPr>
              <p:spPr>
                <a:xfrm>
                  <a:off x="1134768" y="2173449"/>
                  <a:ext cx="2236304" cy="5078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 b="0" i="0" u="none" strike="noStrike" cap="none">
                      <a:solidFill>
                        <a:schemeClr val="lt1"/>
                      </a:solidFill>
                      <a:latin typeface="Raleway"/>
                      <a:ea typeface="Raleway"/>
                      <a:cs typeface="Raleway"/>
                      <a:sym typeface="Raleway"/>
                    </a:rPr>
                    <a:t>DISCRETE</a:t>
                  </a:r>
                  <a:endParaRPr sz="16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</p:grpSp>
          <p:grpSp>
            <p:nvGrpSpPr>
              <p:cNvPr id="171" name="Google Shape;171;p9"/>
              <p:cNvGrpSpPr/>
              <p:nvPr/>
            </p:nvGrpSpPr>
            <p:grpSpPr>
              <a:xfrm>
                <a:off x="6428831" y="1685975"/>
                <a:ext cx="2332281" cy="697713"/>
                <a:chOff x="1086780" y="2055426"/>
                <a:chExt cx="2332281" cy="697713"/>
              </a:xfrm>
            </p:grpSpPr>
            <p:sp>
              <p:nvSpPr>
                <p:cNvPr id="172" name="Google Shape;172;p9"/>
                <p:cNvSpPr/>
                <p:nvPr/>
              </p:nvSpPr>
              <p:spPr>
                <a:xfrm>
                  <a:off x="1086780" y="2055426"/>
                  <a:ext cx="2332281" cy="697713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12700" cap="flat" cmpd="sng">
                  <a:solidFill>
                    <a:srgbClr val="A4040D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sp>
              <p:nvSpPr>
                <p:cNvPr id="173" name="Google Shape;173;p9"/>
                <p:cNvSpPr txBox="1"/>
                <p:nvPr/>
              </p:nvSpPr>
              <p:spPr>
                <a:xfrm>
                  <a:off x="1134768" y="2173449"/>
                  <a:ext cx="2236304" cy="5078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 b="0" i="0" u="none" strike="noStrike" cap="none">
                      <a:solidFill>
                        <a:schemeClr val="lt1"/>
                      </a:solidFill>
                      <a:latin typeface="Raleway"/>
                      <a:ea typeface="Raleway"/>
                      <a:cs typeface="Raleway"/>
                      <a:sym typeface="Raleway"/>
                    </a:rPr>
                    <a:t>NOMINAL</a:t>
                  </a:r>
                  <a:endParaRPr sz="16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</p:grpSp>
          <p:grpSp>
            <p:nvGrpSpPr>
              <p:cNvPr id="174" name="Google Shape;174;p9"/>
              <p:cNvGrpSpPr/>
              <p:nvPr/>
            </p:nvGrpSpPr>
            <p:grpSpPr>
              <a:xfrm>
                <a:off x="9273128" y="1685975"/>
                <a:ext cx="2332281" cy="697713"/>
                <a:chOff x="1086780" y="2055426"/>
                <a:chExt cx="2332281" cy="697713"/>
              </a:xfrm>
            </p:grpSpPr>
            <p:sp>
              <p:nvSpPr>
                <p:cNvPr id="175" name="Google Shape;175;p9"/>
                <p:cNvSpPr/>
                <p:nvPr/>
              </p:nvSpPr>
              <p:spPr>
                <a:xfrm>
                  <a:off x="1086780" y="2055426"/>
                  <a:ext cx="2332281" cy="697713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 w="12700" cap="flat" cmpd="sng">
                  <a:solidFill>
                    <a:srgbClr val="A4040D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  <p:sp>
              <p:nvSpPr>
                <p:cNvPr id="176" name="Google Shape;176;p9"/>
                <p:cNvSpPr txBox="1"/>
                <p:nvPr/>
              </p:nvSpPr>
              <p:spPr>
                <a:xfrm>
                  <a:off x="1134768" y="2173449"/>
                  <a:ext cx="2236304" cy="5078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rPr lang="en-US" sz="2400" b="0" i="0" u="none" strike="noStrike" cap="none">
                      <a:solidFill>
                        <a:schemeClr val="lt1"/>
                      </a:solidFill>
                      <a:latin typeface="Raleway"/>
                      <a:ea typeface="Raleway"/>
                      <a:cs typeface="Raleway"/>
                      <a:sym typeface="Raleway"/>
                    </a:rPr>
                    <a:t>ORDINAL</a:t>
                  </a:r>
                  <a:endParaRPr sz="16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endParaRPr>
                </a:p>
              </p:txBody>
            </p:sp>
          </p:grpSp>
          <p:cxnSp>
            <p:nvCxnSpPr>
              <p:cNvPr id="177" name="Google Shape;177;p9"/>
              <p:cNvCxnSpPr>
                <a:stCxn id="166" idx="2"/>
              </p:cNvCxnSpPr>
              <p:nvPr/>
            </p:nvCxnSpPr>
            <p:spPr>
              <a:xfrm flipH="1">
                <a:off x="1900378" y="2383686"/>
                <a:ext cx="6000" cy="5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78" name="Google Shape;178;p9"/>
              <p:cNvCxnSpPr>
                <a:stCxn id="169" idx="2"/>
              </p:cNvCxnSpPr>
              <p:nvPr/>
            </p:nvCxnSpPr>
            <p:spPr>
              <a:xfrm>
                <a:off x="4750675" y="2383690"/>
                <a:ext cx="300" cy="5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79" name="Google Shape;179;p9"/>
              <p:cNvCxnSpPr>
                <a:stCxn id="172" idx="2"/>
              </p:cNvCxnSpPr>
              <p:nvPr/>
            </p:nvCxnSpPr>
            <p:spPr>
              <a:xfrm>
                <a:off x="7594972" y="2383688"/>
                <a:ext cx="0" cy="5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80" name="Google Shape;180;p9"/>
              <p:cNvCxnSpPr>
                <a:stCxn id="175" idx="2"/>
              </p:cNvCxnSpPr>
              <p:nvPr/>
            </p:nvCxnSpPr>
            <p:spPr>
              <a:xfrm flipH="1">
                <a:off x="10438969" y="2383688"/>
                <a:ext cx="300" cy="5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81" name="Google Shape;181;p9"/>
              <p:cNvSpPr/>
              <p:nvPr/>
            </p:nvSpPr>
            <p:spPr>
              <a:xfrm>
                <a:off x="914399" y="3116524"/>
                <a:ext cx="1866620" cy="1979131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12700" cap="flat" cmpd="sng">
                <a:solidFill>
                  <a:srgbClr val="0C7E9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82" name="Google Shape;182;p9"/>
              <p:cNvSpPr txBox="1"/>
              <p:nvPr/>
            </p:nvSpPr>
            <p:spPr>
              <a:xfrm>
                <a:off x="788236" y="3258335"/>
                <a:ext cx="1992900" cy="16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Char char="•"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Infinite values within a range​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5750" marR="0" lvl="0" indent="-2857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Char char="•"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e.g., </a:t>
                </a:r>
                <a:br>
                  <a:rPr lang="en-US"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</a:br>
                <a:r>
                  <a:rPr lang="en-US"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height, weight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3817362" y="3116519"/>
                <a:ext cx="1992900" cy="19791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12700" cap="flat" cmpd="sng">
                <a:solidFill>
                  <a:srgbClr val="0C7E9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84" name="Google Shape;184;p9"/>
              <p:cNvSpPr txBox="1"/>
              <p:nvPr/>
            </p:nvSpPr>
            <p:spPr>
              <a:xfrm>
                <a:off x="3817362" y="3258335"/>
                <a:ext cx="1992900" cy="162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Char char="•"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Finite values </a:t>
                </a:r>
                <a:br>
                  <a:rPr lang="en-US"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</a:br>
                <a:r>
                  <a:rPr lang="en-US"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within a range​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5750" marR="0" lvl="0" indent="-2857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Char char="•"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e.g., ​</a:t>
                </a:r>
                <a:br>
                  <a:rPr lang="en-US"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</a:br>
                <a:r>
                  <a:rPr lang="en-US"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shoe size, ​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6661661" y="3116524"/>
                <a:ext cx="1866600" cy="19791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12700" cap="flat" cmpd="sng">
                <a:solidFill>
                  <a:srgbClr val="0C7E9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86" name="Google Shape;186;p9"/>
              <p:cNvSpPr txBox="1"/>
              <p:nvPr/>
            </p:nvSpPr>
            <p:spPr>
              <a:xfrm>
                <a:off x="6535362" y="3258335"/>
                <a:ext cx="1992900" cy="193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285750" marR="0" lvl="0" indent="-2857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Char char="•"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Labels or </a:t>
                </a:r>
                <a:endParaRPr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  <a:p>
                <a:pPr marL="4572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categories​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285750" marR="0" lvl="0" indent="-2857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Char char="•"/>
                </a:pPr>
                <a:r>
                  <a:rPr lang="en-US"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e.g., ​</a:t>
                </a:r>
                <a:br>
                  <a:rPr lang="en-US"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</a:br>
                <a:r>
                  <a:rPr lang="en-US"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blood type, </a:t>
                </a:r>
                <a:br>
                  <a:rPr lang="en-US"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</a:br>
                <a:r>
                  <a:rPr lang="en-US" sz="1800" b="0" i="0" u="none" strike="noStrike" cap="none">
                    <a:solidFill>
                      <a:schemeClr val="lt1"/>
                    </a:solidFill>
                    <a:latin typeface="Raleway"/>
                    <a:ea typeface="Raleway"/>
                    <a:cs typeface="Raleway"/>
                    <a:sym typeface="Raleway"/>
                  </a:rPr>
                  <a:t>gender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9532087" y="3116519"/>
                <a:ext cx="1992900" cy="19791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12700" cap="flat" cmpd="sng">
                <a:solidFill>
                  <a:srgbClr val="0C7E9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188" name="Google Shape;188;p9"/>
            <p:cNvSpPr txBox="1"/>
            <p:nvPr/>
          </p:nvSpPr>
          <p:spPr>
            <a:xfrm>
              <a:off x="9532037" y="3219971"/>
              <a:ext cx="1992900" cy="213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Ranked </a:t>
              </a:r>
              <a:br>
                <a:rPr lang="en-US"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-US"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categories​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e.g., ​</a:t>
              </a:r>
              <a:br>
                <a:rPr lang="en-US"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-US" sz="16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grades A-F, satisfaction</a:t>
              </a:r>
              <a:br>
                <a:rPr lang="en-US" sz="16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</a:br>
              <a:r>
                <a:rPr lang="en-US" sz="16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rating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89" name="Google Shape;189;p9"/>
          <p:cNvSpPr/>
          <p:nvPr/>
        </p:nvSpPr>
        <p:spPr>
          <a:xfrm>
            <a:off x="1838472" y="1411778"/>
            <a:ext cx="2835125" cy="1097280"/>
          </a:xfrm>
          <a:prstGeom prst="ellipse">
            <a:avLst/>
          </a:prstGeom>
          <a:solidFill>
            <a:srgbClr val="0C8295"/>
          </a:solidFill>
          <a:ln w="12700" cap="flat" cmpd="sng">
            <a:solidFill>
              <a:srgbClr val="00477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QUANTITATIVE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7497643" y="1391198"/>
            <a:ext cx="2834640" cy="1097280"/>
          </a:xfrm>
          <a:prstGeom prst="ellipse">
            <a:avLst/>
          </a:prstGeom>
          <a:solidFill>
            <a:srgbClr val="0C8295"/>
          </a:solidFill>
          <a:ln w="12700" cap="flat" cmpd="sng">
            <a:solidFill>
              <a:srgbClr val="00477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QUALITATIVE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" name="Google Shape;191;p9"/>
          <p:cNvGrpSpPr/>
          <p:nvPr/>
        </p:nvGrpSpPr>
        <p:grpSpPr>
          <a:xfrm>
            <a:off x="1838472" y="2509058"/>
            <a:ext cx="2835128" cy="581721"/>
            <a:chOff x="1838472" y="2509058"/>
            <a:chExt cx="2835128" cy="581721"/>
          </a:xfrm>
        </p:grpSpPr>
        <p:cxnSp>
          <p:nvCxnSpPr>
            <p:cNvPr id="192" name="Google Shape;192;p9"/>
            <p:cNvCxnSpPr>
              <a:stCxn id="189" idx="4"/>
            </p:cNvCxnSpPr>
            <p:nvPr/>
          </p:nvCxnSpPr>
          <p:spPr>
            <a:xfrm rot="-5400000" flipH="1">
              <a:off x="3792135" y="1972958"/>
              <a:ext cx="345300" cy="1417500"/>
            </a:xfrm>
            <a:prstGeom prst="bentConnector2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93" name="Google Shape;193;p9"/>
            <p:cNvGrpSpPr/>
            <p:nvPr/>
          </p:nvGrpSpPr>
          <p:grpSpPr>
            <a:xfrm>
              <a:off x="1838472" y="2509058"/>
              <a:ext cx="2835128" cy="581721"/>
              <a:chOff x="1838472" y="2509058"/>
              <a:chExt cx="2835128" cy="581721"/>
            </a:xfrm>
          </p:grpSpPr>
          <p:cxnSp>
            <p:nvCxnSpPr>
              <p:cNvPr id="194" name="Google Shape;194;p9"/>
              <p:cNvCxnSpPr>
                <a:stCxn id="189" idx="4"/>
              </p:cNvCxnSpPr>
              <p:nvPr/>
            </p:nvCxnSpPr>
            <p:spPr>
              <a:xfrm rot="5400000">
                <a:off x="2374635" y="1972958"/>
                <a:ext cx="345300" cy="1417500"/>
              </a:xfrm>
              <a:prstGeom prst="bentConnector2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5" name="Google Shape;195;p9"/>
              <p:cNvCxnSpPr/>
              <p:nvPr/>
            </p:nvCxnSpPr>
            <p:spPr>
              <a:xfrm>
                <a:off x="4673600" y="2854282"/>
                <a:ext cx="0" cy="2214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96" name="Google Shape;196;p9"/>
              <p:cNvCxnSpPr/>
              <p:nvPr/>
            </p:nvCxnSpPr>
            <p:spPr>
              <a:xfrm>
                <a:off x="1838472" y="2854282"/>
                <a:ext cx="0" cy="23649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197" name="Google Shape;197;p9"/>
          <p:cNvGrpSpPr/>
          <p:nvPr/>
        </p:nvGrpSpPr>
        <p:grpSpPr>
          <a:xfrm>
            <a:off x="7616263" y="2573856"/>
            <a:ext cx="2835128" cy="525329"/>
            <a:chOff x="1838472" y="2565452"/>
            <a:chExt cx="2835128" cy="525329"/>
          </a:xfrm>
        </p:grpSpPr>
        <p:cxnSp>
          <p:nvCxnSpPr>
            <p:cNvPr id="198" name="Google Shape;198;p9"/>
            <p:cNvCxnSpPr/>
            <p:nvPr/>
          </p:nvCxnSpPr>
          <p:spPr>
            <a:xfrm rot="-5400000" flipH="1">
              <a:off x="3760971" y="1941653"/>
              <a:ext cx="288830" cy="1536427"/>
            </a:xfrm>
            <a:prstGeom prst="bentConnector2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grpSp>
          <p:nvGrpSpPr>
            <p:cNvPr id="199" name="Google Shape;199;p9"/>
            <p:cNvGrpSpPr/>
            <p:nvPr/>
          </p:nvGrpSpPr>
          <p:grpSpPr>
            <a:xfrm>
              <a:off x="1838472" y="2565453"/>
              <a:ext cx="2835128" cy="525327"/>
              <a:chOff x="1838472" y="2565452"/>
              <a:chExt cx="2835128" cy="525327"/>
            </a:xfrm>
          </p:grpSpPr>
          <p:cxnSp>
            <p:nvCxnSpPr>
              <p:cNvPr id="200" name="Google Shape;200;p9"/>
              <p:cNvCxnSpPr/>
              <p:nvPr/>
            </p:nvCxnSpPr>
            <p:spPr>
              <a:xfrm rot="5400000">
                <a:off x="2343406" y="2060519"/>
                <a:ext cx="288834" cy="1298701"/>
              </a:xfrm>
              <a:prstGeom prst="bentConnector2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1" name="Google Shape;201;p9"/>
              <p:cNvCxnSpPr/>
              <p:nvPr/>
            </p:nvCxnSpPr>
            <p:spPr>
              <a:xfrm>
                <a:off x="4673600" y="2854282"/>
                <a:ext cx="0" cy="2214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202" name="Google Shape;202;p9"/>
              <p:cNvCxnSpPr/>
              <p:nvPr/>
            </p:nvCxnSpPr>
            <p:spPr>
              <a:xfrm>
                <a:off x="1838472" y="2854282"/>
                <a:ext cx="0" cy="23649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</p:grpSp>
      <p:sp>
        <p:nvSpPr>
          <p:cNvPr id="203" name="Google Shape;203;p9"/>
          <p:cNvSpPr/>
          <p:nvPr/>
        </p:nvSpPr>
        <p:spPr>
          <a:xfrm>
            <a:off x="489890" y="1629390"/>
            <a:ext cx="1279509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numeric values that can be quantified</a:t>
            </a:r>
            <a:endParaRPr sz="1400" b="0" i="0" u="none" strike="noStrike" cap="none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10451391" y="1630632"/>
            <a:ext cx="1348582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non-numeric &amp; descriptive</a:t>
            </a:r>
            <a:endParaRPr sz="1400" b="0" i="0" u="none" strike="noStrike" cap="none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g34e72d6aa89_0_75"/>
          <p:cNvCxnSpPr/>
          <p:nvPr/>
        </p:nvCxnSpPr>
        <p:spPr>
          <a:xfrm>
            <a:off x="8105775" y="522898"/>
            <a:ext cx="40863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211" name="Google Shape;211;g34e72d6aa89_0_75"/>
          <p:cNvSpPr txBox="1"/>
          <p:nvPr/>
        </p:nvSpPr>
        <p:spPr>
          <a:xfrm>
            <a:off x="228600" y="355842"/>
            <a:ext cx="117348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aleway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Data Literacy Skills</a:t>
            </a:r>
            <a:endParaRPr sz="2800" b="0" i="0" u="none" strike="noStrike" cap="none">
              <a:solidFill>
                <a:srgbClr val="3F3F3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12" name="Google Shape;212;g34e72d6aa89_0_75"/>
          <p:cNvCxnSpPr/>
          <p:nvPr/>
        </p:nvCxnSpPr>
        <p:spPr>
          <a:xfrm>
            <a:off x="0" y="522898"/>
            <a:ext cx="40863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grpSp>
        <p:nvGrpSpPr>
          <p:cNvPr id="213" name="Google Shape;213;g34e72d6aa89_0_75" descr="Icon of gears. "/>
          <p:cNvGrpSpPr/>
          <p:nvPr/>
        </p:nvGrpSpPr>
        <p:grpSpPr>
          <a:xfrm>
            <a:off x="4717588" y="5353559"/>
            <a:ext cx="343837" cy="343837"/>
            <a:chOff x="7613650" y="1387475"/>
            <a:chExt cx="284163" cy="284163"/>
          </a:xfrm>
        </p:grpSpPr>
        <p:sp>
          <p:nvSpPr>
            <p:cNvPr id="214" name="Google Shape;214;g34e72d6aa89_0_75"/>
            <p:cNvSpPr/>
            <p:nvPr/>
          </p:nvSpPr>
          <p:spPr>
            <a:xfrm>
              <a:off x="7613650" y="1471613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5" name="Google Shape;215;g34e72d6aa89_0_75"/>
            <p:cNvSpPr/>
            <p:nvPr/>
          </p:nvSpPr>
          <p:spPr>
            <a:xfrm>
              <a:off x="7781925" y="1387475"/>
              <a:ext cx="115888" cy="117475"/>
            </a:xfrm>
            <a:custGeom>
              <a:avLst/>
              <a:gdLst/>
              <a:ahLst/>
              <a:cxnLst/>
              <a:rect l="l" t="t" r="r" b="b"/>
              <a:pathLst>
                <a:path w="362" h="369" extrusionOk="0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216" name="Google Shape;216;g34e72d6aa89_0_75"/>
          <p:cNvGrpSpPr/>
          <p:nvPr/>
        </p:nvGrpSpPr>
        <p:grpSpPr>
          <a:xfrm>
            <a:off x="1736721" y="1262270"/>
            <a:ext cx="8581193" cy="2075685"/>
            <a:chOff x="131069" y="518630"/>
            <a:chExt cx="8581193" cy="2075685"/>
          </a:xfrm>
        </p:grpSpPr>
        <p:sp>
          <p:nvSpPr>
            <p:cNvPr id="217" name="Google Shape;217;g34e72d6aa89_0_75"/>
            <p:cNvSpPr/>
            <p:nvPr/>
          </p:nvSpPr>
          <p:spPr>
            <a:xfrm>
              <a:off x="4356100" y="1259670"/>
              <a:ext cx="3416100" cy="39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Google Shape;218;g34e72d6aa89_0_75"/>
            <p:cNvSpPr/>
            <p:nvPr/>
          </p:nvSpPr>
          <p:spPr>
            <a:xfrm>
              <a:off x="4356100" y="1259670"/>
              <a:ext cx="1204200" cy="39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Google Shape;219;g34e72d6aa89_0_75"/>
            <p:cNvSpPr/>
            <p:nvPr/>
          </p:nvSpPr>
          <p:spPr>
            <a:xfrm>
              <a:off x="3285777" y="1259670"/>
              <a:ext cx="1070400" cy="39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Google Shape;220;g34e72d6aa89_0_75"/>
            <p:cNvSpPr/>
            <p:nvPr/>
          </p:nvSpPr>
          <p:spPr>
            <a:xfrm>
              <a:off x="1070938" y="1259670"/>
              <a:ext cx="3285300" cy="394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Google Shape;221;g34e72d6aa89_0_75"/>
            <p:cNvSpPr/>
            <p:nvPr/>
          </p:nvSpPr>
          <p:spPr>
            <a:xfrm>
              <a:off x="2827196" y="518630"/>
              <a:ext cx="3057900" cy="7410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 cap="flat" cmpd="sng">
              <a:solidFill>
                <a:srgbClr val="B2741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34e72d6aa89_0_75"/>
            <p:cNvSpPr txBox="1"/>
            <p:nvPr/>
          </p:nvSpPr>
          <p:spPr>
            <a:xfrm>
              <a:off x="2863371" y="554805"/>
              <a:ext cx="2985600" cy="6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25" tIns="15225" rIns="1522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Raleway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NON-TECHNICAL</a:t>
              </a:r>
              <a:endParaRPr sz="28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3" name="Google Shape;223;g34e72d6aa89_0_75"/>
            <p:cNvSpPr/>
            <p:nvPr/>
          </p:nvSpPr>
          <p:spPr>
            <a:xfrm>
              <a:off x="131069" y="1654415"/>
              <a:ext cx="1879800" cy="9399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rgbClr val="0C7E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34e72d6aa89_0_75"/>
            <p:cNvSpPr txBox="1"/>
            <p:nvPr/>
          </p:nvSpPr>
          <p:spPr>
            <a:xfrm>
              <a:off x="176950" y="1700296"/>
              <a:ext cx="1788000" cy="8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aleway"/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Communication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34e72d6aa89_0_75"/>
            <p:cNvSpPr/>
            <p:nvPr/>
          </p:nvSpPr>
          <p:spPr>
            <a:xfrm>
              <a:off x="2345908" y="1654415"/>
              <a:ext cx="1879800" cy="939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48B8D0"/>
                </a:gs>
                <a:gs pos="50000">
                  <a:srgbClr val="06B4D0"/>
                </a:gs>
                <a:gs pos="100000">
                  <a:srgbClr val="00A5C0"/>
                </a:gs>
              </a:gsLst>
              <a:lin ang="5400012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34e72d6aa89_0_75"/>
            <p:cNvSpPr txBox="1"/>
            <p:nvPr/>
          </p:nvSpPr>
          <p:spPr>
            <a:xfrm>
              <a:off x="2391789" y="1700296"/>
              <a:ext cx="1788000" cy="8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aleway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Domain Knowledge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34e72d6aa89_0_75"/>
            <p:cNvSpPr/>
            <p:nvPr/>
          </p:nvSpPr>
          <p:spPr>
            <a:xfrm>
              <a:off x="4620391" y="1654415"/>
              <a:ext cx="1879800" cy="9399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rgbClr val="0C7E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34e72d6aa89_0_75"/>
            <p:cNvSpPr txBox="1"/>
            <p:nvPr/>
          </p:nvSpPr>
          <p:spPr>
            <a:xfrm>
              <a:off x="4666272" y="1700296"/>
              <a:ext cx="1788000" cy="8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aleway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Research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34e72d6aa89_0_75"/>
            <p:cNvSpPr/>
            <p:nvPr/>
          </p:nvSpPr>
          <p:spPr>
            <a:xfrm>
              <a:off x="6832462" y="1654415"/>
              <a:ext cx="1879800" cy="9399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rgbClr val="0C7E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34e72d6aa89_0_75"/>
            <p:cNvSpPr txBox="1"/>
            <p:nvPr/>
          </p:nvSpPr>
          <p:spPr>
            <a:xfrm>
              <a:off x="6878343" y="1700296"/>
              <a:ext cx="1788000" cy="84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aleway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Critical Thinking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g34e72d6aa89_0_75"/>
          <p:cNvGrpSpPr/>
          <p:nvPr/>
        </p:nvGrpSpPr>
        <p:grpSpPr>
          <a:xfrm>
            <a:off x="1471409" y="3988185"/>
            <a:ext cx="9106787" cy="1913765"/>
            <a:chOff x="126107" y="498032"/>
            <a:chExt cx="9106787" cy="1913765"/>
          </a:xfrm>
        </p:grpSpPr>
        <p:sp>
          <p:nvSpPr>
            <p:cNvPr id="232" name="Google Shape;232;g34e72d6aa89_0_75"/>
            <p:cNvSpPr/>
            <p:nvPr/>
          </p:nvSpPr>
          <p:spPr>
            <a:xfrm>
              <a:off x="4744250" y="1288385"/>
              <a:ext cx="3698400" cy="33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174"/>
                  </a:lnTo>
                  <a:lnTo>
                    <a:pt x="120000" y="60174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Google Shape;233;g34e72d6aa89_0_75"/>
            <p:cNvSpPr/>
            <p:nvPr/>
          </p:nvSpPr>
          <p:spPr>
            <a:xfrm>
              <a:off x="4744250" y="1288385"/>
              <a:ext cx="1854000" cy="33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174"/>
                  </a:lnTo>
                  <a:lnTo>
                    <a:pt x="120000" y="60174"/>
                  </a:lnTo>
                  <a:lnTo>
                    <a:pt x="120000" y="12000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Google Shape;234;g34e72d6aa89_0_75"/>
            <p:cNvSpPr/>
            <p:nvPr/>
          </p:nvSpPr>
          <p:spPr>
            <a:xfrm>
              <a:off x="4696048" y="1288385"/>
              <a:ext cx="91500" cy="33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3256" y="0"/>
                  </a:moveTo>
                  <a:lnTo>
                    <a:pt x="63256" y="60174"/>
                  </a:lnTo>
                  <a:lnTo>
                    <a:pt x="60000" y="60174"/>
                  </a:lnTo>
                  <a:lnTo>
                    <a:pt x="60000" y="12000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Google Shape;235;g34e72d6aa89_0_75"/>
            <p:cNvSpPr/>
            <p:nvPr/>
          </p:nvSpPr>
          <p:spPr>
            <a:xfrm>
              <a:off x="2829114" y="1288385"/>
              <a:ext cx="1915200" cy="33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174"/>
                  </a:lnTo>
                  <a:lnTo>
                    <a:pt x="0" y="60174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Google Shape;236;g34e72d6aa89_0_75"/>
            <p:cNvSpPr/>
            <p:nvPr/>
          </p:nvSpPr>
          <p:spPr>
            <a:xfrm>
              <a:off x="916460" y="1288385"/>
              <a:ext cx="3827700" cy="33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174"/>
                  </a:lnTo>
                  <a:lnTo>
                    <a:pt x="0" y="60174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Google Shape;237;g34e72d6aa89_0_75"/>
            <p:cNvSpPr/>
            <p:nvPr/>
          </p:nvSpPr>
          <p:spPr>
            <a:xfrm>
              <a:off x="3441645" y="498032"/>
              <a:ext cx="2605200" cy="7905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2700" cap="flat" cmpd="sng">
              <a:solidFill>
                <a:srgbClr val="B2741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34e72d6aa89_0_75"/>
            <p:cNvSpPr txBox="1"/>
            <p:nvPr/>
          </p:nvSpPr>
          <p:spPr>
            <a:xfrm>
              <a:off x="3480227" y="536614"/>
              <a:ext cx="2528100" cy="7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Raleway"/>
                <a:buNone/>
              </a:pPr>
              <a:r>
                <a:rPr lang="en-US" sz="2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TECHNICAL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34e72d6aa89_0_75"/>
            <p:cNvSpPr/>
            <p:nvPr/>
          </p:nvSpPr>
          <p:spPr>
            <a:xfrm>
              <a:off x="126107" y="1621297"/>
              <a:ext cx="1580700" cy="7905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rgbClr val="0C7E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34e72d6aa89_0_75"/>
            <p:cNvSpPr txBox="1"/>
            <p:nvPr/>
          </p:nvSpPr>
          <p:spPr>
            <a:xfrm>
              <a:off x="164689" y="1659879"/>
              <a:ext cx="1503600" cy="7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aleway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Analysis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34e72d6aa89_0_75"/>
            <p:cNvSpPr/>
            <p:nvPr/>
          </p:nvSpPr>
          <p:spPr>
            <a:xfrm>
              <a:off x="2038761" y="1621297"/>
              <a:ext cx="1580700" cy="7905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rgbClr val="0C7E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34e72d6aa89_0_75"/>
            <p:cNvSpPr txBox="1"/>
            <p:nvPr/>
          </p:nvSpPr>
          <p:spPr>
            <a:xfrm>
              <a:off x="2077343" y="1659879"/>
              <a:ext cx="1503600" cy="7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aleway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Visualization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34e72d6aa89_0_75"/>
            <p:cNvSpPr/>
            <p:nvPr/>
          </p:nvSpPr>
          <p:spPr>
            <a:xfrm>
              <a:off x="3951415" y="1621297"/>
              <a:ext cx="1580700" cy="7905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rgbClr val="0C7E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34e72d6aa89_0_75"/>
            <p:cNvSpPr txBox="1"/>
            <p:nvPr/>
          </p:nvSpPr>
          <p:spPr>
            <a:xfrm>
              <a:off x="3989997" y="1659879"/>
              <a:ext cx="1503600" cy="7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aleway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Management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34e72d6aa89_0_75"/>
            <p:cNvSpPr/>
            <p:nvPr/>
          </p:nvSpPr>
          <p:spPr>
            <a:xfrm>
              <a:off x="5807796" y="1621297"/>
              <a:ext cx="1580700" cy="7905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rgbClr val="0C7E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34e72d6aa89_0_75"/>
            <p:cNvSpPr txBox="1"/>
            <p:nvPr/>
          </p:nvSpPr>
          <p:spPr>
            <a:xfrm>
              <a:off x="5846378" y="1659879"/>
              <a:ext cx="1503600" cy="7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aleway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Mathematics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34e72d6aa89_0_75"/>
            <p:cNvSpPr/>
            <p:nvPr/>
          </p:nvSpPr>
          <p:spPr>
            <a:xfrm>
              <a:off x="7652194" y="1621297"/>
              <a:ext cx="1580700" cy="7905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2700" cap="flat" cmpd="sng">
              <a:solidFill>
                <a:srgbClr val="0C7E9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34e72d6aa89_0_75"/>
            <p:cNvSpPr txBox="1"/>
            <p:nvPr/>
          </p:nvSpPr>
          <p:spPr>
            <a:xfrm>
              <a:off x="7690776" y="1659879"/>
              <a:ext cx="1503600" cy="71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Raleway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Programming Languages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oogle Shape;254;p8"/>
          <p:cNvCxnSpPr/>
          <p:nvPr/>
        </p:nvCxnSpPr>
        <p:spPr>
          <a:xfrm>
            <a:off x="8534400" y="522898"/>
            <a:ext cx="36576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255" name="Google Shape;255;p8"/>
          <p:cNvSpPr txBox="1"/>
          <p:nvPr/>
        </p:nvSpPr>
        <p:spPr>
          <a:xfrm>
            <a:off x="0" y="355842"/>
            <a:ext cx="121920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Raleway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Raleway"/>
                <a:ea typeface="Raleway"/>
                <a:cs typeface="Raleway"/>
                <a:sym typeface="Raleway"/>
              </a:rPr>
              <a:t>Statistical Foundations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8"/>
          <p:cNvCxnSpPr/>
          <p:nvPr/>
        </p:nvCxnSpPr>
        <p:spPr>
          <a:xfrm>
            <a:off x="0" y="522898"/>
            <a:ext cx="36576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grpSp>
        <p:nvGrpSpPr>
          <p:cNvPr id="257" name="Google Shape;257;p8" descr="Icon of gears. "/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</p:grpSpPr>
        <p:sp>
          <p:nvSpPr>
            <p:cNvPr id="258" name="Google Shape;258;p8"/>
            <p:cNvSpPr/>
            <p:nvPr/>
          </p:nvSpPr>
          <p:spPr>
            <a:xfrm>
              <a:off x="7613650" y="1471613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7781925" y="1387475"/>
              <a:ext cx="115888" cy="117475"/>
            </a:xfrm>
            <a:custGeom>
              <a:avLst/>
              <a:gdLst/>
              <a:ahLst/>
              <a:cxnLst/>
              <a:rect l="l" t="t" r="r" b="b"/>
              <a:pathLst>
                <a:path w="362" h="369" extrusionOk="0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60" name="Google Shape;260;p8"/>
          <p:cNvSpPr txBox="1"/>
          <p:nvPr/>
        </p:nvSpPr>
        <p:spPr>
          <a:xfrm>
            <a:off x="651164" y="1362296"/>
            <a:ext cx="11152909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189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Statistical foundations provide the basic principles and methods for collecting, analyzing, interpreting, and presenting data.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189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5189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5189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Concepts: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189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594796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Population and Sample:</a:t>
            </a:r>
            <a:r>
              <a:rPr lang="en-US"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Population is the entire group you want to draw conclusions about, while a sample is a subset of the population.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189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594796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Variables:</a:t>
            </a:r>
            <a:r>
              <a:rPr lang="en-US"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Characteristics or properties that can take on different values (e.g., age, income, temperature).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189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594796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Scales of Measurement:</a:t>
            </a:r>
            <a:r>
              <a:rPr lang="en-US"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Nominal, ordinal, interval, and ratio scales used to classify data. </a:t>
            </a:r>
            <a:endParaRPr sz="2333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10"/>
          <p:cNvCxnSpPr/>
          <p:nvPr/>
        </p:nvCxnSpPr>
        <p:spPr>
          <a:xfrm>
            <a:off x="8534400" y="522898"/>
            <a:ext cx="36576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oval" w="med" len="med"/>
            <a:tailEnd type="none" w="sm" len="sm"/>
          </a:ln>
        </p:spPr>
      </p:cxnSp>
      <p:sp>
        <p:nvSpPr>
          <p:cNvPr id="267" name="Google Shape;267;p10"/>
          <p:cNvSpPr txBox="1"/>
          <p:nvPr/>
        </p:nvSpPr>
        <p:spPr>
          <a:xfrm>
            <a:off x="0" y="355842"/>
            <a:ext cx="12192000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Descriptive Statistics</a:t>
            </a:r>
            <a:r>
              <a:rPr lang="en-US"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2800" b="1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8" name="Google Shape;268;p10"/>
          <p:cNvCxnSpPr/>
          <p:nvPr/>
        </p:nvCxnSpPr>
        <p:spPr>
          <a:xfrm>
            <a:off x="0" y="522898"/>
            <a:ext cx="3657600" cy="0"/>
          </a:xfrm>
          <a:prstGeom prst="straightConnector1">
            <a:avLst/>
          </a:prstGeom>
          <a:noFill/>
          <a:ln w="9525" cap="flat" cmpd="sng">
            <a:solidFill>
              <a:srgbClr val="085763"/>
            </a:solidFill>
            <a:prstDash val="solid"/>
            <a:miter lim="800000"/>
            <a:headEnd type="none" w="sm" len="sm"/>
            <a:tailEnd type="oval" w="med" len="med"/>
          </a:ln>
        </p:spPr>
      </p:cxnSp>
      <p:grpSp>
        <p:nvGrpSpPr>
          <p:cNvPr id="269" name="Google Shape;269;p10" descr="Icon of gears. "/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</p:grpSpPr>
        <p:sp>
          <p:nvSpPr>
            <p:cNvPr id="270" name="Google Shape;270;p10"/>
            <p:cNvSpPr/>
            <p:nvPr/>
          </p:nvSpPr>
          <p:spPr>
            <a:xfrm>
              <a:off x="7613650" y="1471613"/>
              <a:ext cx="200025" cy="2000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1" name="Google Shape;271;p10"/>
            <p:cNvSpPr/>
            <p:nvPr/>
          </p:nvSpPr>
          <p:spPr>
            <a:xfrm>
              <a:off x="7781925" y="1387475"/>
              <a:ext cx="115888" cy="117475"/>
            </a:xfrm>
            <a:custGeom>
              <a:avLst/>
              <a:gdLst/>
              <a:ahLst/>
              <a:cxnLst/>
              <a:rect l="l" t="t" r="r" b="b"/>
              <a:pathLst>
                <a:path w="362" h="369" extrusionOk="0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272" name="Google Shape;272;p10"/>
          <p:cNvSpPr txBox="1"/>
          <p:nvPr/>
        </p:nvSpPr>
        <p:spPr>
          <a:xfrm>
            <a:off x="651164" y="1362296"/>
            <a:ext cx="11152909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189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Descriptive statistics summarize and describe the main features of a dataset.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189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5189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Measures: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189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594796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Central Tendency: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Mean (average), median (middle value), and mode (most frequent value).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189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594796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Dispersion: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Range (difference between highest and lowest values), variance (measure of variability), and standard deviation (average amount by which values differ from the mean).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189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594796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Visualization: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Using charts and graphs like histograms, bar charts, and box plots to visualize data distribution and patterns.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rgbClr val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673</Words>
  <Application>Microsoft Office PowerPoint</Application>
  <PresentationFormat>Widescreen</PresentationFormat>
  <Paragraphs>143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Quattrocento Sans</vt:lpstr>
      <vt:lpstr>Calibri</vt:lpstr>
      <vt:lpstr>Fredoka</vt:lpstr>
      <vt:lpstr>Century Gothic</vt:lpstr>
      <vt:lpstr>Arial</vt:lpstr>
      <vt:lpstr>Raleway</vt:lpstr>
      <vt:lpstr>Office Theme</vt:lpstr>
      <vt:lpstr>PowerPoint Presentation</vt:lpstr>
      <vt:lpstr>PowerPoint Presentation</vt:lpstr>
      <vt:lpstr>PowerPoint Presentation</vt:lpstr>
      <vt:lpstr>What is data?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Maimoona Khilji</cp:lastModifiedBy>
  <cp:revision>4</cp:revision>
  <dcterms:created xsi:type="dcterms:W3CDTF">2024-01-14T10:04:47Z</dcterms:created>
  <dcterms:modified xsi:type="dcterms:W3CDTF">2025-04-23T16:06:10Z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