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7" r:id="rId4"/>
  </p:sldMasterIdLst>
  <p:notesMasterIdLst>
    <p:notesMasterId r:id="rId22"/>
  </p:notesMasterIdLst>
  <p:sldIdLst>
    <p:sldId id="266" r:id="rId5"/>
    <p:sldId id="381" r:id="rId6"/>
    <p:sldId id="357" r:id="rId7"/>
    <p:sldId id="267" r:id="rId8"/>
    <p:sldId id="378" r:id="rId9"/>
    <p:sldId id="376" r:id="rId10"/>
    <p:sldId id="377" r:id="rId11"/>
    <p:sldId id="382" r:id="rId12"/>
    <p:sldId id="360" r:id="rId13"/>
    <p:sldId id="366" r:id="rId14"/>
    <p:sldId id="368" r:id="rId15"/>
    <p:sldId id="379" r:id="rId16"/>
    <p:sldId id="369" r:id="rId17"/>
    <p:sldId id="370" r:id="rId18"/>
    <p:sldId id="380" r:id="rId19"/>
    <p:sldId id="374" r:id="rId20"/>
    <p:sldId id="3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8" d="100"/>
          <a:sy n="78" d="100"/>
        </p:scale>
        <p:origin x="866" y="55"/>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7A50C-907C-4311-89FB-1AD3114170C6}"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6E8053BF-95CE-41F7-9A87-01D72400EB0D}">
      <dgm:prSet custT="1"/>
      <dgm:spPr/>
      <dgm:t>
        <a:bodyPr/>
        <a:lstStyle/>
        <a:p>
          <a:r>
            <a:rPr lang="en-US" sz="1800" dirty="0">
              <a:latin typeface="Times New Roman" panose="02020603050405020304" pitchFamily="18" charset="0"/>
              <a:cs typeface="Times New Roman" panose="02020603050405020304" pitchFamily="18" charset="0"/>
            </a:rPr>
            <a:t>We used the “Credit Card “ dataset, which is in the form of CSV(comma separated values).</a:t>
          </a:r>
        </a:p>
      </dgm:t>
    </dgm:pt>
    <dgm:pt modelId="{C52AA652-6543-4015-9EA0-003BFA242C56}" type="parTrans" cxnId="{2B9B35FB-1906-41A9-8899-FC7134C9A0E9}">
      <dgm:prSet/>
      <dgm:spPr/>
      <dgm:t>
        <a:bodyPr/>
        <a:lstStyle/>
        <a:p>
          <a:endParaRPr lang="en-US"/>
        </a:p>
      </dgm:t>
    </dgm:pt>
    <dgm:pt modelId="{97F19CC3-14A6-493A-986B-79EF0092D0DB}" type="sibTrans" cxnId="{2B9B35FB-1906-41A9-8899-FC7134C9A0E9}">
      <dgm:prSet/>
      <dgm:spPr/>
      <dgm:t>
        <a:bodyPr/>
        <a:lstStyle/>
        <a:p>
          <a:endParaRPr lang="en-US"/>
        </a:p>
      </dgm:t>
    </dgm:pt>
    <dgm:pt modelId="{2EF8C521-522B-4819-96B7-B831A7C403BA}">
      <dgm:prSet custT="1"/>
      <dgm:spPr/>
      <dgm:t>
        <a:bodyPr/>
        <a:lstStyle/>
        <a:p>
          <a:r>
            <a:rPr lang="en-US" sz="1800" dirty="0">
              <a:latin typeface="Times New Roman" panose="02020603050405020304" pitchFamily="18" charset="0"/>
              <a:cs typeface="Times New Roman" panose="02020603050405020304" pitchFamily="18" charset="0"/>
            </a:rPr>
            <a:t>We downloaded the dataset from the “Kaggle” website.</a:t>
          </a:r>
        </a:p>
      </dgm:t>
    </dgm:pt>
    <dgm:pt modelId="{7C4E9BD3-5983-426F-872E-3FF8DE61563F}" type="parTrans" cxnId="{446C1A3B-85CF-4454-BD38-54F4FCB8F6CE}">
      <dgm:prSet/>
      <dgm:spPr/>
      <dgm:t>
        <a:bodyPr/>
        <a:lstStyle/>
        <a:p>
          <a:endParaRPr lang="en-US"/>
        </a:p>
      </dgm:t>
    </dgm:pt>
    <dgm:pt modelId="{E84E3357-9180-4588-A70F-D675C023531C}" type="sibTrans" cxnId="{446C1A3B-85CF-4454-BD38-54F4FCB8F6CE}">
      <dgm:prSet/>
      <dgm:spPr/>
      <dgm:t>
        <a:bodyPr/>
        <a:lstStyle/>
        <a:p>
          <a:endParaRPr lang="en-US"/>
        </a:p>
      </dgm:t>
    </dgm:pt>
    <dgm:pt modelId="{E93A4948-E972-4CAA-9640-D06AE00BAB61}">
      <dgm:prSet custT="1"/>
      <dgm:spPr/>
      <dgm:t>
        <a:bodyPr/>
        <a:lstStyle/>
        <a:p>
          <a:r>
            <a:rPr lang="en-US" sz="1800" dirty="0">
              <a:latin typeface="Times New Roman" panose="02020603050405020304" pitchFamily="18" charset="0"/>
              <a:cs typeface="Times New Roman" panose="02020603050405020304" pitchFamily="18" charset="0"/>
            </a:rPr>
            <a:t>It  contains 284808 rows and 31 columns</a:t>
          </a:r>
        </a:p>
      </dgm:t>
    </dgm:pt>
    <dgm:pt modelId="{965B8D53-19CC-44B9-A6F9-FE0CF777116A}" type="parTrans" cxnId="{3D4C3524-2E2E-44B0-9A08-3D216410A970}">
      <dgm:prSet/>
      <dgm:spPr/>
      <dgm:t>
        <a:bodyPr/>
        <a:lstStyle/>
        <a:p>
          <a:endParaRPr lang="en-US"/>
        </a:p>
      </dgm:t>
    </dgm:pt>
    <dgm:pt modelId="{4B53AB92-C74D-44AD-AF64-A469FD0314B5}" type="sibTrans" cxnId="{3D4C3524-2E2E-44B0-9A08-3D216410A970}">
      <dgm:prSet/>
      <dgm:spPr/>
      <dgm:t>
        <a:bodyPr/>
        <a:lstStyle/>
        <a:p>
          <a:endParaRPr lang="en-US"/>
        </a:p>
      </dgm:t>
    </dgm:pt>
    <dgm:pt modelId="{D22628FD-5BD3-4D32-B123-539B8713AF30}" type="pres">
      <dgm:prSet presAssocID="{85C7A50C-907C-4311-89FB-1AD3114170C6}" presName="outerComposite" presStyleCnt="0">
        <dgm:presLayoutVars>
          <dgm:chMax val="5"/>
          <dgm:dir/>
          <dgm:resizeHandles val="exact"/>
        </dgm:presLayoutVars>
      </dgm:prSet>
      <dgm:spPr/>
    </dgm:pt>
    <dgm:pt modelId="{823E1F1D-A70A-41ED-9B0D-61F422C3131E}" type="pres">
      <dgm:prSet presAssocID="{85C7A50C-907C-4311-89FB-1AD3114170C6}" presName="dummyMaxCanvas" presStyleCnt="0">
        <dgm:presLayoutVars/>
      </dgm:prSet>
      <dgm:spPr/>
    </dgm:pt>
    <dgm:pt modelId="{4474F1AD-0CBB-4B7C-83AF-66C34C734C1A}" type="pres">
      <dgm:prSet presAssocID="{85C7A50C-907C-4311-89FB-1AD3114170C6}" presName="ThreeNodes_1" presStyleLbl="node1" presStyleIdx="0" presStyleCnt="3">
        <dgm:presLayoutVars>
          <dgm:bulletEnabled val="1"/>
        </dgm:presLayoutVars>
      </dgm:prSet>
      <dgm:spPr/>
    </dgm:pt>
    <dgm:pt modelId="{78F908BD-836D-4E7F-9D76-16DB4CE58F37}" type="pres">
      <dgm:prSet presAssocID="{85C7A50C-907C-4311-89FB-1AD3114170C6}" presName="ThreeNodes_2" presStyleLbl="node1" presStyleIdx="1" presStyleCnt="3">
        <dgm:presLayoutVars>
          <dgm:bulletEnabled val="1"/>
        </dgm:presLayoutVars>
      </dgm:prSet>
      <dgm:spPr/>
    </dgm:pt>
    <dgm:pt modelId="{625FC926-1B88-4446-99A1-F0A4B3165CD7}" type="pres">
      <dgm:prSet presAssocID="{85C7A50C-907C-4311-89FB-1AD3114170C6}" presName="ThreeNodes_3" presStyleLbl="node1" presStyleIdx="2" presStyleCnt="3">
        <dgm:presLayoutVars>
          <dgm:bulletEnabled val="1"/>
        </dgm:presLayoutVars>
      </dgm:prSet>
      <dgm:spPr/>
    </dgm:pt>
    <dgm:pt modelId="{CFB2FE29-4BC9-4DFD-9E5D-F05DF060DC22}" type="pres">
      <dgm:prSet presAssocID="{85C7A50C-907C-4311-89FB-1AD3114170C6}" presName="ThreeConn_1-2" presStyleLbl="fgAccFollowNode1" presStyleIdx="0" presStyleCnt="2">
        <dgm:presLayoutVars>
          <dgm:bulletEnabled val="1"/>
        </dgm:presLayoutVars>
      </dgm:prSet>
      <dgm:spPr/>
    </dgm:pt>
    <dgm:pt modelId="{FC308871-85B4-4F1F-8441-740F6647D720}" type="pres">
      <dgm:prSet presAssocID="{85C7A50C-907C-4311-89FB-1AD3114170C6}" presName="ThreeConn_2-3" presStyleLbl="fgAccFollowNode1" presStyleIdx="1" presStyleCnt="2">
        <dgm:presLayoutVars>
          <dgm:bulletEnabled val="1"/>
        </dgm:presLayoutVars>
      </dgm:prSet>
      <dgm:spPr/>
    </dgm:pt>
    <dgm:pt modelId="{9769E9A9-85A7-4980-A002-1CFB7F133014}" type="pres">
      <dgm:prSet presAssocID="{85C7A50C-907C-4311-89FB-1AD3114170C6}" presName="ThreeNodes_1_text" presStyleLbl="node1" presStyleIdx="2" presStyleCnt="3">
        <dgm:presLayoutVars>
          <dgm:bulletEnabled val="1"/>
        </dgm:presLayoutVars>
      </dgm:prSet>
      <dgm:spPr/>
    </dgm:pt>
    <dgm:pt modelId="{1BBFF38F-FAA4-4719-AB58-60E9F52ADC75}" type="pres">
      <dgm:prSet presAssocID="{85C7A50C-907C-4311-89FB-1AD3114170C6}" presName="ThreeNodes_2_text" presStyleLbl="node1" presStyleIdx="2" presStyleCnt="3">
        <dgm:presLayoutVars>
          <dgm:bulletEnabled val="1"/>
        </dgm:presLayoutVars>
      </dgm:prSet>
      <dgm:spPr/>
    </dgm:pt>
    <dgm:pt modelId="{ED4A1070-F041-49BA-B2D2-4231C8BB9277}" type="pres">
      <dgm:prSet presAssocID="{85C7A50C-907C-4311-89FB-1AD3114170C6}" presName="ThreeNodes_3_text" presStyleLbl="node1" presStyleIdx="2" presStyleCnt="3">
        <dgm:presLayoutVars>
          <dgm:bulletEnabled val="1"/>
        </dgm:presLayoutVars>
      </dgm:prSet>
      <dgm:spPr/>
    </dgm:pt>
  </dgm:ptLst>
  <dgm:cxnLst>
    <dgm:cxn modelId="{27088018-3FCA-4684-B9B6-C218696082D1}" type="presOf" srcId="{85C7A50C-907C-4311-89FB-1AD3114170C6}" destId="{D22628FD-5BD3-4D32-B123-539B8713AF30}" srcOrd="0" destOrd="0" presId="urn:microsoft.com/office/officeart/2005/8/layout/vProcess5"/>
    <dgm:cxn modelId="{3D4C3524-2E2E-44B0-9A08-3D216410A970}" srcId="{85C7A50C-907C-4311-89FB-1AD3114170C6}" destId="{E93A4948-E972-4CAA-9640-D06AE00BAB61}" srcOrd="2" destOrd="0" parTransId="{965B8D53-19CC-44B9-A6F9-FE0CF777116A}" sibTransId="{4B53AB92-C74D-44AD-AF64-A469FD0314B5}"/>
    <dgm:cxn modelId="{446C1A3B-85CF-4454-BD38-54F4FCB8F6CE}" srcId="{85C7A50C-907C-4311-89FB-1AD3114170C6}" destId="{2EF8C521-522B-4819-96B7-B831A7C403BA}" srcOrd="1" destOrd="0" parTransId="{7C4E9BD3-5983-426F-872E-3FF8DE61563F}" sibTransId="{E84E3357-9180-4588-A70F-D675C023531C}"/>
    <dgm:cxn modelId="{A699C159-8C4A-4DDC-896F-EF95D66D820A}" type="presOf" srcId="{2EF8C521-522B-4819-96B7-B831A7C403BA}" destId="{1BBFF38F-FAA4-4719-AB58-60E9F52ADC75}" srcOrd="1" destOrd="0" presId="urn:microsoft.com/office/officeart/2005/8/layout/vProcess5"/>
    <dgm:cxn modelId="{9BBF5C5A-A32D-4F98-A848-72D99EA6B85A}" type="presOf" srcId="{E93A4948-E972-4CAA-9640-D06AE00BAB61}" destId="{625FC926-1B88-4446-99A1-F0A4B3165CD7}" srcOrd="0" destOrd="0" presId="urn:microsoft.com/office/officeart/2005/8/layout/vProcess5"/>
    <dgm:cxn modelId="{735D697F-E857-48DE-BA54-B0C7A0AB2685}" type="presOf" srcId="{6E8053BF-95CE-41F7-9A87-01D72400EB0D}" destId="{4474F1AD-0CBB-4B7C-83AF-66C34C734C1A}" srcOrd="0" destOrd="0" presId="urn:microsoft.com/office/officeart/2005/8/layout/vProcess5"/>
    <dgm:cxn modelId="{2714CC9E-DF38-4D60-B463-29391CE59306}" type="presOf" srcId="{E84E3357-9180-4588-A70F-D675C023531C}" destId="{FC308871-85B4-4F1F-8441-740F6647D720}" srcOrd="0" destOrd="0" presId="urn:microsoft.com/office/officeart/2005/8/layout/vProcess5"/>
    <dgm:cxn modelId="{D95EDBA7-FAF8-4255-BC54-C1C19377F4BB}" type="presOf" srcId="{97F19CC3-14A6-493A-986B-79EF0092D0DB}" destId="{CFB2FE29-4BC9-4DFD-9E5D-F05DF060DC22}" srcOrd="0" destOrd="0" presId="urn:microsoft.com/office/officeart/2005/8/layout/vProcess5"/>
    <dgm:cxn modelId="{100E74CC-31E2-4C38-98E9-596B318FB231}" type="presOf" srcId="{2EF8C521-522B-4819-96B7-B831A7C403BA}" destId="{78F908BD-836D-4E7F-9D76-16DB4CE58F37}" srcOrd="0" destOrd="0" presId="urn:microsoft.com/office/officeart/2005/8/layout/vProcess5"/>
    <dgm:cxn modelId="{2B9B35FB-1906-41A9-8899-FC7134C9A0E9}" srcId="{85C7A50C-907C-4311-89FB-1AD3114170C6}" destId="{6E8053BF-95CE-41F7-9A87-01D72400EB0D}" srcOrd="0" destOrd="0" parTransId="{C52AA652-6543-4015-9EA0-003BFA242C56}" sibTransId="{97F19CC3-14A6-493A-986B-79EF0092D0DB}"/>
    <dgm:cxn modelId="{68B778FC-3286-4C6D-8219-2C26585B6BF9}" type="presOf" srcId="{E93A4948-E972-4CAA-9640-D06AE00BAB61}" destId="{ED4A1070-F041-49BA-B2D2-4231C8BB9277}" srcOrd="1" destOrd="0" presId="urn:microsoft.com/office/officeart/2005/8/layout/vProcess5"/>
    <dgm:cxn modelId="{BC4D3DFD-07BD-4CD9-9671-33DCF8315697}" type="presOf" srcId="{6E8053BF-95CE-41F7-9A87-01D72400EB0D}" destId="{9769E9A9-85A7-4980-A002-1CFB7F133014}" srcOrd="1" destOrd="0" presId="urn:microsoft.com/office/officeart/2005/8/layout/vProcess5"/>
    <dgm:cxn modelId="{5E8D95DB-606B-4A5F-B892-E31CBFC626DD}" type="presParOf" srcId="{D22628FD-5BD3-4D32-B123-539B8713AF30}" destId="{823E1F1D-A70A-41ED-9B0D-61F422C3131E}" srcOrd="0" destOrd="0" presId="urn:microsoft.com/office/officeart/2005/8/layout/vProcess5"/>
    <dgm:cxn modelId="{C34DB91E-656D-4EAE-BEAB-769DFE4305EE}" type="presParOf" srcId="{D22628FD-5BD3-4D32-B123-539B8713AF30}" destId="{4474F1AD-0CBB-4B7C-83AF-66C34C734C1A}" srcOrd="1" destOrd="0" presId="urn:microsoft.com/office/officeart/2005/8/layout/vProcess5"/>
    <dgm:cxn modelId="{2F5997AC-0213-4037-8BAC-7409BD267EEC}" type="presParOf" srcId="{D22628FD-5BD3-4D32-B123-539B8713AF30}" destId="{78F908BD-836D-4E7F-9D76-16DB4CE58F37}" srcOrd="2" destOrd="0" presId="urn:microsoft.com/office/officeart/2005/8/layout/vProcess5"/>
    <dgm:cxn modelId="{57870335-B591-4E2E-A0E9-8188A4D3A5C3}" type="presParOf" srcId="{D22628FD-5BD3-4D32-B123-539B8713AF30}" destId="{625FC926-1B88-4446-99A1-F0A4B3165CD7}" srcOrd="3" destOrd="0" presId="urn:microsoft.com/office/officeart/2005/8/layout/vProcess5"/>
    <dgm:cxn modelId="{3A4A2332-62F0-4928-B44C-89616603D7E6}" type="presParOf" srcId="{D22628FD-5BD3-4D32-B123-539B8713AF30}" destId="{CFB2FE29-4BC9-4DFD-9E5D-F05DF060DC22}" srcOrd="4" destOrd="0" presId="urn:microsoft.com/office/officeart/2005/8/layout/vProcess5"/>
    <dgm:cxn modelId="{B0A38E86-4BDE-48A8-BBCA-2CFC32B657DB}" type="presParOf" srcId="{D22628FD-5BD3-4D32-B123-539B8713AF30}" destId="{FC308871-85B4-4F1F-8441-740F6647D720}" srcOrd="5" destOrd="0" presId="urn:microsoft.com/office/officeart/2005/8/layout/vProcess5"/>
    <dgm:cxn modelId="{796E17CB-CCF5-4F7A-B76D-0B1E163780EB}" type="presParOf" srcId="{D22628FD-5BD3-4D32-B123-539B8713AF30}" destId="{9769E9A9-85A7-4980-A002-1CFB7F133014}" srcOrd="6" destOrd="0" presId="urn:microsoft.com/office/officeart/2005/8/layout/vProcess5"/>
    <dgm:cxn modelId="{56B3BA68-C848-4050-B4CA-D8AD638EC213}" type="presParOf" srcId="{D22628FD-5BD3-4D32-B123-539B8713AF30}" destId="{1BBFF38F-FAA4-4719-AB58-60E9F52ADC75}" srcOrd="7" destOrd="0" presId="urn:microsoft.com/office/officeart/2005/8/layout/vProcess5"/>
    <dgm:cxn modelId="{B153736B-6FE7-497C-9B8C-5377998931EA}" type="presParOf" srcId="{D22628FD-5BD3-4D32-B123-539B8713AF30}" destId="{ED4A1070-F041-49BA-B2D2-4231C8BB927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4F1AD-0CBB-4B7C-83AF-66C34C734C1A}">
      <dsp:nvSpPr>
        <dsp:cNvPr id="0" name=""/>
        <dsp:cNvSpPr/>
      </dsp:nvSpPr>
      <dsp:spPr>
        <a:xfrm>
          <a:off x="0" y="0"/>
          <a:ext cx="4358096" cy="1074420"/>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used the “Credit Card “ dataset, which is in the form of CSV(comma separated values).</a:t>
          </a:r>
        </a:p>
      </dsp:txBody>
      <dsp:txXfrm>
        <a:off x="31469" y="31469"/>
        <a:ext cx="3198712" cy="1011482"/>
      </dsp:txXfrm>
    </dsp:sp>
    <dsp:sp modelId="{78F908BD-836D-4E7F-9D76-16DB4CE58F37}">
      <dsp:nvSpPr>
        <dsp:cNvPr id="0" name=""/>
        <dsp:cNvSpPr/>
      </dsp:nvSpPr>
      <dsp:spPr>
        <a:xfrm>
          <a:off x="384537" y="1253489"/>
          <a:ext cx="4358096" cy="1074420"/>
        </a:xfrm>
        <a:prstGeom prst="roundRect">
          <a:avLst>
            <a:gd name="adj" fmla="val 10000"/>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 downloaded the dataset from the “Kaggle” website.</a:t>
          </a:r>
        </a:p>
      </dsp:txBody>
      <dsp:txXfrm>
        <a:off x="416006" y="1284958"/>
        <a:ext cx="3212247" cy="1011482"/>
      </dsp:txXfrm>
    </dsp:sp>
    <dsp:sp modelId="{625FC926-1B88-4446-99A1-F0A4B3165CD7}">
      <dsp:nvSpPr>
        <dsp:cNvPr id="0" name=""/>
        <dsp:cNvSpPr/>
      </dsp:nvSpPr>
      <dsp:spPr>
        <a:xfrm>
          <a:off x="769075" y="2506979"/>
          <a:ext cx="4358096" cy="1074420"/>
        </a:xfrm>
        <a:prstGeom prst="roundRect">
          <a:avLst>
            <a:gd name="adj" fmla="val 10000"/>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It  contains 284808 rows and 31 columns</a:t>
          </a:r>
        </a:p>
      </dsp:txBody>
      <dsp:txXfrm>
        <a:off x="800544" y="2538448"/>
        <a:ext cx="3212247" cy="1011482"/>
      </dsp:txXfrm>
    </dsp:sp>
    <dsp:sp modelId="{CFB2FE29-4BC9-4DFD-9E5D-F05DF060DC22}">
      <dsp:nvSpPr>
        <dsp:cNvPr id="0" name=""/>
        <dsp:cNvSpPr/>
      </dsp:nvSpPr>
      <dsp:spPr>
        <a:xfrm>
          <a:off x="3659723" y="814768"/>
          <a:ext cx="698373" cy="698373"/>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816857" y="814768"/>
        <a:ext cx="384105" cy="525526"/>
      </dsp:txXfrm>
    </dsp:sp>
    <dsp:sp modelId="{FC308871-85B4-4F1F-8441-740F6647D720}">
      <dsp:nvSpPr>
        <dsp:cNvPr id="0" name=""/>
        <dsp:cNvSpPr/>
      </dsp:nvSpPr>
      <dsp:spPr>
        <a:xfrm>
          <a:off x="4044261" y="2061095"/>
          <a:ext cx="698373" cy="698373"/>
        </a:xfrm>
        <a:prstGeom prst="downArrow">
          <a:avLst>
            <a:gd name="adj1" fmla="val 55000"/>
            <a:gd name="adj2" fmla="val 45000"/>
          </a:avLst>
        </a:prstGeom>
        <a:solidFill>
          <a:schemeClr val="accent5">
            <a:tint val="40000"/>
            <a:alpha val="90000"/>
            <a:hueOff val="2651784"/>
            <a:satOff val="-27828"/>
            <a:lumOff val="-1825"/>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201395" y="2061095"/>
        <a:ext cx="384105" cy="5255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52079-6997-47B8-B262-4ED5D2EA2D74}"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9907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609496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2850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78098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33864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74590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031903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70037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953871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3234-995D-4149-8E1E-BC120E9070D5}"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68937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3/15/2025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4701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83234-995D-4149-8E1E-BC120E9070D5}" type="datetime1">
              <a:rPr lang="en-US" smtClean="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684494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83234-995D-4149-8E1E-BC120E9070D5}" type="datetime1">
              <a:rPr lang="en-US" smtClean="0"/>
              <a:t>3/15/2025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38738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3/15/2025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4628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3/15/2025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5549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547002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3/15/2025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4377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B83234-995D-4149-8E1E-BC120E9070D5}" type="datetime1">
              <a:rPr lang="en-US" smtClean="0"/>
              <a:t>3/15/2025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56070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708030" y="2265452"/>
            <a:ext cx="8654539" cy="1860432"/>
          </a:xfrm>
        </p:spPr>
        <p:txBody>
          <a:bodyPr>
            <a:normAutofit/>
          </a:bodyPr>
          <a:lstStyle/>
          <a:p>
            <a:pPr algn="ctr"/>
            <a:r>
              <a:rPr lang="en-IN" sz="3100" i="0" u="none" strike="noStrike" baseline="0" dirty="0">
                <a:solidFill>
                  <a:schemeClr val="tx1"/>
                </a:solidFill>
                <a:highlight>
                  <a:srgbClr val="FFFFFF"/>
                </a:highlight>
                <a:latin typeface="Times New Roman" panose="02020603050405020304" pitchFamily="18" charset="0"/>
                <a:ea typeface="MingLiU_HKSCS-ExtB" panose="02020500000000000000" pitchFamily="18" charset="-120"/>
                <a:cs typeface="Times New Roman" panose="02020603050405020304" pitchFamily="18" charset="0"/>
              </a:rPr>
              <a:t>TITLE : FRAUD DETECTION IN FINANCIAL TRANSACTION MACHINA LEARNING AND DEEP LEARNING  </a:t>
            </a:r>
            <a:endParaRPr lang="en-US" sz="3100" dirty="0">
              <a:solidFill>
                <a:schemeClr val="tx1"/>
              </a:solidFill>
              <a:highlight>
                <a:srgbClr val="FFFFFF"/>
              </a:highlight>
              <a:latin typeface="Times New Roman" panose="02020603050405020304" pitchFamily="18" charset="0"/>
              <a:ea typeface="MingLiU_HKSCS-ExtB" panose="02020500000000000000" pitchFamily="18" charset="-120"/>
              <a:cs typeface="Times New Roman" panose="02020603050405020304" pitchFamily="18" charset="0"/>
            </a:endParaRPr>
          </a:p>
        </p:txBody>
      </p:sp>
      <p:sp>
        <p:nvSpPr>
          <p:cNvPr id="3" name="TextBox 2">
            <a:extLst>
              <a:ext uri="{FF2B5EF4-FFF2-40B4-BE49-F238E27FC236}">
                <a16:creationId xmlns:a16="http://schemas.microsoft.com/office/drawing/2014/main" id="{8E0FF49D-BD27-9415-F79E-EFF4AEB0DB01}"/>
              </a:ext>
            </a:extLst>
          </p:cNvPr>
          <p:cNvSpPr txBox="1"/>
          <p:nvPr/>
        </p:nvSpPr>
        <p:spPr>
          <a:xfrm>
            <a:off x="2691443" y="1823166"/>
            <a:ext cx="6531634" cy="523220"/>
          </a:xfrm>
          <a:prstGeom prst="rect">
            <a:avLst/>
          </a:prstGeom>
          <a:noFill/>
        </p:spPr>
        <p:txBody>
          <a:bodyPr wrap="square" rtlCol="0">
            <a:spAutoFit/>
          </a:bodyPr>
          <a:lstStyle/>
          <a:p>
            <a:pPr algn="ct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MICRO PROJECT </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281A5-808A-DBB0-C1AA-2D7ED23C98F9}"/>
              </a:ext>
            </a:extLst>
          </p:cNvPr>
          <p:cNvSpPr txBox="1"/>
          <p:nvPr/>
        </p:nvSpPr>
        <p:spPr>
          <a:xfrm>
            <a:off x="1310086" y="545949"/>
            <a:ext cx="2762712" cy="573656"/>
          </a:xfrm>
          <a:prstGeom prst="rect">
            <a:avLst/>
          </a:prstGeom>
        </p:spPr>
        <p:txBody>
          <a:bodyPr vert="horz" lIns="91440" tIns="45720" rIns="91440" bIns="45720" rtlCol="0" anchor="t">
            <a:normAutofit/>
          </a:bodyPr>
          <a:lstStyle/>
          <a:p>
            <a:pPr defTabSz="914400">
              <a:lnSpc>
                <a:spcPct val="89000"/>
              </a:lnSpc>
              <a:spcBef>
                <a:spcPct val="0"/>
              </a:spcBef>
              <a:spcAft>
                <a:spcPts val="600"/>
              </a:spcAft>
            </a:pPr>
            <a:r>
              <a:rPr lang="en-US" sz="2000" b="1" dirty="0">
                <a:solidFill>
                  <a:schemeClr val="tx2"/>
                </a:solidFill>
                <a:latin typeface="Times New Roman" panose="02020603050405020304" pitchFamily="18" charset="0"/>
                <a:ea typeface="+mj-ea"/>
                <a:cs typeface="Times New Roman" panose="02020603050405020304" pitchFamily="18" charset="0"/>
              </a:rPr>
              <a:t>Dataset &amp; Code</a:t>
            </a:r>
          </a:p>
        </p:txBody>
      </p:sp>
      <p:pic>
        <p:nvPicPr>
          <p:cNvPr id="4" name="Content Placeholder 9">
            <a:extLst>
              <a:ext uri="{FF2B5EF4-FFF2-40B4-BE49-F238E27FC236}">
                <a16:creationId xmlns:a16="http://schemas.microsoft.com/office/drawing/2014/main" id="{73C8B845-59A3-62D6-6B3A-AF9FDFAD1C96}"/>
              </a:ext>
            </a:extLst>
          </p:cNvPr>
          <p:cNvPicPr>
            <a:picLocks noChangeAspect="1"/>
          </p:cNvPicPr>
          <p:nvPr/>
        </p:nvPicPr>
        <p:blipFill>
          <a:blip r:embed="rId2"/>
          <a:stretch>
            <a:fillRect/>
          </a:stretch>
        </p:blipFill>
        <p:spPr>
          <a:xfrm>
            <a:off x="807722" y="1259456"/>
            <a:ext cx="5348663" cy="2623088"/>
          </a:xfrm>
          <a:prstGeom prst="rect">
            <a:avLst/>
          </a:prstGeom>
        </p:spPr>
      </p:pic>
      <p:graphicFrame>
        <p:nvGraphicFramePr>
          <p:cNvPr id="15" name="TextBox 2">
            <a:extLst>
              <a:ext uri="{FF2B5EF4-FFF2-40B4-BE49-F238E27FC236}">
                <a16:creationId xmlns:a16="http://schemas.microsoft.com/office/drawing/2014/main" id="{36E4B581-E7C9-8564-1368-039C8A4506F0}"/>
              </a:ext>
            </a:extLst>
          </p:cNvPr>
          <p:cNvGraphicFramePr/>
          <p:nvPr>
            <p:extLst>
              <p:ext uri="{D42A27DB-BD31-4B8C-83A1-F6EECF244321}">
                <p14:modId xmlns:p14="http://schemas.microsoft.com/office/powerpoint/2010/main" val="4255116949"/>
              </p:ext>
            </p:extLst>
          </p:nvPr>
        </p:nvGraphicFramePr>
        <p:xfrm>
          <a:off x="6468681" y="1435247"/>
          <a:ext cx="5127172"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32C57FC9-3B7C-BB0E-3E06-D8F151AAEC7B}"/>
              </a:ext>
            </a:extLst>
          </p:cNvPr>
          <p:cNvPicPr>
            <a:picLocks noChangeAspect="1"/>
          </p:cNvPicPr>
          <p:nvPr/>
        </p:nvPicPr>
        <p:blipFill>
          <a:blip r:embed="rId8"/>
          <a:stretch>
            <a:fillRect/>
          </a:stretch>
        </p:blipFill>
        <p:spPr>
          <a:xfrm>
            <a:off x="1090380" y="4144459"/>
            <a:ext cx="1601062" cy="1593545"/>
          </a:xfrm>
          <a:prstGeom prst="rect">
            <a:avLst/>
          </a:prstGeom>
        </p:spPr>
      </p:pic>
      <p:sp>
        <p:nvSpPr>
          <p:cNvPr id="6" name="TextBox 5">
            <a:extLst>
              <a:ext uri="{FF2B5EF4-FFF2-40B4-BE49-F238E27FC236}">
                <a16:creationId xmlns:a16="http://schemas.microsoft.com/office/drawing/2014/main" id="{8C376A40-3BB0-7308-03A5-3CC1523D60B9}"/>
              </a:ext>
            </a:extLst>
          </p:cNvPr>
          <p:cNvSpPr txBox="1"/>
          <p:nvPr/>
        </p:nvSpPr>
        <p:spPr>
          <a:xfrm>
            <a:off x="3003738" y="4364966"/>
            <a:ext cx="3269411"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t>We Implemented the project using python code in google </a:t>
            </a:r>
            <a:r>
              <a:rPr lang="en-IN" dirty="0" err="1"/>
              <a:t>colab</a:t>
            </a:r>
            <a:endParaRPr lang="en-IN" dirty="0"/>
          </a:p>
          <a:p>
            <a:pPr marL="285750" indent="-285750">
              <a:buFont typeface="Wingdings" panose="05000000000000000000" pitchFamily="2" charset="2"/>
              <a:buChar char="Ø"/>
            </a:pPr>
            <a:r>
              <a:rPr lang="en-IN" dirty="0"/>
              <a:t>Scan the above “</a:t>
            </a:r>
            <a:r>
              <a:rPr lang="en-IN" b="1" dirty="0"/>
              <a:t>QR</a:t>
            </a:r>
            <a:r>
              <a:rPr lang="en-IN" dirty="0"/>
              <a:t>” for code.</a:t>
            </a:r>
          </a:p>
          <a:p>
            <a:endParaRPr lang="en-IN" dirty="0"/>
          </a:p>
        </p:txBody>
      </p:sp>
    </p:spTree>
    <p:extLst>
      <p:ext uri="{BB962C8B-B14F-4D97-AF65-F5344CB8AC3E}">
        <p14:creationId xmlns:p14="http://schemas.microsoft.com/office/powerpoint/2010/main" val="177751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AFF60-BC97-526A-1F4E-9429B60E77EF}"/>
              </a:ext>
            </a:extLst>
          </p:cNvPr>
          <p:cNvSpPr txBox="1"/>
          <p:nvPr/>
        </p:nvSpPr>
        <p:spPr>
          <a:xfrm>
            <a:off x="8106032" y="2965765"/>
            <a:ext cx="3375725" cy="805199"/>
          </a:xfrm>
          <a:prstGeom prst="rect">
            <a:avLst/>
          </a:prstGeom>
        </p:spPr>
        <p:txBody>
          <a:bodyPr vert="horz" lIns="91440" tIns="45720" rIns="91440" bIns="45720" rtlCol="0" anchor="ctr">
            <a:noAutofit/>
          </a:bodyPr>
          <a:lstStyle/>
          <a:p>
            <a:pPr defTabSz="914400">
              <a:lnSpc>
                <a:spcPct val="89000"/>
              </a:lnSpc>
              <a:spcBef>
                <a:spcPct val="0"/>
              </a:spcBef>
              <a:spcAft>
                <a:spcPts val="600"/>
              </a:spcAft>
            </a:pPr>
            <a:r>
              <a:rPr lang="en-US" sz="2800" b="1" dirty="0">
                <a:solidFill>
                  <a:schemeClr val="tx2"/>
                </a:solidFill>
                <a:latin typeface="Times New Roman" panose="02020603050405020304" pitchFamily="18" charset="0"/>
                <a:ea typeface="+mj-ea"/>
                <a:cs typeface="Times New Roman" panose="02020603050405020304" pitchFamily="18" charset="0"/>
              </a:rPr>
              <a:t>Work Flow</a:t>
            </a:r>
          </a:p>
        </p:txBody>
      </p:sp>
      <p:sp>
        <p:nvSpPr>
          <p:cNvPr id="5" name="Rectangle: Rounded Corners 4">
            <a:extLst>
              <a:ext uri="{FF2B5EF4-FFF2-40B4-BE49-F238E27FC236}">
                <a16:creationId xmlns:a16="http://schemas.microsoft.com/office/drawing/2014/main" id="{1FC125C7-6054-1403-4112-08B0813C396C}"/>
              </a:ext>
            </a:extLst>
          </p:cNvPr>
          <p:cNvSpPr/>
          <p:nvPr/>
        </p:nvSpPr>
        <p:spPr>
          <a:xfrm>
            <a:off x="784225" y="1938785"/>
            <a:ext cx="1520841" cy="6151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Collect data</a:t>
            </a: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074AA483-745E-9546-CB93-FA40F05E720D}"/>
              </a:ext>
            </a:extLst>
          </p:cNvPr>
          <p:cNvSpPr/>
          <p:nvPr/>
        </p:nvSpPr>
        <p:spPr>
          <a:xfrm>
            <a:off x="3086847" y="1938786"/>
            <a:ext cx="1313648" cy="6151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Load data</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F3BDA3B9-099A-E1E3-B77B-65392DC98050}"/>
              </a:ext>
            </a:extLst>
          </p:cNvPr>
          <p:cNvSpPr/>
          <p:nvPr/>
        </p:nvSpPr>
        <p:spPr>
          <a:xfrm>
            <a:off x="4770024" y="1938786"/>
            <a:ext cx="1973676" cy="7561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Preprocess the data</a:t>
            </a:r>
            <a:endParaRPr lang="en-IN"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D7E9617-87E2-BDF3-4953-E53B3C29F3B8}"/>
              </a:ext>
            </a:extLst>
          </p:cNvPr>
          <p:cNvSpPr/>
          <p:nvPr/>
        </p:nvSpPr>
        <p:spPr>
          <a:xfrm>
            <a:off x="4770025" y="3068201"/>
            <a:ext cx="1973675" cy="75614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Visualize the data</a:t>
            </a:r>
            <a:endParaRPr lang="en-IN"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2B340256-3148-6A2A-063A-CD83ED69E183}"/>
              </a:ext>
            </a:extLst>
          </p:cNvPr>
          <p:cNvSpPr/>
          <p:nvPr/>
        </p:nvSpPr>
        <p:spPr>
          <a:xfrm>
            <a:off x="4820489" y="4197616"/>
            <a:ext cx="2080643" cy="7970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Split the dataset into training and testing</a:t>
            </a:r>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ADA604B-D33A-73C0-8F38-EE522E285600}"/>
              </a:ext>
            </a:extLst>
          </p:cNvPr>
          <p:cNvSpPr/>
          <p:nvPr/>
        </p:nvSpPr>
        <p:spPr>
          <a:xfrm>
            <a:off x="2833197" y="4136743"/>
            <a:ext cx="1597470" cy="896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Train the data using any ML model</a:t>
            </a:r>
            <a:endParaRPr lang="en-IN" dirty="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E024160F-EC1A-030B-28E5-32C4933388C1}"/>
              </a:ext>
            </a:extLst>
          </p:cNvPr>
          <p:cNvSpPr/>
          <p:nvPr/>
        </p:nvSpPr>
        <p:spPr>
          <a:xfrm>
            <a:off x="651793" y="4098406"/>
            <a:ext cx="1627642" cy="8962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01752">
              <a:spcAft>
                <a:spcPts val="600"/>
              </a:spcAft>
            </a:pPr>
            <a:r>
              <a:rPr lang="en-US" kern="1200" dirty="0">
                <a:solidFill>
                  <a:schemeClr val="lt1"/>
                </a:solidFill>
                <a:latin typeface="Times New Roman" panose="02020603050405020304" pitchFamily="18" charset="0"/>
                <a:cs typeface="Times New Roman" panose="02020603050405020304" pitchFamily="18" charset="0"/>
              </a:rPr>
              <a:t>Evaluate the model using Testing data</a:t>
            </a:r>
            <a:endParaRPr lang="en-IN" dirty="0">
              <a:latin typeface="Times New Roman" panose="02020603050405020304" pitchFamily="18" charset="0"/>
              <a:cs typeface="Times New Roman" panose="02020603050405020304" pitchFamily="18" charset="0"/>
            </a:endParaRPr>
          </a:p>
        </p:txBody>
      </p:sp>
      <p:sp>
        <p:nvSpPr>
          <p:cNvPr id="12" name="Arrow: Right 11">
            <a:extLst>
              <a:ext uri="{FF2B5EF4-FFF2-40B4-BE49-F238E27FC236}">
                <a16:creationId xmlns:a16="http://schemas.microsoft.com/office/drawing/2014/main" id="{0E93FE6B-22E6-ABDD-ABA0-FE907E7B0239}"/>
              </a:ext>
            </a:extLst>
          </p:cNvPr>
          <p:cNvSpPr/>
          <p:nvPr/>
        </p:nvSpPr>
        <p:spPr>
          <a:xfrm>
            <a:off x="2443907" y="2246370"/>
            <a:ext cx="454970" cy="16660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9B1F0F26-77C9-BD77-CDD6-84F6EF0B57E6}"/>
              </a:ext>
            </a:extLst>
          </p:cNvPr>
          <p:cNvSpPr/>
          <p:nvPr/>
        </p:nvSpPr>
        <p:spPr>
          <a:xfrm>
            <a:off x="4474186" y="2310451"/>
            <a:ext cx="212534" cy="10252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1E5C57AE-BC36-B22F-51C9-3416F8D3DC33}"/>
              </a:ext>
            </a:extLst>
          </p:cNvPr>
          <p:cNvSpPr/>
          <p:nvPr/>
        </p:nvSpPr>
        <p:spPr>
          <a:xfrm>
            <a:off x="5705599" y="2765421"/>
            <a:ext cx="179425" cy="30277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D17F10E1-F599-1950-2D1A-5D52609E5692}"/>
              </a:ext>
            </a:extLst>
          </p:cNvPr>
          <p:cNvSpPr/>
          <p:nvPr/>
        </p:nvSpPr>
        <p:spPr>
          <a:xfrm>
            <a:off x="5756862" y="3874013"/>
            <a:ext cx="205058" cy="26273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45236DF5-BBCE-51BC-D837-3F46166B52C8}"/>
              </a:ext>
            </a:extLst>
          </p:cNvPr>
          <p:cNvSpPr/>
          <p:nvPr/>
        </p:nvSpPr>
        <p:spPr>
          <a:xfrm>
            <a:off x="4474186" y="4502001"/>
            <a:ext cx="295838" cy="102528"/>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113876CC-3636-D3D5-8B65-EE7F7F26C3AB}"/>
              </a:ext>
            </a:extLst>
          </p:cNvPr>
          <p:cNvSpPr/>
          <p:nvPr/>
        </p:nvSpPr>
        <p:spPr>
          <a:xfrm>
            <a:off x="2732268" y="4559673"/>
            <a:ext cx="40585" cy="30438"/>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Arrow: Left 17">
            <a:extLst>
              <a:ext uri="{FF2B5EF4-FFF2-40B4-BE49-F238E27FC236}">
                <a16:creationId xmlns:a16="http://schemas.microsoft.com/office/drawing/2014/main" id="{F4600D71-80BD-1900-5CDF-7FA2E6EF8FFC}"/>
              </a:ext>
            </a:extLst>
          </p:cNvPr>
          <p:cNvSpPr/>
          <p:nvPr/>
        </p:nvSpPr>
        <p:spPr>
          <a:xfrm>
            <a:off x="2345651" y="4502001"/>
            <a:ext cx="406909" cy="166609"/>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598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8887F1-78B8-B445-555E-09ACB703DC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3F7216-21E2-AF36-3120-17101F97F8C7}"/>
              </a:ext>
            </a:extLst>
          </p:cNvPr>
          <p:cNvSpPr txBox="1"/>
          <p:nvPr/>
        </p:nvSpPr>
        <p:spPr>
          <a:xfrm>
            <a:off x="676789" y="513058"/>
            <a:ext cx="532180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Work done in step-by-step </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ACFB69-A373-0D03-5039-334E551EB599}"/>
              </a:ext>
            </a:extLst>
          </p:cNvPr>
          <p:cNvSpPr txBox="1">
            <a:spLocks/>
          </p:cNvSpPr>
          <p:nvPr/>
        </p:nvSpPr>
        <p:spPr>
          <a:xfrm>
            <a:off x="676789" y="1043795"/>
            <a:ext cx="10977949" cy="5014827"/>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Collect Data → Acquired financial transaction datasets from Kaggle and other sources containing both legitimate and fraudulent transactions.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Load Data → Imported the dataset into a Python environment using Pandas for further processing.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Preprocess the Data → Cleaned the dataset by removing duplicates, handling missing values, and converting categorical variables into numerical form for better analysis.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Visualize the Data → Used Seaborn and Matplotlib to analyze trends, transaction patterns, and fraud distribution to understand key insights.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Split the Dataset into Training and Testing → Divided the dataset into 70% training and 30% testing to ensure proper model evaluation.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Train the Data using ML Models → Trained multiple machine learning models including Logistic Regression, Decision Trees, Random Forest, SVM, and KNN for fraud detection.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Evaluate the Model using Testing Data → Compared models based on accuracy, precision, recall, F1-score, and ROC-AUC to find the best-performing model.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Optimize the Model → Fine-tuned hyperparameters to improve performance and reduce false positives/negatives.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Deploy the Best Model → Selected Random Forest as the final model with 95% accuracy and deployed it for real-time fraud detection. </a:t>
            </a:r>
          </a:p>
        </p:txBody>
      </p:sp>
    </p:spTree>
    <p:extLst>
      <p:ext uri="{BB962C8B-B14F-4D97-AF65-F5344CB8AC3E}">
        <p14:creationId xmlns:p14="http://schemas.microsoft.com/office/powerpoint/2010/main" val="167558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24BFD-61EB-F140-45CB-DE5D527FBA54}"/>
              </a:ext>
            </a:extLst>
          </p:cNvPr>
          <p:cNvSpPr txBox="1"/>
          <p:nvPr/>
        </p:nvSpPr>
        <p:spPr>
          <a:xfrm>
            <a:off x="348793" y="457314"/>
            <a:ext cx="631507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Results and Discussion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0C8C7F-87F8-4360-CE82-3D2EBE4597A5}"/>
              </a:ext>
            </a:extLst>
          </p:cNvPr>
          <p:cNvSpPr txBox="1">
            <a:spLocks/>
          </p:cNvSpPr>
          <p:nvPr/>
        </p:nvSpPr>
        <p:spPr>
          <a:xfrm>
            <a:off x="348793" y="657369"/>
            <a:ext cx="11271708" cy="5912596"/>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ts val="1875"/>
              </a:lnSpc>
              <a:spcBef>
                <a:spcPts val="300"/>
              </a:spcBef>
              <a:buFont typeface="Franklin Gothic Book" panose="020B0503020102020204" pitchFamily="34" charse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buFont typeface="Franklin Gothic Book" panose="020B0503020102020204" pitchFamily="34" charset="0"/>
              <a:buNone/>
            </a:pP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875"/>
              </a:lnSpc>
              <a:spcBef>
                <a:spcPts val="300"/>
              </a:spcBef>
              <a:buFont typeface="Franklin Gothic Book" panose="020B0503020102020204" pitchFamily="34" charset="0"/>
              <a:buNone/>
            </a:pPr>
            <a:r>
              <a:rPr lang="en-IN" b="1" dirty="0">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b="1" dirty="0">
              <a:latin typeface="Times New Roman" panose="02020603050405020304" pitchFamily="18" charset="0"/>
              <a:ea typeface="PMingLiU" panose="02020500000000000000" pitchFamily="18" charset="-120"/>
              <a:cs typeface="Times New Roman" panose="02020603050405020304" pitchFamily="18" charset="0"/>
            </a:endParaRPr>
          </a:p>
          <a:p>
            <a:pPr algn="just">
              <a:lnSpc>
                <a:spcPct val="150000"/>
              </a:lnSpc>
              <a:spcBef>
                <a:spcPts val="300"/>
              </a:spcBef>
              <a:buFont typeface="Wingdings" panose="05000000000000000000" pitchFamily="2" charset="2"/>
              <a:buChar char="Ø"/>
            </a:pPr>
            <a:r>
              <a:rPr lang="en-IN" sz="1800" dirty="0">
                <a:latin typeface="Times New Roman" panose="02020603050405020304" pitchFamily="18" charset="0"/>
                <a:ea typeface="PMingLiU" panose="02020500000000000000" pitchFamily="18" charset="-120"/>
                <a:cs typeface="Times New Roman" panose="02020603050405020304" pitchFamily="18" charset="0"/>
              </a:rPr>
              <a:t>Logistic Regression has a training accuracy score of </a:t>
            </a:r>
            <a:r>
              <a:rPr lang="en-IN" sz="1800" b="1" dirty="0">
                <a:latin typeface="Times New Roman" panose="02020603050405020304" pitchFamily="18" charset="0"/>
                <a:ea typeface="PMingLiU" panose="02020500000000000000" pitchFamily="18" charset="-120"/>
                <a:cs typeface="Times New Roman" panose="02020603050405020304" pitchFamily="18" charset="0"/>
              </a:rPr>
              <a:t>93.0 %</a:t>
            </a:r>
            <a:endParaRPr lang="en-IN" sz="1800" dirty="0">
              <a:latin typeface="Times New Roman" panose="02020603050405020304" pitchFamily="18" charset="0"/>
              <a:ea typeface="PMingLiU" panose="02020500000000000000" pitchFamily="18" charset="-120"/>
              <a:cs typeface="Times New Roman" panose="02020603050405020304" pitchFamily="18" charset="0"/>
            </a:endParaRPr>
          </a:p>
          <a:p>
            <a:pPr algn="just">
              <a:lnSpc>
                <a:spcPct val="150000"/>
              </a:lnSpc>
              <a:spcBef>
                <a:spcPts val="300"/>
              </a:spcBef>
              <a:buFont typeface="Wingdings" panose="05000000000000000000" pitchFamily="2" charset="2"/>
              <a:buChar char="Ø"/>
            </a:pPr>
            <a:r>
              <a:rPr lang="en-IN" sz="1800" dirty="0">
                <a:latin typeface="Times New Roman" panose="02020603050405020304" pitchFamily="18" charset="0"/>
                <a:ea typeface="PMingLiU" panose="02020500000000000000" pitchFamily="18" charset="-120"/>
                <a:cs typeface="Times New Roman" panose="02020603050405020304" pitchFamily="18" charset="0"/>
              </a:rPr>
              <a:t>Roc score of Logistic Regression:  0.9504786931655048</a:t>
            </a:r>
          </a:p>
          <a:p>
            <a:pPr marL="0" indent="0">
              <a:spcBef>
                <a:spcPts val="300"/>
              </a:spcBef>
              <a:buNone/>
            </a:pPr>
            <a:r>
              <a:rPr lang="en-US" b="1" dirty="0">
                <a:latin typeface="Times New Roman" panose="02020603050405020304" pitchFamily="18" charset="0"/>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a:p>
            <a:pPr marL="342900" indent="-383540">
              <a:spcBef>
                <a:spcPts val="30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Decision Tree has a training accuracy score of </a:t>
            </a:r>
            <a:r>
              <a:rPr lang="en-US" sz="1800" b="1" dirty="0">
                <a:latin typeface="Times New Roman" panose="02020603050405020304" pitchFamily="18" charset="0"/>
                <a:cs typeface="Times New Roman" panose="02020603050405020304" pitchFamily="18" charset="0"/>
              </a:rPr>
              <a:t>91.0%</a:t>
            </a:r>
            <a:r>
              <a:rPr lang="en-US" sz="1800" dirty="0">
                <a:latin typeface="Times New Roman" panose="02020603050405020304" pitchFamily="18" charset="0"/>
                <a:cs typeface="Times New Roman" panose="02020603050405020304" pitchFamily="18" charset="0"/>
              </a:rPr>
              <a:t> </a:t>
            </a:r>
          </a:p>
          <a:p>
            <a:pPr marL="342900" indent="-383540">
              <a:spcBef>
                <a:spcPts val="30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Roc score of  Decision Tree Classifier:  0.9363684063946344.</a:t>
            </a:r>
          </a:p>
          <a:p>
            <a:pPr marL="342900" indent="-383540">
              <a:spcBef>
                <a:spcPts val="300"/>
              </a:spcBef>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spcBef>
                <a:spcPts val="300"/>
              </a:spcBef>
              <a:buNone/>
            </a:pPr>
            <a:r>
              <a:rPr lang="en-US" b="1" dirty="0">
                <a:latin typeface="Times New Roman" panose="02020603050405020304" pitchFamily="18" charset="0"/>
                <a:cs typeface="Times New Roman" panose="02020603050405020304" pitchFamily="18" charset="0"/>
              </a:rPr>
              <a:t>SVM:</a:t>
            </a:r>
            <a:endParaRPr lang="en-US" dirty="0">
              <a:latin typeface="Times New Roman" panose="02020603050405020304" pitchFamily="18" charset="0"/>
              <a:cs typeface="Times New Roman" panose="02020603050405020304" pitchFamily="18" charset="0"/>
            </a:endParaRPr>
          </a:p>
          <a:p>
            <a:pPr marL="342900">
              <a:spcBef>
                <a:spcPts val="30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SVM has a training accuracy score of </a:t>
            </a:r>
            <a:r>
              <a:rPr lang="en-US" sz="1800" b="1" dirty="0">
                <a:latin typeface="Times New Roman" panose="02020603050405020304" pitchFamily="18" charset="0"/>
                <a:cs typeface="Times New Roman" panose="02020603050405020304" pitchFamily="18" charset="0"/>
              </a:rPr>
              <a:t>93.0 %</a:t>
            </a:r>
          </a:p>
          <a:p>
            <a:pPr marL="342900">
              <a:spcBef>
                <a:spcPts val="300"/>
              </a:spcBef>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Roc score of Support Vector Classifier:  0.9467680853996071</a:t>
            </a:r>
          </a:p>
          <a:p>
            <a:pPr marL="0" indent="0">
              <a:lnSpc>
                <a:spcPct val="150000"/>
              </a:lnSpc>
              <a:spcBef>
                <a:spcPts val="300"/>
              </a:spcBef>
              <a:buNone/>
            </a:pPr>
            <a:r>
              <a:rPr lang="en-IN" b="1" dirty="0">
                <a:latin typeface="Times New Roman" panose="02020603050405020304" pitchFamily="18" charset="0"/>
                <a:ea typeface="Times New Roman" panose="02020603050405020304" pitchFamily="18" charset="0"/>
                <a:cs typeface="Times New Roman" panose="02020603050405020304" pitchFamily="18" charset="0"/>
              </a:rPr>
              <a:t>KNN:</a:t>
            </a:r>
            <a:endParaRPr lang="en-IN"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spcBef>
                <a:spcPts val="300"/>
              </a:spcBef>
              <a:buFont typeface="Wingdings" panose="05000000000000000000" pitchFamily="2" charset="2"/>
              <a:buChar char="Ø"/>
            </a:pPr>
            <a:r>
              <a:rPr lang="en-IN" sz="1800" dirty="0" err="1">
                <a:latin typeface="Times New Roman" panose="02020603050405020304" pitchFamily="18" charset="0"/>
                <a:ea typeface="PMingLiU" panose="02020500000000000000" pitchFamily="18" charset="-120"/>
                <a:cs typeface="Times New Roman" panose="02020603050405020304" pitchFamily="18" charset="0"/>
              </a:rPr>
              <a:t>Knn</a:t>
            </a:r>
            <a:r>
              <a:rPr lang="en-IN" sz="1800" dirty="0">
                <a:latin typeface="Times New Roman" panose="02020603050405020304" pitchFamily="18" charset="0"/>
                <a:ea typeface="PMingLiU" panose="02020500000000000000" pitchFamily="18" charset="-120"/>
                <a:cs typeface="Times New Roman" panose="02020603050405020304" pitchFamily="18" charset="0"/>
              </a:rPr>
              <a:t> has a training accuracy score of </a:t>
            </a:r>
            <a:r>
              <a:rPr lang="en-IN" sz="1800" b="1" dirty="0">
                <a:latin typeface="Times New Roman" panose="02020603050405020304" pitchFamily="18" charset="0"/>
                <a:ea typeface="PMingLiU" panose="02020500000000000000" pitchFamily="18" charset="-120"/>
                <a:cs typeface="Times New Roman" panose="02020603050405020304" pitchFamily="18" charset="0"/>
              </a:rPr>
              <a:t>93.0 %</a:t>
            </a:r>
          </a:p>
          <a:p>
            <a:pPr>
              <a:lnSpc>
                <a:spcPct val="150000"/>
              </a:lnSpc>
              <a:spcBef>
                <a:spcPts val="300"/>
              </a:spcBef>
              <a:buFont typeface="Wingdings" panose="05000000000000000000" pitchFamily="2" charset="2"/>
              <a:buChar char="Ø"/>
            </a:pPr>
            <a:r>
              <a:rPr lang="en-IN" sz="1800" dirty="0">
                <a:latin typeface="Times New Roman" panose="02020603050405020304" pitchFamily="18" charset="0"/>
                <a:ea typeface="PMingLiU" panose="02020500000000000000" pitchFamily="18" charset="-120"/>
                <a:cs typeface="Times New Roman" panose="02020603050405020304" pitchFamily="18" charset="0"/>
              </a:rPr>
              <a:t>Roc score of K-Nearest  </a:t>
            </a:r>
            <a:r>
              <a:rPr lang="en-IN" sz="1800" dirty="0" err="1">
                <a:latin typeface="Times New Roman" panose="02020603050405020304" pitchFamily="18" charset="0"/>
                <a:ea typeface="PMingLiU" panose="02020500000000000000" pitchFamily="18" charset="-120"/>
                <a:cs typeface="Times New Roman" panose="02020603050405020304" pitchFamily="18" charset="0"/>
              </a:rPr>
              <a:t>Neighbors</a:t>
            </a:r>
            <a:r>
              <a:rPr lang="en-IN" sz="1800" dirty="0">
                <a:latin typeface="Times New Roman" panose="02020603050405020304" pitchFamily="18" charset="0"/>
                <a:ea typeface="PMingLiU" panose="02020500000000000000" pitchFamily="18" charset="-120"/>
                <a:cs typeface="Times New Roman" panose="02020603050405020304" pitchFamily="18" charset="0"/>
              </a:rPr>
              <a:t>:  0.9431410999965546</a:t>
            </a:r>
          </a:p>
          <a:p>
            <a:pPr marL="0" indent="0" algn="just">
              <a:lnSpc>
                <a:spcPts val="1875"/>
              </a:lnSpc>
              <a:spcBef>
                <a:spcPts val="300"/>
              </a:spcBef>
              <a:spcAft>
                <a:spcPts val="800"/>
              </a:spcAft>
              <a:buFont typeface="Franklin Gothic Book" panose="020B0503020102020204" pitchFamily="34" charset="0"/>
              <a:buNone/>
            </a:pPr>
            <a:endParaRPr lang="en-IN" dirty="0">
              <a:latin typeface="Calibri" panose="020F0502020204030204" pitchFamily="34" charset="0"/>
              <a:ea typeface="PMingLiU" panose="02020500000000000000" pitchFamily="18" charset="-12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832FBB96-3449-0552-63AF-1C6047A032FD}"/>
              </a:ext>
            </a:extLst>
          </p:cNvPr>
          <p:cNvGraphicFramePr>
            <a:graphicFrameLocks noGrp="1"/>
          </p:cNvGraphicFramePr>
          <p:nvPr>
            <p:extLst>
              <p:ext uri="{D42A27DB-BD31-4B8C-83A1-F6EECF244321}">
                <p14:modId xmlns:p14="http://schemas.microsoft.com/office/powerpoint/2010/main" val="2890948207"/>
              </p:ext>
            </p:extLst>
          </p:nvPr>
        </p:nvGraphicFramePr>
        <p:xfrm>
          <a:off x="6843860" y="1665716"/>
          <a:ext cx="4776641" cy="3291653"/>
        </p:xfrm>
        <a:graphic>
          <a:graphicData uri="http://schemas.openxmlformats.org/drawingml/2006/table">
            <a:tbl>
              <a:tblPr firstRow="1" firstCol="1" bandRow="1">
                <a:tableStyleId>{5C22544A-7EE6-4342-B048-85BDC9FD1C3A}</a:tableStyleId>
              </a:tblPr>
              <a:tblGrid>
                <a:gridCol w="739232">
                  <a:extLst>
                    <a:ext uri="{9D8B030D-6E8A-4147-A177-3AD203B41FA5}">
                      <a16:colId xmlns:a16="http://schemas.microsoft.com/office/drawing/2014/main" val="282818878"/>
                    </a:ext>
                  </a:extLst>
                </a:gridCol>
                <a:gridCol w="3122582">
                  <a:extLst>
                    <a:ext uri="{9D8B030D-6E8A-4147-A177-3AD203B41FA5}">
                      <a16:colId xmlns:a16="http://schemas.microsoft.com/office/drawing/2014/main" val="89399930"/>
                    </a:ext>
                  </a:extLst>
                </a:gridCol>
                <a:gridCol w="914827">
                  <a:extLst>
                    <a:ext uri="{9D8B030D-6E8A-4147-A177-3AD203B41FA5}">
                      <a16:colId xmlns:a16="http://schemas.microsoft.com/office/drawing/2014/main" val="687450444"/>
                    </a:ext>
                  </a:extLst>
                </a:gridCol>
              </a:tblGrid>
              <a:tr h="368975">
                <a:tc>
                  <a:txBody>
                    <a:bodyPr/>
                    <a:lstStyle/>
                    <a:p>
                      <a:pPr marL="228600" indent="-228600" algn="ctr">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Sl No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ctr">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Algorithm</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ctr">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Accuracy</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3476865364"/>
                  </a:ext>
                </a:extLst>
              </a:tr>
              <a:tr h="436319">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01</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Logistic Regression</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93%</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955933432"/>
                  </a:ext>
                </a:extLst>
              </a:tr>
              <a:tr h="410916">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02</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IN" sz="1600" dirty="0">
                          <a:effectLst/>
                          <a:latin typeface="Times New Roman" panose="02020603050405020304" pitchFamily="18" charset="0"/>
                          <a:ea typeface="MS Mincho" panose="02020609040205080304" pitchFamily="49" charset="-128"/>
                          <a:cs typeface="Times New Roman" panose="02020603050405020304" pitchFamily="18" charset="0"/>
                        </a:rPr>
                        <a:t>Decision Tree</a:t>
                      </a: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91%</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994107270"/>
                  </a:ext>
                </a:extLst>
              </a:tr>
              <a:tr h="373587">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03</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SVM</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93%</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3395793294"/>
                  </a:ext>
                </a:extLst>
              </a:tr>
              <a:tr h="395860">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04</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IN" sz="1600" dirty="0">
                          <a:effectLst/>
                          <a:latin typeface="Times New Roman" panose="02020603050405020304" pitchFamily="18" charset="0"/>
                          <a:ea typeface="MS Mincho" panose="02020609040205080304" pitchFamily="49" charset="-128"/>
                          <a:cs typeface="Times New Roman" panose="02020603050405020304" pitchFamily="18" charset="0"/>
                        </a:rPr>
                        <a:t>KNN</a:t>
                      </a: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93%</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2112131863"/>
                  </a:ext>
                </a:extLst>
              </a:tr>
              <a:tr h="568309">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05</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IN" sz="1600" dirty="0">
                          <a:effectLst/>
                          <a:latin typeface="Times New Roman" panose="02020603050405020304" pitchFamily="18" charset="0"/>
                          <a:ea typeface="MS Mincho" panose="02020609040205080304" pitchFamily="49" charset="-128"/>
                          <a:cs typeface="Times New Roman" panose="02020603050405020304" pitchFamily="18" charset="0"/>
                        </a:rPr>
                        <a:t>Naïve Bayes </a:t>
                      </a: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88%</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2815547271"/>
                  </a:ext>
                </a:extLst>
              </a:tr>
              <a:tr h="568309">
                <a:tc>
                  <a:txBody>
                    <a:bodyPr/>
                    <a:lstStyle/>
                    <a:p>
                      <a:pPr marL="228600" indent="-228600" algn="just">
                        <a:lnSpc>
                          <a:spcPct val="115000"/>
                        </a:lnSpc>
                        <a:spcAft>
                          <a:spcPts val="250"/>
                        </a:spcAft>
                        <a:tabLst>
                          <a:tab pos="228600" algn="l"/>
                          <a:tab pos="457200" algn="l"/>
                        </a:tabLst>
                      </a:pPr>
                      <a:r>
                        <a:rPr lang="en-US" sz="1600">
                          <a:effectLst/>
                          <a:latin typeface="Times New Roman" panose="02020603050405020304" pitchFamily="18" charset="0"/>
                          <a:cs typeface="Times New Roman" panose="02020603050405020304" pitchFamily="18" charset="0"/>
                        </a:rPr>
                        <a:t>06</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tc>
                  <a:txBody>
                    <a:bodyPr/>
                    <a:lstStyle/>
                    <a:p>
                      <a:pPr marL="228600" indent="-228600" algn="just">
                        <a:lnSpc>
                          <a:spcPct val="115000"/>
                        </a:lnSpc>
                        <a:spcAft>
                          <a:spcPts val="250"/>
                        </a:spcAft>
                        <a:tabLst>
                          <a:tab pos="228600" algn="l"/>
                          <a:tab pos="457200" algn="l"/>
                        </a:tabLst>
                      </a:pPr>
                      <a:r>
                        <a:rPr lang="en-IN" sz="1600" dirty="0">
                          <a:effectLst/>
                          <a:latin typeface="Times New Roman" panose="02020603050405020304" pitchFamily="18" charset="0"/>
                          <a:ea typeface="MS Mincho" panose="02020609040205080304" pitchFamily="49" charset="-128"/>
                          <a:cs typeface="Times New Roman" panose="02020603050405020304" pitchFamily="18" charset="0"/>
                        </a:rPr>
                        <a:t>Random Forest</a:t>
                      </a:r>
                    </a:p>
                  </a:txBody>
                  <a:tcPr marL="72683" marR="72683" marT="0" marB="0"/>
                </a:tc>
                <a:tc>
                  <a:txBody>
                    <a:bodyPr/>
                    <a:lstStyle/>
                    <a:p>
                      <a:pPr marL="228600" indent="-228600" algn="just">
                        <a:lnSpc>
                          <a:spcPct val="115000"/>
                        </a:lnSpc>
                        <a:spcAft>
                          <a:spcPts val="250"/>
                        </a:spcAft>
                        <a:tabLst>
                          <a:tab pos="228600" algn="l"/>
                          <a:tab pos="457200" algn="l"/>
                        </a:tabLst>
                      </a:pPr>
                      <a:r>
                        <a:rPr lang="en-US" sz="1600" dirty="0">
                          <a:effectLst/>
                          <a:latin typeface="Times New Roman" panose="02020603050405020304" pitchFamily="18" charset="0"/>
                          <a:cs typeface="Times New Roman" panose="02020603050405020304" pitchFamily="18" charset="0"/>
                        </a:rPr>
                        <a:t>95%</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72683" marR="72683" marT="0" marB="0"/>
                </a:tc>
                <a:extLst>
                  <a:ext uri="{0D108BD9-81ED-4DB2-BD59-A6C34878D82A}">
                    <a16:rowId xmlns:a16="http://schemas.microsoft.com/office/drawing/2014/main" val="2945145506"/>
                  </a:ext>
                </a:extLst>
              </a:tr>
            </a:tbl>
          </a:graphicData>
        </a:graphic>
      </p:graphicFrame>
      <p:sp>
        <p:nvSpPr>
          <p:cNvPr id="6" name="TextBox 5">
            <a:extLst>
              <a:ext uri="{FF2B5EF4-FFF2-40B4-BE49-F238E27FC236}">
                <a16:creationId xmlns:a16="http://schemas.microsoft.com/office/drawing/2014/main" id="{AC184B60-569C-45C4-36EA-D74C4E83AA2B}"/>
              </a:ext>
            </a:extLst>
          </p:cNvPr>
          <p:cNvSpPr txBox="1"/>
          <p:nvPr/>
        </p:nvSpPr>
        <p:spPr>
          <a:xfrm>
            <a:off x="6308890" y="1234507"/>
            <a:ext cx="6094428" cy="338875"/>
          </a:xfrm>
          <a:prstGeom prst="rect">
            <a:avLst/>
          </a:prstGeom>
          <a:noFill/>
        </p:spPr>
        <p:txBody>
          <a:bodyPr wrap="square">
            <a:spAutoFit/>
          </a:bodyPr>
          <a:lstStyle/>
          <a:p>
            <a:pPr algn="ctr" defTabSz="914400">
              <a:lnSpc>
                <a:spcPct val="89000"/>
              </a:lnSpc>
              <a:spcBef>
                <a:spcPct val="0"/>
              </a:spcBef>
              <a:spcAft>
                <a:spcPts val="600"/>
              </a:spcAft>
            </a:pPr>
            <a:r>
              <a:rPr lang="en-US" sz="1800" b="1" cap="all" dirty="0">
                <a:solidFill>
                  <a:schemeClr val="tx2"/>
                </a:solidFill>
                <a:latin typeface="Times New Roman" panose="02020603050405020304" pitchFamily="18" charset="0"/>
                <a:ea typeface="+mj-ea"/>
                <a:cs typeface="Times New Roman" panose="02020603050405020304" pitchFamily="18" charset="0"/>
              </a:rPr>
              <a:t>Results Comparison</a:t>
            </a:r>
          </a:p>
        </p:txBody>
      </p:sp>
    </p:spTree>
    <p:extLst>
      <p:ext uri="{BB962C8B-B14F-4D97-AF65-F5344CB8AC3E}">
        <p14:creationId xmlns:p14="http://schemas.microsoft.com/office/powerpoint/2010/main" val="252205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A5725E8-3C41-D7EE-1D42-C58001E40EAC}"/>
              </a:ext>
            </a:extLst>
          </p:cNvPr>
          <p:cNvSpPr txBox="1">
            <a:spLocks/>
          </p:cNvSpPr>
          <p:nvPr/>
        </p:nvSpPr>
        <p:spPr>
          <a:xfrm>
            <a:off x="724618" y="836762"/>
            <a:ext cx="10552981" cy="5030638"/>
          </a:xfrm>
          <a:prstGeom prst="rect">
            <a:avLst/>
          </a:prstGeom>
        </p:spPr>
        <p:txBody>
          <a:bodyPr vert="horz" lIns="91440" tIns="45720" rIns="91440" bIns="45720" rtlCol="0" anchor="t">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50000"/>
              </a:lnSpc>
              <a:spcBef>
                <a:spcPts val="300"/>
              </a:spcBef>
              <a:spcAft>
                <a:spcPts val="800"/>
              </a:spcAft>
              <a:buNone/>
            </a:pPr>
            <a:r>
              <a:rPr lang="en-IN" b="1" dirty="0">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spcBef>
                <a:spcPts val="300"/>
              </a:spcBef>
              <a:buFont typeface="Wingdings" panose="05000000000000000000" pitchFamily="2" charset="2"/>
              <a:buChar char="Ø"/>
            </a:pPr>
            <a:r>
              <a:rPr lang="en-IN" sz="1800" dirty="0">
                <a:latin typeface="Times New Roman" panose="02020603050405020304" pitchFamily="18" charset="0"/>
                <a:ea typeface="PMingLiU" panose="02020500000000000000" pitchFamily="18" charset="-120"/>
                <a:cs typeface="Times New Roman" panose="02020603050405020304" pitchFamily="18" charset="0"/>
              </a:rPr>
              <a:t>Random Forest has a training accuracy score of </a:t>
            </a:r>
            <a:r>
              <a:rPr lang="en-IN" sz="1800" b="1" dirty="0">
                <a:latin typeface="Times New Roman" panose="02020603050405020304" pitchFamily="18" charset="0"/>
                <a:ea typeface="PMingLiU" panose="02020500000000000000" pitchFamily="18" charset="-120"/>
                <a:cs typeface="Times New Roman" panose="02020603050405020304" pitchFamily="18" charset="0"/>
              </a:rPr>
              <a:t>95.0 % </a:t>
            </a:r>
          </a:p>
          <a:p>
            <a:pPr marL="0" indent="0">
              <a:lnSpc>
                <a:spcPct val="150000"/>
              </a:lnSpc>
              <a:spcBef>
                <a:spcPts val="300"/>
              </a:spcBef>
              <a:buNone/>
            </a:pPr>
            <a:r>
              <a:rPr lang="en-IN" b="1" dirty="0">
                <a:latin typeface="Times New Roman" panose="02020603050405020304" pitchFamily="18" charset="0"/>
                <a:ea typeface="Times New Roman" panose="02020603050405020304" pitchFamily="18" charset="0"/>
                <a:cs typeface="Times New Roman" panose="02020603050405020304" pitchFamily="18" charset="0"/>
              </a:rPr>
              <a:t>Naïve bayes:</a:t>
            </a:r>
            <a:endParaRPr lang="en-IN" dirty="0">
              <a:latin typeface="Times New Roman" panose="02020603050405020304" pitchFamily="18" charset="0"/>
              <a:ea typeface="PMingLiU" panose="02020500000000000000" pitchFamily="18" charset="-120"/>
              <a:cs typeface="Times New Roman" panose="02020603050405020304" pitchFamily="18" charset="0"/>
            </a:endParaRPr>
          </a:p>
          <a:p>
            <a:pPr>
              <a:lnSpc>
                <a:spcPct val="150000"/>
              </a:lnSpc>
              <a:spcBef>
                <a:spcPts val="300"/>
              </a:spcBef>
              <a:spcAft>
                <a:spcPts val="800"/>
              </a:spcAft>
              <a:buFont typeface="Wingdings" panose="05000000000000000000" pitchFamily="2" charset="2"/>
              <a:buChar char="Ø"/>
            </a:pPr>
            <a:r>
              <a:rPr lang="en-IN" sz="1800" dirty="0">
                <a:latin typeface="Times New Roman" panose="02020603050405020304" pitchFamily="18" charset="0"/>
                <a:ea typeface="PMingLiU" panose="02020500000000000000" pitchFamily="18" charset="-120"/>
                <a:cs typeface="Times New Roman" panose="02020603050405020304" pitchFamily="18" charset="0"/>
              </a:rPr>
              <a:t> Naïve bayes Model accuracy score: 0.8883</a:t>
            </a:r>
          </a:p>
          <a:p>
            <a:pPr marL="0" indent="0">
              <a:buNone/>
            </a:pPr>
            <a:r>
              <a:rPr lang="en-IN" b="1" dirty="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Machine learning significantly improves fraud detection accuracy.</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Balancing datasets using SMOTE reduced bias in predictions.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Feature selection improved model efficiency.</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Random Forest and </a:t>
            </a: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outperformed other models in fraud detection</a:t>
            </a:r>
          </a:p>
          <a:p>
            <a:pPr marL="383540" indent="-383540"/>
            <a:endParaRPr lang="en-US" dirty="0"/>
          </a:p>
        </p:txBody>
      </p:sp>
    </p:spTree>
    <p:extLst>
      <p:ext uri="{BB962C8B-B14F-4D97-AF65-F5344CB8AC3E}">
        <p14:creationId xmlns:p14="http://schemas.microsoft.com/office/powerpoint/2010/main" val="4266540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5E7E1A-1F0E-50DD-BBCF-92C7F48A56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A142B3-1561-70CE-25F4-8B891C7C254E}"/>
              </a:ext>
            </a:extLst>
          </p:cNvPr>
          <p:cNvSpPr txBox="1"/>
          <p:nvPr/>
        </p:nvSpPr>
        <p:spPr>
          <a:xfrm>
            <a:off x="1047725" y="1106575"/>
            <a:ext cx="532180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Summary </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00A66E-AC26-077E-086A-0F290DA23160}"/>
              </a:ext>
            </a:extLst>
          </p:cNvPr>
          <p:cNvSpPr txBox="1">
            <a:spLocks/>
          </p:cNvSpPr>
          <p:nvPr/>
        </p:nvSpPr>
        <p:spPr>
          <a:xfrm>
            <a:off x="1250830" y="2220342"/>
            <a:ext cx="7246188" cy="3531083"/>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project aimed to develop an automated fraud detection system using machine learning. The study analyzed financial transaction data, preprocessed it, and trained classification models to detect fraudulent activities. The Random Forest model showed the best performance with 95% accuracy, while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achieved 99% accuracy but was computationally expensive. Implementing this system in financial institutions can prevent fraud and enhance transaction security</a:t>
            </a:r>
          </a:p>
        </p:txBody>
      </p:sp>
      <p:pic>
        <p:nvPicPr>
          <p:cNvPr id="1026" name="Picture 2" descr="A hand holding a card&#10;&#10;AI-generated content may be incorrect.">
            <a:extLst>
              <a:ext uri="{FF2B5EF4-FFF2-40B4-BE49-F238E27FC236}">
                <a16:creationId xmlns:a16="http://schemas.microsoft.com/office/drawing/2014/main" id="{04A8AFD7-2E28-93B4-A2C7-CC613E366EB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21" r="75"/>
          <a:stretch/>
        </p:blipFill>
        <p:spPr bwMode="auto">
          <a:xfrm>
            <a:off x="8830105" y="2368750"/>
            <a:ext cx="2824633" cy="2120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61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553DE-7D6B-4D89-1014-A355B341DEC9}"/>
              </a:ext>
            </a:extLst>
          </p:cNvPr>
          <p:cNvSpPr txBox="1"/>
          <p:nvPr/>
        </p:nvSpPr>
        <p:spPr>
          <a:xfrm>
            <a:off x="522128" y="419809"/>
            <a:ext cx="5660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53C34E8D-2E94-6F99-A58B-F457C38ABCDA}"/>
              </a:ext>
            </a:extLst>
          </p:cNvPr>
          <p:cNvSpPr txBox="1">
            <a:spLocks/>
          </p:cNvSpPr>
          <p:nvPr/>
        </p:nvSpPr>
        <p:spPr>
          <a:xfrm>
            <a:off x="690114" y="1086928"/>
            <a:ext cx="10420846" cy="5092470"/>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B. Dal </a:t>
            </a:r>
            <a:r>
              <a:rPr lang="en-IN" sz="1800" dirty="0" err="1">
                <a:latin typeface="Times New Roman" panose="02020603050405020304" pitchFamily="18" charset="0"/>
                <a:cs typeface="Times New Roman" panose="02020603050405020304" pitchFamily="18" charset="0"/>
              </a:rPr>
              <a:t>Pozzolo</a:t>
            </a:r>
            <a:r>
              <a:rPr lang="en-IN" sz="1800" dirty="0">
                <a:latin typeface="Times New Roman" panose="02020603050405020304" pitchFamily="18" charset="0"/>
                <a:cs typeface="Times New Roman" panose="02020603050405020304" pitchFamily="18" charset="0"/>
              </a:rPr>
              <a:t>, O. </a:t>
            </a:r>
            <a:r>
              <a:rPr lang="en-IN" sz="1800" dirty="0" err="1">
                <a:latin typeface="Times New Roman" panose="02020603050405020304" pitchFamily="18" charset="0"/>
                <a:cs typeface="Times New Roman" panose="02020603050405020304" pitchFamily="18" charset="0"/>
              </a:rPr>
              <a:t>Caelen</a:t>
            </a:r>
            <a:r>
              <a:rPr lang="en-IN" sz="1800" dirty="0">
                <a:latin typeface="Times New Roman" panose="02020603050405020304" pitchFamily="18" charset="0"/>
                <a:cs typeface="Times New Roman" panose="02020603050405020304" pitchFamily="18" charset="0"/>
              </a:rPr>
              <a:t>, R. A. Johnson, G. Bontempi, "Calibrating Probability with </a:t>
            </a:r>
            <a:r>
              <a:rPr lang="en-IN" sz="1800" dirty="0" err="1">
                <a:latin typeface="Times New Roman" panose="02020603050405020304" pitchFamily="18" charset="0"/>
                <a:cs typeface="Times New Roman" panose="02020603050405020304" pitchFamily="18" charset="0"/>
              </a:rPr>
              <a:t>Undersampling</a:t>
            </a:r>
            <a:r>
              <a:rPr lang="en-IN" sz="1800" dirty="0">
                <a:latin typeface="Times New Roman" panose="02020603050405020304" pitchFamily="18" charset="0"/>
                <a:cs typeface="Times New Roman" panose="02020603050405020304" pitchFamily="18" charset="0"/>
              </a:rPr>
              <a:t> for Imbalanced Classification", IEEE Symposium on Computational Intelligence, 2015.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 Phua, V. Lee, K. Smith, R. Gayler, "A Comprehensive Survey of Data Mining-Based Fraud Detection Research", arXiv:1009.6119.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V. J. Dumas, J. Nie, "Financial Fraud Detection using Machine Learning Models", Journal of Financial Data Science, 2021.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Han, J., Kamber, M., &amp; Pei, J., "Data Mining: Concepts and Techniques", Morgan Kaufmann, 2011.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Hastie, T., </a:t>
            </a:r>
            <a:r>
              <a:rPr lang="en-IN" sz="1800" dirty="0" err="1">
                <a:latin typeface="Times New Roman" panose="02020603050405020304" pitchFamily="18" charset="0"/>
                <a:cs typeface="Times New Roman" panose="02020603050405020304" pitchFamily="18" charset="0"/>
              </a:rPr>
              <a:t>Tibshirani</a:t>
            </a:r>
            <a:r>
              <a:rPr lang="en-IN" sz="1800" dirty="0">
                <a:latin typeface="Times New Roman" panose="02020603050405020304" pitchFamily="18" charset="0"/>
                <a:cs typeface="Times New Roman" panose="02020603050405020304" pitchFamily="18" charset="0"/>
              </a:rPr>
              <a:t>, R., Friedman, J., "The Elements of Statistical Learning", Springer, 2009.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Coursera: Fraud Detection with Machine Learning – [(Link)](https://www.coursera.org/learn/fraud-detection)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Kaggle: Credit Card Fraud Detection Dataset &amp; Notebooks – [(Link)](https://www.kaggle.com/mlg-ulb/creditcardfraud)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Towards Data Science: Fraud Detection using Machine Learning – [(Link)](https://towardsdatascience.com/credit-card-fraud-detection-using-machine-learning-in-python-bceb1e7ab32f)</a:t>
            </a:r>
          </a:p>
        </p:txBody>
      </p:sp>
    </p:spTree>
    <p:extLst>
      <p:ext uri="{BB962C8B-B14F-4D97-AF65-F5344CB8AC3E}">
        <p14:creationId xmlns:p14="http://schemas.microsoft.com/office/powerpoint/2010/main" val="260186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8CC62F-C210-9D74-5C6E-7B06ED8CA096}"/>
              </a:ext>
            </a:extLst>
          </p:cNvPr>
          <p:cNvSpPr txBox="1"/>
          <p:nvPr/>
        </p:nvSpPr>
        <p:spPr>
          <a:xfrm>
            <a:off x="4072574" y="2733251"/>
            <a:ext cx="6094476" cy="769441"/>
          </a:xfrm>
          <a:prstGeom prst="rect">
            <a:avLst/>
          </a:prstGeom>
          <a:noFill/>
        </p:spPr>
        <p:txBody>
          <a:bodyPr wrap="square">
            <a:spAutoFit/>
          </a:bodyPr>
          <a:lstStyle/>
          <a:p>
            <a:r>
              <a:rPr lang="en-US" sz="4400" b="1" u="sng" dirty="0">
                <a:latin typeface="Algerian" panose="04020705040A02060702" pitchFamily="82" charset="0"/>
              </a:rPr>
              <a:t>THANK YOU !!</a:t>
            </a:r>
            <a:endParaRPr lang="en-IN" sz="4400" b="1" u="sng" dirty="0">
              <a:latin typeface="Algerian" panose="04020705040A02060702" pitchFamily="82" charset="0"/>
            </a:endParaRPr>
          </a:p>
        </p:txBody>
      </p:sp>
    </p:spTree>
    <p:extLst>
      <p:ext uri="{BB962C8B-B14F-4D97-AF65-F5344CB8AC3E}">
        <p14:creationId xmlns:p14="http://schemas.microsoft.com/office/powerpoint/2010/main" val="328402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D5004-6805-1B32-17AC-5E144E1292AD}"/>
              </a:ext>
            </a:extLst>
          </p:cNvPr>
          <p:cNvSpPr>
            <a:spLocks noGrp="1"/>
          </p:cNvSpPr>
          <p:nvPr>
            <p:ph idx="1"/>
          </p:nvPr>
        </p:nvSpPr>
        <p:spPr>
          <a:xfrm>
            <a:off x="1561381" y="2888171"/>
            <a:ext cx="6188508" cy="1219522"/>
          </a:xfrm>
        </p:spPr>
        <p:txBody>
          <a:bodyPr/>
          <a:lstStyle/>
          <a:p>
            <a:pPr marL="0" indent="0">
              <a:buNone/>
            </a:pPr>
            <a:r>
              <a:rPr lang="en-US" sz="1800" dirty="0">
                <a:solidFill>
                  <a:schemeClr val="tx2">
                    <a:lumMod val="50000"/>
                  </a:schemeClr>
                </a:solidFill>
                <a:latin typeface="Times New Roman" panose="02020603050405020304" pitchFamily="18" charset="0"/>
                <a:cs typeface="Times New Roman" panose="02020603050405020304" pitchFamily="18" charset="0"/>
              </a:rPr>
              <a:t>Team members: Dudekula Rahee</a:t>
            </a:r>
            <a:r>
              <a:rPr lang="en-US" dirty="0">
                <a:solidFill>
                  <a:schemeClr val="tx2">
                    <a:lumMod val="50000"/>
                  </a:schemeClr>
                </a:solidFill>
                <a:latin typeface="Times New Roman" panose="02020603050405020304" pitchFamily="18" charset="0"/>
                <a:cs typeface="Times New Roman" panose="02020603050405020304" pitchFamily="18" charset="0"/>
              </a:rPr>
              <a:t>m</a:t>
            </a:r>
            <a:r>
              <a:rPr lang="en-US" sz="1800" dirty="0">
                <a:solidFill>
                  <a:schemeClr val="tx2">
                    <a:lumMod val="5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- 9921004862</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2BF8FA-A64F-4BB4-E8A0-183983C19362}"/>
              </a:ext>
            </a:extLst>
          </p:cNvPr>
          <p:cNvSpPr txBox="1"/>
          <p:nvPr/>
        </p:nvSpPr>
        <p:spPr>
          <a:xfrm>
            <a:off x="1561380" y="3542872"/>
            <a:ext cx="4623759" cy="677108"/>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GUIDED BY : Dr. M. Jayalakshmi</a:t>
            </a:r>
            <a:endParaRPr lang="en-IN" dirty="0">
              <a:solidFill>
                <a:schemeClr val="tx2">
                  <a:lumMod val="50000"/>
                </a:schemeClr>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EF769D71-98A6-7E58-A4BB-C621D0298104}"/>
              </a:ext>
            </a:extLst>
          </p:cNvPr>
          <p:cNvSpPr txBox="1"/>
          <p:nvPr/>
        </p:nvSpPr>
        <p:spPr>
          <a:xfrm>
            <a:off x="1138687" y="2191109"/>
            <a:ext cx="4175184" cy="584775"/>
          </a:xfrm>
          <a:prstGeom prst="rect">
            <a:avLst/>
          </a:prstGeom>
          <a:noFill/>
        </p:spPr>
        <p:txBody>
          <a:bodyPr wrap="square" rtlCol="0">
            <a:spAutoFit/>
          </a:bodyPr>
          <a:lstStyle/>
          <a:p>
            <a:r>
              <a:rPr lang="en-US" sz="3200" dirty="0">
                <a:solidFill>
                  <a:schemeClr val="accent2">
                    <a:lumMod val="50000"/>
                  </a:schemeClr>
                </a:solidFill>
                <a:latin typeface="Times New Roman" panose="02020603050405020304" pitchFamily="18" charset="0"/>
                <a:cs typeface="Times New Roman" panose="02020603050405020304" pitchFamily="18" charset="0"/>
              </a:rPr>
              <a:t>Team Details :</a:t>
            </a:r>
            <a:endParaRPr lang="en-IN" sz="32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44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965C2-F0CD-9F13-86C8-3A1E77654717}"/>
              </a:ext>
            </a:extLst>
          </p:cNvPr>
          <p:cNvSpPr txBox="1"/>
          <p:nvPr/>
        </p:nvSpPr>
        <p:spPr>
          <a:xfrm>
            <a:off x="892450" y="563110"/>
            <a:ext cx="5321808"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a:t>
            </a:r>
          </a:p>
          <a:p>
            <a:endParaRPr lang="en-IN" b="1" u="sng" dirty="0">
              <a:latin typeface="Georgia Pro Black" panose="02040A02050405020203" pitchFamily="18" charset="0"/>
            </a:endParaRPr>
          </a:p>
        </p:txBody>
      </p:sp>
      <p:sp>
        <p:nvSpPr>
          <p:cNvPr id="3" name="Content Placeholder 2">
            <a:extLst>
              <a:ext uri="{FF2B5EF4-FFF2-40B4-BE49-F238E27FC236}">
                <a16:creationId xmlns:a16="http://schemas.microsoft.com/office/drawing/2014/main" id="{2B9A5C9C-05DF-4158-EB92-BA5724ACADC9}"/>
              </a:ext>
            </a:extLst>
          </p:cNvPr>
          <p:cNvSpPr txBox="1">
            <a:spLocks/>
          </p:cNvSpPr>
          <p:nvPr/>
        </p:nvSpPr>
        <p:spPr>
          <a:xfrm>
            <a:off x="1427203" y="1138687"/>
            <a:ext cx="9337593" cy="3701976"/>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project focuses on detecting fraudulent financial transactions using machine learning and deep learning techniques to enhance security.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dataset containing both legitimate and fraudulent transactions is used, and important features are selected through feature engineering.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dataset is divided into training and testing sets, and various machine learning models such as Logistic Regression, Decision Trees, Random Forest, SVM, KNN, and Naïve Bayes are trained for fraud detection.</a:t>
            </a:r>
          </a:p>
          <a:p>
            <a:pPr marL="0" indent="0">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models are evaluated based on key performance metrics like accuracy, precision, recall, and F1-score, and the best-performing model is selected. </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selected model is then deployed in real-time to effectively identify and prevent fraudulent financial transactions.</a:t>
            </a:r>
          </a:p>
          <a:p>
            <a:pPr marL="0" indent="0">
              <a:buNone/>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IN" sz="1800" b="1" dirty="0"/>
          </a:p>
        </p:txBody>
      </p:sp>
    </p:spTree>
    <p:extLst>
      <p:ext uri="{BB962C8B-B14F-4D97-AF65-F5344CB8AC3E}">
        <p14:creationId xmlns:p14="http://schemas.microsoft.com/office/powerpoint/2010/main" val="141196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59C3F-0102-801A-B010-D0B79569FCEE}"/>
              </a:ext>
            </a:extLst>
          </p:cNvPr>
          <p:cNvSpPr txBox="1">
            <a:spLocks/>
          </p:cNvSpPr>
          <p:nvPr/>
        </p:nvSpPr>
        <p:spPr>
          <a:xfrm>
            <a:off x="637954" y="818708"/>
            <a:ext cx="11174817" cy="5550194"/>
          </a:xfrm>
          <a:prstGeom prst="rect">
            <a:avLst/>
          </a:prstGeom>
        </p:spPr>
        <p:txBody>
          <a:bodyPr lIns="91440" tIns="45720" rIns="91440" bIns="45720" anchor="t">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IN" b="1" dirty="0">
                <a:latin typeface="Times New Roman" panose="02020603050405020304" pitchFamily="18" charset="0"/>
                <a:cs typeface="Times New Roman" panose="02020603050405020304" pitchFamily="18" charset="0"/>
              </a:rPr>
              <a:t>About Software Tool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project is implemented using Python, and the development is carried out in Google </a:t>
            </a:r>
            <a:r>
              <a:rPr lang="en-US" sz="1800" dirty="0" err="1">
                <a:latin typeface="Times New Roman" panose="02020603050405020304" pitchFamily="18" charset="0"/>
                <a:cs typeface="Times New Roman" panose="02020603050405020304" pitchFamily="18" charset="0"/>
              </a:rPr>
              <a:t>Colab</a:t>
            </a:r>
            <a:r>
              <a:rPr lang="en-US" sz="1800" dirty="0">
                <a:latin typeface="Times New Roman" panose="02020603050405020304" pitchFamily="18" charset="0"/>
                <a:cs typeface="Times New Roman" panose="02020603050405020304" pitchFamily="18" charset="0"/>
              </a:rPr>
              <a:t>. Various Python libraries such as pandas, NumPy, seaborn, matplotlib, Machine Learning Models: scikit-learn (Decision Trees, Random Forest, SVM, KNN, Naïve Bayes, Logistic Regression), and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are used for data preprocessing, visualization, model training, and evaluation.</a:t>
            </a:r>
            <a:endParaRPr lang="en-IN" sz="18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Usage of Tool</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is used as the development environment for writing and running Python code.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Pandas &amp; NumPy for handling and manipulating transaction datasets.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Seaborn &amp; Matplotlib for data visualization and exploratory analysis.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Scikit-learn for implementing ML models like Decision Trees, Random Forest, </a:t>
            </a:r>
            <a:r>
              <a:rPr lang="en-US" sz="1800" dirty="0">
                <a:latin typeface="Times New Roman" panose="02020603050405020304" pitchFamily="18" charset="0"/>
                <a:cs typeface="Times New Roman" panose="02020603050405020304" pitchFamily="18" charset="0"/>
              </a:rPr>
              <a:t>KNN, Naïve Bayes, Logistic Regression </a:t>
            </a:r>
            <a:r>
              <a:rPr lang="en-IN" sz="1800" dirty="0">
                <a:latin typeface="Times New Roman" panose="02020603050405020304" pitchFamily="18" charset="0"/>
                <a:cs typeface="Times New Roman" panose="02020603050405020304" pitchFamily="18" charset="0"/>
              </a:rPr>
              <a:t>and SVM.</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SMOTE (Synthetic Minority Over-sampling Technique) is used to balance the dataset.</a:t>
            </a:r>
          </a:p>
          <a:p>
            <a:pPr>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is used for boosting performance in classification tasks.</a:t>
            </a:r>
          </a:p>
          <a:p>
            <a:pPr marL="0" indent="0">
              <a:buNone/>
            </a:pPr>
            <a:endParaRPr lang="en-US" sz="1800" dirty="0"/>
          </a:p>
          <a:p>
            <a:pPr marL="0" indent="0" algn="l">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03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7F543D-5957-349D-AEA0-D18A2EC544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77EC0A-C19C-B0BC-9404-BC9B99804656}"/>
              </a:ext>
            </a:extLst>
          </p:cNvPr>
          <p:cNvSpPr txBox="1"/>
          <p:nvPr/>
        </p:nvSpPr>
        <p:spPr>
          <a:xfrm>
            <a:off x="559178" y="504862"/>
            <a:ext cx="5536822" cy="67710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Reported Literature</a:t>
            </a:r>
          </a:p>
          <a:p>
            <a:endParaRPr lang="en-IN" b="1" u="sng" dirty="0">
              <a:latin typeface="Georgia Pro Black" panose="02040A02050405020203" pitchFamily="18" charset="0"/>
            </a:endParaRPr>
          </a:p>
        </p:txBody>
      </p:sp>
      <p:sp>
        <p:nvSpPr>
          <p:cNvPr id="3" name="Content Placeholder 2">
            <a:extLst>
              <a:ext uri="{FF2B5EF4-FFF2-40B4-BE49-F238E27FC236}">
                <a16:creationId xmlns:a16="http://schemas.microsoft.com/office/drawing/2014/main" id="{2B908606-6F74-A79A-CE98-538AB986D776}"/>
              </a:ext>
            </a:extLst>
          </p:cNvPr>
          <p:cNvSpPr txBox="1">
            <a:spLocks/>
          </p:cNvSpPr>
          <p:nvPr/>
        </p:nvSpPr>
        <p:spPr>
          <a:xfrm>
            <a:off x="150829" y="504862"/>
            <a:ext cx="10944519" cy="6248383"/>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endParaRPr lang="en-IN" sz="1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51F336-33FA-1CD3-3BBA-A66457D08FDF}"/>
              </a:ext>
            </a:extLst>
          </p:cNvPr>
          <p:cNvSpPr txBox="1"/>
          <p:nvPr/>
        </p:nvSpPr>
        <p:spPr>
          <a:xfrm>
            <a:off x="812321" y="1207698"/>
            <a:ext cx="10567358" cy="6208879"/>
          </a:xfrm>
          <a:prstGeom prst="rect">
            <a:avLst/>
          </a:prstGeom>
          <a:noFill/>
        </p:spPr>
        <p:txBody>
          <a:bodyPr wrap="square" rtlCol="0">
            <a:spAutoFit/>
          </a:bodyPr>
          <a:lstStyle/>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[1]Hastie, T, R. </a:t>
            </a:r>
            <a:r>
              <a:rPr lang="en-IN" sz="1800" kern="100" dirty="0" err="1">
                <a:solidFill>
                  <a:srgbClr val="111111"/>
                </a:solidFill>
                <a:effectLst/>
                <a:latin typeface="Times New Roman" panose="02020603050405020304" pitchFamily="18" charset="0"/>
                <a:ea typeface="Times New Roman" panose="02020603050405020304" pitchFamily="18" charset="0"/>
              </a:rPr>
              <a:t>Tibshirani</a:t>
            </a:r>
            <a:r>
              <a:rPr lang="en-IN" sz="1800" kern="100" dirty="0">
                <a:solidFill>
                  <a:srgbClr val="111111"/>
                </a:solidFill>
                <a:effectLst/>
                <a:latin typeface="Times New Roman" panose="02020603050405020304" pitchFamily="18" charset="0"/>
                <a:ea typeface="Times New Roman" panose="02020603050405020304" pitchFamily="18" charset="0"/>
              </a:rPr>
              <a:t>, J. Friedman, "The Elements of Statistical Learning", Springer, 2009.</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[2]Towards Data Science: Fraud Detection using Machine Learning - </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[3]Bahnsen, A. C., </a:t>
            </a:r>
            <a:r>
              <a:rPr lang="en-IN" sz="1800" kern="100" dirty="0" err="1">
                <a:solidFill>
                  <a:srgbClr val="111111"/>
                </a:solidFill>
                <a:effectLst/>
                <a:latin typeface="Times New Roman" panose="02020603050405020304" pitchFamily="18" charset="0"/>
                <a:ea typeface="Times New Roman" panose="02020603050405020304" pitchFamily="18" charset="0"/>
              </a:rPr>
              <a:t>Aouada</a:t>
            </a:r>
            <a:r>
              <a:rPr lang="en-IN" sz="1800" kern="100" dirty="0">
                <a:solidFill>
                  <a:srgbClr val="111111"/>
                </a:solidFill>
                <a:effectLst/>
                <a:latin typeface="Times New Roman" panose="02020603050405020304" pitchFamily="18" charset="0"/>
                <a:ea typeface="Times New Roman" panose="02020603050405020304" pitchFamily="18" charset="0"/>
              </a:rPr>
              <a:t>, D. Stojanovic, A., &amp; </a:t>
            </a:r>
            <a:r>
              <a:rPr lang="en-IN" sz="1800" kern="100" dirty="0" err="1">
                <a:solidFill>
                  <a:srgbClr val="111111"/>
                </a:solidFill>
                <a:effectLst/>
                <a:latin typeface="Times New Roman" panose="02020603050405020304" pitchFamily="18" charset="0"/>
                <a:ea typeface="Times New Roman" panose="02020603050405020304" pitchFamily="18" charset="0"/>
              </a:rPr>
              <a:t>Ottersten</a:t>
            </a:r>
            <a:r>
              <a:rPr lang="en-IN" sz="1800" kern="100" dirty="0">
                <a:solidFill>
                  <a:srgbClr val="111111"/>
                </a:solidFill>
                <a:effectLst/>
                <a:latin typeface="Times New Roman" panose="02020603050405020304" pitchFamily="18" charset="0"/>
                <a:ea typeface="Times New Roman" panose="02020603050405020304" pitchFamily="18" charset="0"/>
              </a:rPr>
              <a:t>, B. (2016). "Feature engineering strategies for credit card fraud detection." Expert Systems With Applications, 51, 134-142.</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[4]Dal Pozzolo, A., </a:t>
            </a:r>
            <a:r>
              <a:rPr lang="en-IN" sz="1800" kern="100" dirty="0" err="1">
                <a:solidFill>
                  <a:srgbClr val="111111"/>
                </a:solidFill>
                <a:effectLst/>
                <a:latin typeface="Times New Roman" panose="02020603050405020304" pitchFamily="18" charset="0"/>
                <a:ea typeface="Times New Roman" panose="02020603050405020304" pitchFamily="18" charset="0"/>
              </a:rPr>
              <a:t>Boracchi</a:t>
            </a:r>
            <a:r>
              <a:rPr lang="en-IN" sz="1800" kern="100" dirty="0">
                <a:solidFill>
                  <a:srgbClr val="111111"/>
                </a:solidFill>
                <a:effectLst/>
                <a:latin typeface="Times New Roman" panose="02020603050405020304" pitchFamily="18" charset="0"/>
                <a:ea typeface="Times New Roman" panose="02020603050405020304" pitchFamily="18" charset="0"/>
              </a:rPr>
              <a:t>, G., Caelen, O., </a:t>
            </a:r>
            <a:r>
              <a:rPr lang="en-IN" sz="1800" kern="100" dirty="0" err="1">
                <a:solidFill>
                  <a:srgbClr val="111111"/>
                </a:solidFill>
                <a:effectLst/>
                <a:latin typeface="Times New Roman" panose="02020603050405020304" pitchFamily="18" charset="0"/>
                <a:ea typeface="Times New Roman" panose="02020603050405020304" pitchFamily="18" charset="0"/>
              </a:rPr>
              <a:t>Alippi</a:t>
            </a:r>
            <a:r>
              <a:rPr lang="en-IN" sz="1800" kern="100" dirty="0">
                <a:solidFill>
                  <a:srgbClr val="111111"/>
                </a:solidFill>
                <a:effectLst/>
                <a:latin typeface="Times New Roman" panose="02020603050405020304" pitchFamily="18" charset="0"/>
                <a:ea typeface="Times New Roman" panose="02020603050405020304" pitchFamily="18" charset="0"/>
              </a:rPr>
              <a:t>, C., &amp; Bontempi, G. (2018). "Credit card fraud detection and concept-drift adaptation with delayed-supervised information." 2018 international joint conference on neural networks (</a:t>
            </a:r>
            <a:r>
              <a:rPr lang="en-IN" sz="1800" kern="100" dirty="0" err="1">
                <a:solidFill>
                  <a:srgbClr val="111111"/>
                </a:solidFill>
                <a:effectLst/>
                <a:latin typeface="Times New Roman" panose="02020603050405020304" pitchFamily="18" charset="0"/>
                <a:ea typeface="Times New Roman" panose="02020603050405020304" pitchFamily="18" charset="0"/>
              </a:rPr>
              <a:t>ijcnn</a:t>
            </a:r>
            <a:r>
              <a:rPr lang="en-IN" sz="1800" kern="100" dirty="0">
                <a:solidFill>
                  <a:srgbClr val="111111"/>
                </a:solidFill>
                <a:effectLst/>
                <a:latin typeface="Times New Roman" panose="02020603050405020304" pitchFamily="18" charset="0"/>
                <a:ea typeface="Times New Roman" panose="02020603050405020304" pitchFamily="18" charset="0"/>
              </a:rPr>
              <a:t>), 1-8. </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[5]Awoyemi, J. O., </a:t>
            </a:r>
            <a:r>
              <a:rPr lang="en-IN" sz="1800" kern="100" dirty="0" err="1">
                <a:solidFill>
                  <a:srgbClr val="111111"/>
                </a:solidFill>
                <a:effectLst/>
                <a:latin typeface="Times New Roman" panose="02020603050405020304" pitchFamily="18" charset="0"/>
                <a:ea typeface="Times New Roman" panose="02020603050405020304" pitchFamily="18" charset="0"/>
              </a:rPr>
              <a:t>Adetunmbi</a:t>
            </a:r>
            <a:r>
              <a:rPr lang="en-IN" sz="1800" kern="100" dirty="0">
                <a:solidFill>
                  <a:srgbClr val="111111"/>
                </a:solidFill>
                <a:effectLst/>
                <a:latin typeface="Times New Roman" panose="02020603050405020304" pitchFamily="18" charset="0"/>
                <a:ea typeface="Times New Roman" panose="02020603050405020304" pitchFamily="18" charset="0"/>
              </a:rPr>
              <a:t>, A. O., and Oluwadare, S. A. (2019). "Credit card fraud detection using machine learning techniques: A comparative analysis." Journal of Electrical and Computer Engineering 2019, 1-9. </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[6]Li W, Xie Y, Zha D, &amp; Zhou J. (2020). "A deep learning approach for credit card fraud detection based on autoencoder and LSTM." IEEE Access 8, 196415-196426. </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[7]</a:t>
            </a:r>
            <a:r>
              <a:rPr lang="en-IN" sz="1800" kern="100" dirty="0" err="1">
                <a:solidFill>
                  <a:srgbClr val="111111"/>
                </a:solidFill>
                <a:effectLst/>
                <a:latin typeface="Times New Roman" panose="02020603050405020304" pitchFamily="18" charset="0"/>
                <a:ea typeface="Times New Roman" panose="02020603050405020304" pitchFamily="18" charset="0"/>
              </a:rPr>
              <a:t>Rtayli</a:t>
            </a:r>
            <a:r>
              <a:rPr lang="en-IN" sz="1800" kern="100" dirty="0">
                <a:solidFill>
                  <a:srgbClr val="111111"/>
                </a:solidFill>
                <a:effectLst/>
                <a:latin typeface="Times New Roman" panose="02020603050405020304" pitchFamily="18" charset="0"/>
                <a:ea typeface="Times New Roman" panose="02020603050405020304" pitchFamily="18" charset="0"/>
              </a:rPr>
              <a:t> N, </a:t>
            </a:r>
            <a:r>
              <a:rPr lang="en-IN" sz="1800" kern="100" dirty="0" err="1">
                <a:solidFill>
                  <a:srgbClr val="111111"/>
                </a:solidFill>
                <a:effectLst/>
                <a:latin typeface="Times New Roman" panose="02020603050405020304" pitchFamily="18" charset="0"/>
                <a:ea typeface="Times New Roman" panose="02020603050405020304" pitchFamily="18" charset="0"/>
              </a:rPr>
              <a:t>Enneya</a:t>
            </a:r>
            <a:r>
              <a:rPr lang="en-IN" sz="1800" kern="100" dirty="0">
                <a:solidFill>
                  <a:srgbClr val="111111"/>
                </a:solidFill>
                <a:effectLst/>
                <a:latin typeface="Times New Roman" panose="02020603050405020304" pitchFamily="18" charset="0"/>
                <a:ea typeface="Times New Roman" panose="02020603050405020304" pitchFamily="18" charset="0"/>
              </a:rPr>
              <a:t> N. (2020). "Enhanced credit card fraud detection based on machine learning." Security and Privacy 3(2):e91. </a:t>
            </a:r>
            <a:endParaRPr lang="en-IN" sz="1800" kern="100" dirty="0">
              <a:solidFill>
                <a:srgbClr val="000000"/>
              </a:solidFill>
              <a:effectLst/>
              <a:latin typeface="Calibri" panose="020F0502020204030204" pitchFamily="34" charset="0"/>
              <a:ea typeface="Calibri" panose="020F0502020204030204" pitchFamily="34" charset="0"/>
            </a:endParaRPr>
          </a:p>
          <a:p>
            <a:pPr marL="285750" indent="-285750" algn="just">
              <a:lnSpc>
                <a:spcPct val="107000"/>
              </a:lnSpc>
              <a:spcAft>
                <a:spcPts val="775"/>
              </a:spcAft>
              <a:buFont typeface="Wingdings" panose="05000000000000000000" pitchFamily="2" charset="2"/>
              <a:buChar char="Ø"/>
            </a:pPr>
            <a:r>
              <a:rPr lang="en-IN" sz="1800" kern="100" dirty="0">
                <a:solidFill>
                  <a:srgbClr val="111111"/>
                </a:solidFill>
                <a:effectLst/>
                <a:latin typeface="Times New Roman" panose="02020603050405020304" pitchFamily="18" charset="0"/>
                <a:ea typeface="Times New Roman" panose="02020603050405020304" pitchFamily="18" charset="0"/>
              </a:rPr>
              <a:t>[8]Zheng D, Li X, Zhang C. (2018). "A Review of Credit Card Fraud Detection Based on Deep Learning." Procedia Computer Science 147: 30-38.</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51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9D5D5A-5DA7-3203-E10D-43521805E5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37501D-2A15-5C80-DDEE-917D5FBD9018}"/>
              </a:ext>
            </a:extLst>
          </p:cNvPr>
          <p:cNvSpPr txBox="1"/>
          <p:nvPr/>
        </p:nvSpPr>
        <p:spPr>
          <a:xfrm>
            <a:off x="1392782" y="1399873"/>
            <a:ext cx="5321808" cy="110799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Objective of the Project</a:t>
            </a:r>
          </a:p>
          <a:p>
            <a:endParaRPr lang="en-US" sz="2800" b="1" dirty="0"/>
          </a:p>
          <a:p>
            <a:endParaRPr lang="en-IN" b="1" u="sng" dirty="0">
              <a:latin typeface="Georgia Pro Black" panose="02040A02050405020203" pitchFamily="18" charset="0"/>
            </a:endParaRPr>
          </a:p>
        </p:txBody>
      </p:sp>
      <p:sp>
        <p:nvSpPr>
          <p:cNvPr id="3" name="Content Placeholder 2">
            <a:extLst>
              <a:ext uri="{FF2B5EF4-FFF2-40B4-BE49-F238E27FC236}">
                <a16:creationId xmlns:a16="http://schemas.microsoft.com/office/drawing/2014/main" id="{8002D3D8-69A8-1158-F0B2-CD317204710C}"/>
              </a:ext>
            </a:extLst>
          </p:cNvPr>
          <p:cNvSpPr txBox="1">
            <a:spLocks/>
          </p:cNvSpPr>
          <p:nvPr/>
        </p:nvSpPr>
        <p:spPr>
          <a:xfrm>
            <a:off x="1968720" y="2070339"/>
            <a:ext cx="8254560" cy="4323079"/>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The objective of this project is to:</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a fraud detection system using machine learning and deep learning.</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Analyze financial transaction datasets and identify patterns in fraudulent transactions.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Implement classification models to differentiate fraudulent and non-fraudulent transactions.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Improve fraud detection accuracy by handling imbalanced data using SMOTE.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 a real-time fraud detection system with high precision and recall.</a:t>
            </a:r>
          </a:p>
          <a:p>
            <a:pPr algn="just">
              <a:lnSpc>
                <a:spcPct val="100000"/>
              </a:lnSpc>
            </a:pPr>
            <a:endParaRPr lang="en-IN" sz="1800" b="1" dirty="0"/>
          </a:p>
        </p:txBody>
      </p:sp>
    </p:spTree>
    <p:extLst>
      <p:ext uri="{BB962C8B-B14F-4D97-AF65-F5344CB8AC3E}">
        <p14:creationId xmlns:p14="http://schemas.microsoft.com/office/powerpoint/2010/main" val="88834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737F45-C415-4558-CBC3-C58819871C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86DF0AE-7846-6EAE-E1B7-49738BEE7B0C}"/>
              </a:ext>
            </a:extLst>
          </p:cNvPr>
          <p:cNvSpPr txBox="1"/>
          <p:nvPr/>
        </p:nvSpPr>
        <p:spPr>
          <a:xfrm>
            <a:off x="4158466" y="1015550"/>
            <a:ext cx="5321808" cy="98488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Timeline of work proposal </a:t>
            </a:r>
          </a:p>
          <a:p>
            <a:endParaRPr lang="en-US" sz="2000" b="1" dirty="0">
              <a:latin typeface="Times New Roman" panose="02020603050405020304" pitchFamily="18" charset="0"/>
              <a:cs typeface="Times New Roman" panose="02020603050405020304" pitchFamily="18" charset="0"/>
            </a:endParaRPr>
          </a:p>
          <a:p>
            <a:endParaRPr lang="en-IN" b="1" u="sng" dirty="0">
              <a:latin typeface="Georgia Pro Black" panose="02040A02050405020203" pitchFamily="18" charset="0"/>
            </a:endParaRPr>
          </a:p>
        </p:txBody>
      </p:sp>
      <p:sp>
        <p:nvSpPr>
          <p:cNvPr id="3" name="Content Placeholder 2">
            <a:extLst>
              <a:ext uri="{FF2B5EF4-FFF2-40B4-BE49-F238E27FC236}">
                <a16:creationId xmlns:a16="http://schemas.microsoft.com/office/drawing/2014/main" id="{5E6B762D-2D2C-0649-6BA8-B63678E4F4E2}"/>
              </a:ext>
            </a:extLst>
          </p:cNvPr>
          <p:cNvSpPr txBox="1">
            <a:spLocks/>
          </p:cNvSpPr>
          <p:nvPr/>
        </p:nvSpPr>
        <p:spPr>
          <a:xfrm>
            <a:off x="311085" y="1121790"/>
            <a:ext cx="9056283" cy="5090474"/>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00000"/>
              </a:lnSpc>
              <a:buNone/>
            </a:pPr>
            <a:endParaRPr lang="en-IN" sz="1800" b="1" dirty="0"/>
          </a:p>
        </p:txBody>
      </p:sp>
      <p:graphicFrame>
        <p:nvGraphicFramePr>
          <p:cNvPr id="8" name="Table 7">
            <a:extLst>
              <a:ext uri="{FF2B5EF4-FFF2-40B4-BE49-F238E27FC236}">
                <a16:creationId xmlns:a16="http://schemas.microsoft.com/office/drawing/2014/main" id="{45A023ED-A47A-AD79-8CB7-90DE61D3055F}"/>
              </a:ext>
            </a:extLst>
          </p:cNvPr>
          <p:cNvGraphicFramePr>
            <a:graphicFrameLocks noGrp="1"/>
          </p:cNvGraphicFramePr>
          <p:nvPr>
            <p:extLst>
              <p:ext uri="{D42A27DB-BD31-4B8C-83A1-F6EECF244321}">
                <p14:modId xmlns:p14="http://schemas.microsoft.com/office/powerpoint/2010/main" val="354304508"/>
              </p:ext>
            </p:extLst>
          </p:nvPr>
        </p:nvGraphicFramePr>
        <p:xfrm>
          <a:off x="1871932" y="1858766"/>
          <a:ext cx="8410617" cy="3877446"/>
        </p:xfrm>
        <a:graphic>
          <a:graphicData uri="http://schemas.openxmlformats.org/drawingml/2006/table">
            <a:tbl>
              <a:tblPr firstRow="1" bandRow="1">
                <a:tableStyleId>{5C22544A-7EE6-4342-B048-85BDC9FD1C3A}</a:tableStyleId>
              </a:tblPr>
              <a:tblGrid>
                <a:gridCol w="5714998">
                  <a:extLst>
                    <a:ext uri="{9D8B030D-6E8A-4147-A177-3AD203B41FA5}">
                      <a16:colId xmlns:a16="http://schemas.microsoft.com/office/drawing/2014/main" val="402186699"/>
                    </a:ext>
                  </a:extLst>
                </a:gridCol>
                <a:gridCol w="2695619">
                  <a:extLst>
                    <a:ext uri="{9D8B030D-6E8A-4147-A177-3AD203B41FA5}">
                      <a16:colId xmlns:a16="http://schemas.microsoft.com/office/drawing/2014/main" val="1637067634"/>
                    </a:ext>
                  </a:extLst>
                </a:gridCol>
              </a:tblGrid>
              <a:tr h="409629">
                <a:tc>
                  <a:txBody>
                    <a:bodyPr/>
                    <a:lstStyle/>
                    <a:p>
                      <a:r>
                        <a:rPr lang="en-IN" sz="1800" dirty="0">
                          <a:latin typeface="Times New Roman" panose="02020603050405020304" pitchFamily="18" charset="0"/>
                          <a:cs typeface="Times New Roman" panose="02020603050405020304" pitchFamily="18" charset="0"/>
                        </a:rPr>
                        <a:t>Task</a:t>
                      </a:r>
                    </a:p>
                  </a:txBody>
                  <a:tcPr/>
                </a:tc>
                <a:tc>
                  <a:txBody>
                    <a:bodyPr/>
                    <a:lstStyle/>
                    <a:p>
                      <a:r>
                        <a:rPr lang="en-IN" sz="1800" dirty="0">
                          <a:latin typeface="Times New Roman" panose="02020603050405020304" pitchFamily="18" charset="0"/>
                          <a:cs typeface="Times New Roman" panose="02020603050405020304" pitchFamily="18" charset="0"/>
                        </a:rPr>
                        <a:t>Duration</a:t>
                      </a:r>
                    </a:p>
                  </a:txBody>
                  <a:tcPr/>
                </a:tc>
                <a:extLst>
                  <a:ext uri="{0D108BD9-81ED-4DB2-BD59-A6C34878D82A}">
                    <a16:rowId xmlns:a16="http://schemas.microsoft.com/office/drawing/2014/main" val="4281787478"/>
                  </a:ext>
                </a:extLst>
              </a:tr>
              <a:tr h="1010043">
                <a:tc>
                  <a:txBody>
                    <a:bodyPr/>
                    <a:lstStyle/>
                    <a:p>
                      <a:r>
                        <a:rPr lang="en-IN" sz="1800" dirty="0">
                          <a:latin typeface="Times New Roman" panose="02020603050405020304" pitchFamily="18" charset="0"/>
                          <a:cs typeface="Times New Roman" panose="02020603050405020304" pitchFamily="18" charset="0"/>
                        </a:rPr>
                        <a:t>Data Collection &amp; Preprocessing &amp;</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Exploratory Data Analysis (EDA)</a:t>
                      </a:r>
                    </a:p>
                    <a:p>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dirty="0">
                          <a:latin typeface="Times New Roman" panose="02020603050405020304" pitchFamily="18" charset="0"/>
                          <a:cs typeface="Times New Roman" panose="02020603050405020304" pitchFamily="18" charset="0"/>
                        </a:rPr>
                        <a:t>1 Week</a:t>
                      </a:r>
                    </a:p>
                  </a:txBody>
                  <a:tcPr anchor="ctr"/>
                </a:tc>
                <a:extLst>
                  <a:ext uri="{0D108BD9-81ED-4DB2-BD59-A6C34878D82A}">
                    <a16:rowId xmlns:a16="http://schemas.microsoft.com/office/drawing/2014/main" val="3327135442"/>
                  </a:ext>
                </a:extLst>
              </a:tr>
              <a:tr h="409629">
                <a:tc>
                  <a:txBody>
                    <a:bodyPr/>
                    <a:lstStyle/>
                    <a:p>
                      <a:r>
                        <a:rPr lang="en-IN" sz="1800" dirty="0">
                          <a:latin typeface="Times New Roman" panose="02020603050405020304" pitchFamily="18" charset="0"/>
                          <a:cs typeface="Times New Roman" panose="02020603050405020304" pitchFamily="18" charset="0"/>
                        </a:rPr>
                        <a:t>Model Selection &amp; Training</a:t>
                      </a:r>
                    </a:p>
                  </a:txBody>
                  <a:tcPr/>
                </a:tc>
                <a:tc>
                  <a:txBody>
                    <a:bodyPr/>
                    <a:lstStyle/>
                    <a:p>
                      <a:r>
                        <a:rPr lang="en-IN" sz="1800" dirty="0">
                          <a:latin typeface="Times New Roman" panose="02020603050405020304" pitchFamily="18" charset="0"/>
                          <a:cs typeface="Times New Roman" panose="02020603050405020304" pitchFamily="18" charset="0"/>
                        </a:rPr>
                        <a:t>3 Days </a:t>
                      </a:r>
                    </a:p>
                  </a:txBody>
                  <a:tcPr/>
                </a:tc>
                <a:extLst>
                  <a:ext uri="{0D108BD9-81ED-4DB2-BD59-A6C34878D82A}">
                    <a16:rowId xmlns:a16="http://schemas.microsoft.com/office/drawing/2014/main" val="2862415681"/>
                  </a:ext>
                </a:extLst>
              </a:tr>
              <a:tr h="409629">
                <a:tc>
                  <a:txBody>
                    <a:bodyPr/>
                    <a:lstStyle/>
                    <a:p>
                      <a:r>
                        <a:rPr lang="en-IN" sz="1800" dirty="0">
                          <a:latin typeface="Times New Roman" panose="02020603050405020304" pitchFamily="18" charset="0"/>
                          <a:cs typeface="Times New Roman" panose="02020603050405020304" pitchFamily="18" charset="0"/>
                        </a:rPr>
                        <a:t>Model Evaluation &amp; Optimization</a:t>
                      </a:r>
                    </a:p>
                  </a:txBody>
                  <a:tcPr/>
                </a:tc>
                <a:tc>
                  <a:txBody>
                    <a:bodyPr/>
                    <a:lstStyle/>
                    <a:p>
                      <a:r>
                        <a:rPr lang="en-US" sz="1800" dirty="0">
                          <a:latin typeface="Times New Roman" panose="02020603050405020304" pitchFamily="18" charset="0"/>
                          <a:cs typeface="Times New Roman" panose="02020603050405020304" pitchFamily="18" charset="0"/>
                        </a:rPr>
                        <a:t>3 Days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6625152"/>
                  </a:ext>
                </a:extLst>
              </a:tr>
              <a:tr h="409629">
                <a:tc>
                  <a:txBody>
                    <a:bodyPr/>
                    <a:lstStyle/>
                    <a:p>
                      <a:r>
                        <a:rPr lang="en-IN" sz="1800" dirty="0">
                          <a:latin typeface="Times New Roman" panose="02020603050405020304" pitchFamily="18" charset="0"/>
                          <a:cs typeface="Times New Roman" panose="02020603050405020304" pitchFamily="18" charset="0"/>
                        </a:rPr>
                        <a:t>Final Implementation &amp; Testing</a:t>
                      </a:r>
                    </a:p>
                  </a:txBody>
                  <a:tcPr/>
                </a:tc>
                <a:tc>
                  <a:txBody>
                    <a:bodyPr/>
                    <a:lstStyle/>
                    <a:p>
                      <a:r>
                        <a:rPr lang="en-IN" sz="1800" dirty="0">
                          <a:latin typeface="Times New Roman" panose="02020603050405020304" pitchFamily="18" charset="0"/>
                          <a:cs typeface="Times New Roman" panose="02020603050405020304" pitchFamily="18" charset="0"/>
                        </a:rPr>
                        <a:t>1 Week</a:t>
                      </a:r>
                    </a:p>
                  </a:txBody>
                  <a:tcPr/>
                </a:tc>
                <a:extLst>
                  <a:ext uri="{0D108BD9-81ED-4DB2-BD59-A6C34878D82A}">
                    <a16:rowId xmlns:a16="http://schemas.microsoft.com/office/drawing/2014/main" val="611975361"/>
                  </a:ext>
                </a:extLst>
              </a:tr>
              <a:tr h="409629">
                <a:tc>
                  <a:txBody>
                    <a:bodyPr/>
                    <a:lstStyle/>
                    <a:p>
                      <a:r>
                        <a:rPr lang="en-IN" sz="1800" dirty="0">
                          <a:latin typeface="Times New Roman" panose="02020603050405020304" pitchFamily="18" charset="0"/>
                          <a:cs typeface="Times New Roman" panose="02020603050405020304" pitchFamily="18" charset="0"/>
                        </a:rPr>
                        <a:t>Coursera Course Completion</a:t>
                      </a:r>
                    </a:p>
                  </a:txBody>
                  <a:tcPr/>
                </a:tc>
                <a:tc>
                  <a:txBody>
                    <a:bodyPr/>
                    <a:lstStyle/>
                    <a:p>
                      <a:r>
                        <a:rPr lang="en-US" sz="1800" dirty="0">
                          <a:latin typeface="Times New Roman" panose="02020603050405020304" pitchFamily="18" charset="0"/>
                          <a:cs typeface="Times New Roman" panose="02020603050405020304" pitchFamily="18" charset="0"/>
                        </a:rPr>
                        <a:t>3 weeks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4953318"/>
                  </a:ext>
                </a:extLst>
              </a:tr>
              <a:tr h="409629">
                <a:tc>
                  <a:txBody>
                    <a:bodyPr/>
                    <a:lstStyle/>
                    <a:p>
                      <a:r>
                        <a:rPr lang="en-IN" sz="1800" dirty="0">
                          <a:latin typeface="Times New Roman" panose="02020603050405020304" pitchFamily="18" charset="0"/>
                          <a:cs typeface="Times New Roman" panose="02020603050405020304" pitchFamily="18" charset="0"/>
                        </a:rPr>
                        <a:t>Paper Writing &amp; Publication</a:t>
                      </a:r>
                    </a:p>
                  </a:txBody>
                  <a:tcPr/>
                </a:tc>
                <a:tc>
                  <a:txBody>
                    <a:bodyPr/>
                    <a:lstStyle/>
                    <a:p>
                      <a:r>
                        <a:rPr lang="en-US" sz="1800" dirty="0">
                          <a:latin typeface="Times New Roman" panose="02020603050405020304" pitchFamily="18" charset="0"/>
                          <a:cs typeface="Times New Roman" panose="02020603050405020304" pitchFamily="18" charset="0"/>
                        </a:rPr>
                        <a:t>2 weeks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5698534"/>
                  </a:ext>
                </a:extLst>
              </a:tr>
              <a:tr h="409629">
                <a:tc>
                  <a:txBody>
                    <a:bodyPr/>
                    <a:lstStyle/>
                    <a:p>
                      <a:r>
                        <a:rPr lang="en-IN" sz="1800" dirty="0">
                          <a:latin typeface="Times New Roman" panose="02020603050405020304" pitchFamily="18" charset="0"/>
                          <a:cs typeface="Times New Roman" panose="02020603050405020304" pitchFamily="18" charset="0"/>
                        </a:rPr>
                        <a:t>Documentation &amp; Report Writing</a:t>
                      </a:r>
                    </a:p>
                  </a:txBody>
                  <a:tcPr/>
                </a:tc>
                <a:tc>
                  <a:txBody>
                    <a:bodyPr/>
                    <a:lstStyle/>
                    <a:p>
                      <a:r>
                        <a:rPr lang="en-US" sz="1800" dirty="0">
                          <a:latin typeface="Times New Roman" panose="02020603050405020304" pitchFamily="18" charset="0"/>
                          <a:cs typeface="Times New Roman" panose="02020603050405020304" pitchFamily="18" charset="0"/>
                        </a:rPr>
                        <a:t>1 weeks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635658"/>
                  </a:ext>
                </a:extLst>
              </a:tr>
            </a:tbl>
          </a:graphicData>
        </a:graphic>
      </p:graphicFrame>
    </p:spTree>
    <p:extLst>
      <p:ext uri="{BB962C8B-B14F-4D97-AF65-F5344CB8AC3E}">
        <p14:creationId xmlns:p14="http://schemas.microsoft.com/office/powerpoint/2010/main" val="305048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4E6B-286F-6491-C33D-B20B4BA817FD}"/>
              </a:ext>
            </a:extLst>
          </p:cNvPr>
          <p:cNvSpPr>
            <a:spLocks noGrp="1"/>
          </p:cNvSpPr>
          <p:nvPr>
            <p:ph type="title"/>
          </p:nvPr>
        </p:nvSpPr>
        <p:spPr>
          <a:xfrm>
            <a:off x="3312617" y="1528369"/>
            <a:ext cx="9092093" cy="1085435"/>
          </a:xfrm>
        </p:spPr>
        <p:txBody>
          <a:bodyPr>
            <a:noAutofit/>
          </a:bodyPr>
          <a:lstStyle/>
          <a:p>
            <a:r>
              <a:rPr lang="en-US" sz="2000" b="1" dirty="0">
                <a:solidFill>
                  <a:schemeClr val="tx2"/>
                </a:solidFill>
                <a:latin typeface="Times New Roman" panose="02020603050405020304" pitchFamily="18" charset="0"/>
                <a:cs typeface="Times New Roman" panose="02020603050405020304" pitchFamily="18" charset="0"/>
              </a:rPr>
              <a:t>Algorithms Used </a:t>
            </a:r>
            <a:br>
              <a:rPr lang="en-US" sz="2000" b="1" dirty="0">
                <a:solidFill>
                  <a:schemeClr val="tx2"/>
                </a:solidFill>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55F14CB-AAB4-60AA-3CC7-4E08AED5967F}"/>
              </a:ext>
            </a:extLst>
          </p:cNvPr>
          <p:cNvSpPr>
            <a:spLocks noGrp="1"/>
          </p:cNvSpPr>
          <p:nvPr>
            <p:ph type="body" sz="half" idx="2"/>
          </p:nvPr>
        </p:nvSpPr>
        <p:spPr>
          <a:xfrm>
            <a:off x="4019909" y="2613804"/>
            <a:ext cx="3838755" cy="2406770"/>
          </a:xfrm>
        </p:spPr>
        <p:txBody>
          <a:bodyPr>
            <a:normAutofit fontScale="92500" lnSpcReduction="10000"/>
          </a:bodyPr>
          <a:lstStyle/>
          <a:p>
            <a:pPr marL="384048" lvl="0" indent="-384048" algn="just" defTabSz="914400">
              <a:lnSpc>
                <a:spcPct val="94000"/>
              </a:lnSpc>
              <a:spcAft>
                <a:spcPts val="200"/>
              </a:spcAft>
              <a:buFont typeface="Franklin Gothic Book" panose="020B0503020102020204" pitchFamily="34" charset="0"/>
              <a:buChar char=""/>
            </a:pPr>
            <a:r>
              <a:rPr lang="en-US" sz="1900" dirty="0">
                <a:solidFill>
                  <a:schemeClr val="accent1">
                    <a:lumMod val="50000"/>
                  </a:schemeClr>
                </a:solidFill>
                <a:effectLst/>
                <a:latin typeface="Times New Roman" panose="02020603050405020304" pitchFamily="18" charset="0"/>
                <a:cs typeface="Times New Roman" panose="02020603050405020304" pitchFamily="18" charset="0"/>
              </a:rPr>
              <a:t>LOGISTIC REGRESSION</a:t>
            </a:r>
          </a:p>
          <a:p>
            <a:pPr marL="384048" lvl="0" indent="-384048" algn="just" defTabSz="914400">
              <a:lnSpc>
                <a:spcPct val="94000"/>
              </a:lnSpc>
              <a:spcAft>
                <a:spcPts val="200"/>
              </a:spcAft>
              <a:buFont typeface="Franklin Gothic Book" panose="020B0503020102020204" pitchFamily="34" charset="0"/>
              <a:buChar char=""/>
            </a:pPr>
            <a:r>
              <a:rPr lang="en-US" sz="1900" dirty="0">
                <a:solidFill>
                  <a:schemeClr val="accent1">
                    <a:lumMod val="50000"/>
                  </a:schemeClr>
                </a:solidFill>
                <a:effectLst/>
                <a:latin typeface="Times New Roman" panose="02020603050405020304" pitchFamily="18" charset="0"/>
                <a:cs typeface="Times New Roman" panose="02020603050405020304" pitchFamily="18" charset="0"/>
              </a:rPr>
              <a:t>DECISION TREES</a:t>
            </a:r>
          </a:p>
          <a:p>
            <a:pPr marL="384048" lvl="0" indent="-384048" algn="just" defTabSz="914400">
              <a:lnSpc>
                <a:spcPct val="94000"/>
              </a:lnSpc>
              <a:spcAft>
                <a:spcPts val="200"/>
              </a:spcAft>
              <a:buFont typeface="Franklin Gothic Book" panose="020B0503020102020204" pitchFamily="34" charset="0"/>
              <a:buChar char=""/>
            </a:pPr>
            <a:r>
              <a:rPr lang="en-US" sz="1900" dirty="0">
                <a:solidFill>
                  <a:schemeClr val="accent1">
                    <a:lumMod val="50000"/>
                  </a:schemeClr>
                </a:solidFill>
                <a:effectLst/>
                <a:latin typeface="Times New Roman" panose="02020603050405020304" pitchFamily="18" charset="0"/>
                <a:cs typeface="Times New Roman" panose="02020603050405020304" pitchFamily="18" charset="0"/>
              </a:rPr>
              <a:t>RANDOM FOREST</a:t>
            </a:r>
          </a:p>
          <a:p>
            <a:pPr marL="384048" lvl="0" indent="-384048" algn="just" defTabSz="914400">
              <a:lnSpc>
                <a:spcPct val="94000"/>
              </a:lnSpc>
              <a:spcAft>
                <a:spcPts val="200"/>
              </a:spcAft>
              <a:buFont typeface="Franklin Gothic Book" panose="020B0503020102020204" pitchFamily="34" charset="0"/>
              <a:buChar char=""/>
            </a:pPr>
            <a:r>
              <a:rPr lang="en-US" sz="1900" dirty="0">
                <a:solidFill>
                  <a:schemeClr val="accent1">
                    <a:lumMod val="50000"/>
                  </a:schemeClr>
                </a:solidFill>
                <a:effectLst/>
                <a:latin typeface="Times New Roman" panose="02020603050405020304" pitchFamily="18" charset="0"/>
                <a:cs typeface="Times New Roman" panose="02020603050405020304" pitchFamily="18" charset="0"/>
              </a:rPr>
              <a:t>KNN</a:t>
            </a:r>
          </a:p>
          <a:p>
            <a:pPr marL="384048" lvl="0" indent="-384048" algn="just" defTabSz="914400">
              <a:lnSpc>
                <a:spcPct val="94000"/>
              </a:lnSpc>
              <a:spcAft>
                <a:spcPts val="200"/>
              </a:spcAft>
              <a:buFont typeface="Franklin Gothic Book" panose="020B0503020102020204" pitchFamily="34" charset="0"/>
              <a:buChar char=""/>
            </a:pPr>
            <a:r>
              <a:rPr lang="en-US" sz="1900" dirty="0">
                <a:solidFill>
                  <a:schemeClr val="accent1">
                    <a:lumMod val="50000"/>
                  </a:schemeClr>
                </a:solidFill>
                <a:effectLst/>
                <a:latin typeface="Times New Roman" panose="02020603050405020304" pitchFamily="18" charset="0"/>
                <a:cs typeface="Times New Roman" panose="02020603050405020304" pitchFamily="18" charset="0"/>
              </a:rPr>
              <a:t>NAÏVE BAYES</a:t>
            </a:r>
          </a:p>
          <a:p>
            <a:pPr marL="384048" lvl="0" indent="-384048" algn="just" defTabSz="914400">
              <a:lnSpc>
                <a:spcPct val="94000"/>
              </a:lnSpc>
              <a:spcAft>
                <a:spcPts val="200"/>
              </a:spcAft>
              <a:buFont typeface="Franklin Gothic Book" panose="020B0503020102020204" pitchFamily="34" charset="0"/>
              <a:buChar char=""/>
            </a:pPr>
            <a:r>
              <a:rPr lang="en-US" sz="1900" dirty="0">
                <a:solidFill>
                  <a:schemeClr val="accent2">
                    <a:lumMod val="75000"/>
                  </a:schemeClr>
                </a:solidFill>
                <a:effectLst/>
                <a:latin typeface="Times New Roman" panose="02020603050405020304" pitchFamily="18" charset="0"/>
                <a:cs typeface="Times New Roman" panose="02020603050405020304" pitchFamily="18" charset="0"/>
              </a:rPr>
              <a:t>SVM</a:t>
            </a:r>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152092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47D7F-E393-8516-46E3-452EE8696CFD}"/>
              </a:ext>
            </a:extLst>
          </p:cNvPr>
          <p:cNvSpPr txBox="1"/>
          <p:nvPr/>
        </p:nvSpPr>
        <p:spPr>
          <a:xfrm>
            <a:off x="1344081" y="697345"/>
            <a:ext cx="4233672" cy="76944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Used Algorithm</a:t>
            </a:r>
          </a:p>
          <a:p>
            <a:endParaRPr lang="en-IN" sz="2400" b="1" dirty="0">
              <a:latin typeface="Amasis MT Pro Black" panose="02040A04050005020304" pitchFamily="18" charset="0"/>
            </a:endParaRPr>
          </a:p>
        </p:txBody>
      </p:sp>
      <p:sp>
        <p:nvSpPr>
          <p:cNvPr id="4" name="Content Placeholder 2">
            <a:extLst>
              <a:ext uri="{FF2B5EF4-FFF2-40B4-BE49-F238E27FC236}">
                <a16:creationId xmlns:a16="http://schemas.microsoft.com/office/drawing/2014/main" id="{8DF25BDE-4889-FDE9-AEE6-2E28D65527B0}"/>
              </a:ext>
            </a:extLst>
          </p:cNvPr>
          <p:cNvSpPr txBox="1">
            <a:spLocks/>
          </p:cNvSpPr>
          <p:nvPr/>
        </p:nvSpPr>
        <p:spPr>
          <a:xfrm>
            <a:off x="922217" y="1082066"/>
            <a:ext cx="10347565" cy="4954990"/>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endParaRPr lang="en-US" sz="16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Logistic Regression</a:t>
            </a:r>
            <a:r>
              <a:rPr 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ea typeface="PMingLiU" panose="02020500000000000000" pitchFamily="18" charset="-120"/>
                <a:cs typeface="Times New Roman" panose="02020603050405020304" pitchFamily="18" charset="0"/>
              </a:rPr>
              <a:t>Logistic Regression is a statistical technique used for binary classification problems, where the target variable is categorical and has only two possible outcomes, such as "yes" or "no," "true" or "false," etc.,</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Decision Tree</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PMingLiU" panose="02020500000000000000" pitchFamily="18" charset="-120"/>
                <a:cs typeface="Times New Roman" panose="02020603050405020304" pitchFamily="18" charset="0"/>
              </a:rPr>
              <a:t>A decision tree is a type of supervised machine learning algorithm used for both classification and regression problems. </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Random Forest</a:t>
            </a:r>
            <a:r>
              <a:rPr lang="en-US" sz="1800" dirty="0">
                <a:latin typeface="Times New Roman" panose="02020603050405020304" pitchFamily="18" charset="0"/>
                <a:cs typeface="Times New Roman" panose="02020603050405020304" pitchFamily="18" charset="0"/>
              </a:rPr>
              <a:t> –  An ensemble learning method that combines multiple decision trees.</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K-Nearest Neighbors (KNN)</a:t>
            </a:r>
            <a:r>
              <a:rPr 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ea typeface="PMingLiU" panose="02020500000000000000" pitchFamily="18" charset="-120"/>
                <a:cs typeface="Times New Roman" panose="02020603050405020304" pitchFamily="18" charset="0"/>
              </a:rPr>
              <a:t>K-Nearest Neighbors (KNN) is a simple, yet effective algorithm used for classification and regression problems</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Naïve Bayes</a:t>
            </a:r>
            <a:r>
              <a:rPr lang="en-US" sz="1800" dirty="0">
                <a:latin typeface="Times New Roman" panose="02020603050405020304" pitchFamily="18" charset="0"/>
                <a:cs typeface="Times New Roman" panose="02020603050405020304" pitchFamily="18" charset="0"/>
              </a:rPr>
              <a:t> – A probabilistic classifier based on Bayes’ Theorem.</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lgn="just">
              <a:lnSpc>
                <a:spcPct val="150000"/>
              </a:lnSpc>
              <a:buFont typeface="Wingdings" panose="05000000000000000000" pitchFamily="2" charset="2"/>
              <a:buChar char="Ø"/>
            </a:pPr>
            <a:r>
              <a:rPr lang="en-US" sz="1800" b="1"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 A gradient-boosting algorithm that enhances classification performance.</a:t>
            </a:r>
            <a:endParaRPr lang="en-US" sz="1800" dirty="0">
              <a:latin typeface="Times New Roman" panose="02020603050405020304" pitchFamily="18" charset="0"/>
              <a:ea typeface="PMingLiU" panose="02020500000000000000" pitchFamily="18" charset="-12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Support Vector Machine (SVM)</a:t>
            </a:r>
            <a:r>
              <a:rPr lang="en-US" sz="1800" dirty="0">
                <a:latin typeface="Times New Roman" panose="02020603050405020304" pitchFamily="18" charset="0"/>
                <a:cs typeface="Times New Roman" panose="02020603050405020304" pitchFamily="18" charset="0"/>
              </a:rPr>
              <a:t> – A classification model that finds the optimal hyperplane to separate classes.</a:t>
            </a:r>
          </a:p>
          <a:p>
            <a:pPr marL="0" indent="0" algn="just">
              <a:lnSpc>
                <a:spcPct val="100000"/>
              </a:lnSpc>
              <a:buNone/>
            </a:pPr>
            <a:endParaRPr lang="en-IN" sz="1800" dirty="0">
              <a:latin typeface="Bookman Old Style" panose="02050604050505020204" pitchFamily="18" charset="0"/>
              <a:ea typeface="PMingLiU"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54736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788</TotalTime>
  <Words>1651</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Algerian</vt:lpstr>
      <vt:lpstr>Amasis MT Pro Black</vt:lpstr>
      <vt:lpstr>Arial</vt:lpstr>
      <vt:lpstr>Bookman Old Style</vt:lpstr>
      <vt:lpstr>Calibri</vt:lpstr>
      <vt:lpstr>Franklin Gothic Book</vt:lpstr>
      <vt:lpstr>Georgia Pro Black</vt:lpstr>
      <vt:lpstr>Times New Roman</vt:lpstr>
      <vt:lpstr>Trebuchet MS</vt:lpstr>
      <vt:lpstr>Wingdings</vt:lpstr>
      <vt:lpstr>Wingdings 3</vt:lpstr>
      <vt:lpstr>Facet</vt:lpstr>
      <vt:lpstr>TITLE : FRAUD DETECTION IN FINANCIAL TRANSACTION MACHINA LEARNING AND DEEP LEARNING  </vt:lpstr>
      <vt:lpstr>PowerPoint Presentation</vt:lpstr>
      <vt:lpstr>PowerPoint Presentation</vt:lpstr>
      <vt:lpstr>PowerPoint Presentation</vt:lpstr>
      <vt:lpstr>PowerPoint Presentation</vt:lpstr>
      <vt:lpstr>PowerPoint Presentation</vt:lpstr>
      <vt:lpstr>PowerPoint Presentation</vt:lpstr>
      <vt:lpstr>Algorithms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LAGIDI MANOJ KUMAR</dc:creator>
  <cp:lastModifiedBy>RAHEEM D</cp:lastModifiedBy>
  <cp:revision>55</cp:revision>
  <dcterms:created xsi:type="dcterms:W3CDTF">2023-04-16T16:13:32Z</dcterms:created>
  <dcterms:modified xsi:type="dcterms:W3CDTF">2025-03-15T16:43:12Z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