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60" r:id="rId4"/>
    <p:sldId id="261" r:id="rId5"/>
    <p:sldId id="262" r:id="rId6"/>
    <p:sldId id="263" r:id="rId7"/>
    <p:sldId id="264" r:id="rId8"/>
    <p:sldId id="265" r:id="rId9"/>
    <p:sldId id="266" r:id="rId10"/>
    <p:sldId id="259" r:id="rId11"/>
    <p:sldId id="257" r:id="rId12"/>
    <p:sldId id="25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93" d="100"/>
          <a:sy n="93" d="100"/>
        </p:scale>
        <p:origin x="-426"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1/3/2018</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Cybercrime" TargetMode="External"/><Relationship Id="rId2" Type="http://schemas.openxmlformats.org/officeDocument/2006/relationships/hyperlink" Target="https://www.youtube.com/watch?v=wmCE_CkV58I" TargetMode="External"/><Relationship Id="rId1" Type="http://schemas.openxmlformats.org/officeDocument/2006/relationships/slideLayout" Target="../slideLayouts/slideLayout2.xml"/><Relationship Id="rId4" Type="http://schemas.openxmlformats.org/officeDocument/2006/relationships/hyperlink" Target="http://smallbusiness.chron.com/ethical-dilemma-use-information-technology-18366.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7188" y="1294543"/>
            <a:ext cx="9001462" cy="1475679"/>
          </a:xfrm>
        </p:spPr>
        <p:txBody>
          <a:bodyPr>
            <a:normAutofit/>
          </a:bodyPr>
          <a:lstStyle/>
          <a:p>
            <a:r>
              <a:rPr lang="en-US" sz="3400" dirty="0" smtClean="0"/>
              <a:t>Network </a:t>
            </a:r>
            <a:br>
              <a:rPr lang="en-US" sz="3400" dirty="0" smtClean="0"/>
            </a:br>
            <a:r>
              <a:rPr lang="en-US" sz="3400" dirty="0" smtClean="0"/>
              <a:t>Group Presentation </a:t>
            </a:r>
            <a:endParaRPr lang="en-US" sz="3400" dirty="0"/>
          </a:p>
        </p:txBody>
      </p:sp>
      <p:sp>
        <p:nvSpPr>
          <p:cNvPr id="3" name="Subtitle 2"/>
          <p:cNvSpPr>
            <a:spLocks noGrp="1"/>
          </p:cNvSpPr>
          <p:nvPr>
            <p:ph type="subTitle" idx="1"/>
          </p:nvPr>
        </p:nvSpPr>
        <p:spPr>
          <a:xfrm>
            <a:off x="1595269" y="3246634"/>
            <a:ext cx="9001462" cy="2424701"/>
          </a:xfrm>
        </p:spPr>
        <p:txBody>
          <a:bodyPr>
            <a:normAutofit fontScale="92500" lnSpcReduction="20000"/>
          </a:bodyPr>
          <a:lstStyle/>
          <a:p>
            <a:pPr>
              <a:buFontTx/>
              <a:buChar char="-"/>
            </a:pPr>
            <a:r>
              <a:rPr lang="en-US" dirty="0" smtClean="0"/>
              <a:t>Raheem Mohamed</a:t>
            </a:r>
          </a:p>
          <a:p>
            <a:pPr>
              <a:buFontTx/>
              <a:buChar char="-"/>
            </a:pPr>
            <a:r>
              <a:rPr lang="en-US" dirty="0" err="1" smtClean="0"/>
              <a:t>Kasun</a:t>
            </a:r>
            <a:r>
              <a:rPr lang="en-US" dirty="0" smtClean="0"/>
              <a:t> Mahesh</a:t>
            </a:r>
          </a:p>
          <a:p>
            <a:pPr>
              <a:buFontTx/>
              <a:buChar char="-"/>
            </a:pPr>
            <a:r>
              <a:rPr lang="en-US" dirty="0" err="1" smtClean="0"/>
              <a:t>Tharindu</a:t>
            </a:r>
            <a:r>
              <a:rPr lang="en-US" dirty="0" smtClean="0"/>
              <a:t> </a:t>
            </a:r>
            <a:r>
              <a:rPr lang="en-US" dirty="0" err="1" smtClean="0"/>
              <a:t>jayasanka</a:t>
            </a:r>
            <a:endParaRPr lang="en-US" dirty="0" smtClean="0"/>
          </a:p>
          <a:p>
            <a:pPr>
              <a:buFontTx/>
              <a:buChar char="-"/>
            </a:pPr>
            <a:r>
              <a:rPr lang="en-US" dirty="0" err="1" smtClean="0"/>
              <a:t>Isuru</a:t>
            </a:r>
            <a:r>
              <a:rPr lang="en-US" dirty="0" smtClean="0"/>
              <a:t> </a:t>
            </a:r>
            <a:r>
              <a:rPr lang="en-US" dirty="0" err="1" smtClean="0"/>
              <a:t>kariyawasam</a:t>
            </a:r>
            <a:endParaRPr lang="en-US" dirty="0" smtClean="0"/>
          </a:p>
          <a:p>
            <a:pPr>
              <a:buFontTx/>
              <a:buChar char="-"/>
            </a:pPr>
            <a:r>
              <a:rPr lang="en-US" dirty="0" err="1" smtClean="0"/>
              <a:t>Sudesh</a:t>
            </a:r>
            <a:r>
              <a:rPr lang="en-US" dirty="0" smtClean="0"/>
              <a:t> </a:t>
            </a:r>
            <a:r>
              <a:rPr lang="en-US" dirty="0" err="1" smtClean="0"/>
              <a:t>gayan</a:t>
            </a:r>
            <a:endParaRPr lang="en-US" dirty="0" smtClean="0"/>
          </a:p>
          <a:p>
            <a:pPr>
              <a:buFontTx/>
              <a:buChar char="-"/>
            </a:pPr>
            <a:endParaRPr lang="en-US" dirty="0"/>
          </a:p>
        </p:txBody>
      </p:sp>
      <p:sp>
        <p:nvSpPr>
          <p:cNvPr id="4" name="Subtitle 2"/>
          <p:cNvSpPr txBox="1">
            <a:spLocks/>
          </p:cNvSpPr>
          <p:nvPr/>
        </p:nvSpPr>
        <p:spPr>
          <a:xfrm>
            <a:off x="2569602" y="984609"/>
            <a:ext cx="7108655" cy="1018854"/>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tabLst/>
              <a:defRPr/>
            </a:pPr>
            <a:r>
              <a:rPr lang="en-US" sz="2400" b="1" dirty="0" err="1" smtClean="0">
                <a:effectLst>
                  <a:outerShdw blurRad="50800" dist="38100" dir="2700000" algn="tl" rotWithShape="0">
                    <a:srgbClr val="000000">
                      <a:alpha val="48000"/>
                    </a:srgbClr>
                  </a:outerShdw>
                </a:effectLst>
              </a:rPr>
              <a:t>Bsc</a:t>
            </a:r>
            <a:r>
              <a:rPr lang="en-US" sz="2400" b="1" dirty="0" smtClean="0">
                <a:effectLst>
                  <a:outerShdw blurRad="50800" dist="38100" dir="2700000" algn="tl" rotWithShape="0">
                    <a:srgbClr val="000000">
                      <a:alpha val="48000"/>
                    </a:srgbClr>
                  </a:outerShdw>
                </a:effectLst>
              </a:rPr>
              <a:t> (</a:t>
            </a:r>
            <a:r>
              <a:rPr lang="en-US" sz="2400" b="1" dirty="0" err="1" smtClean="0">
                <a:effectLst>
                  <a:outerShdw blurRad="50800" dist="38100" dir="2700000" algn="tl" rotWithShape="0">
                    <a:srgbClr val="000000">
                      <a:alpha val="48000"/>
                    </a:srgbClr>
                  </a:outerShdw>
                </a:effectLst>
              </a:rPr>
              <a:t>Hons</a:t>
            </a:r>
            <a:r>
              <a:rPr lang="en-US" sz="2400" b="1" dirty="0" smtClean="0">
                <a:effectLst>
                  <a:outerShdw blurRad="50800" dist="38100" dir="2700000" algn="tl" rotWithShape="0">
                    <a:srgbClr val="000000">
                      <a:alpha val="48000"/>
                    </a:srgbClr>
                  </a:outerShdw>
                </a:effectLst>
              </a:rPr>
              <a:t>) In Computing</a:t>
            </a:r>
            <a:endParaRPr kumimoji="0" lang="en-US" sz="2400" b="1" i="0" u="none" strike="noStrike" kern="1200" cap="none" spc="0" normalizeH="0" baseline="0" noProof="0" dirty="0">
              <a:ln>
                <a:noFill/>
              </a:ln>
              <a:solidFill>
                <a:schemeClr val="tx1"/>
              </a:solidFill>
              <a:effectLst>
                <a:outerShdw blurRad="50800" dist="38100" dir="2700000" algn="tl" rotWithShape="0">
                  <a:srgbClr val="000000">
                    <a:alpha val="48000"/>
                  </a:srgbClr>
                </a:outerShdw>
              </a:effectLst>
              <a:uLnTx/>
              <a:uFillTx/>
              <a:latin typeface="+mn-lt"/>
              <a:ea typeface="+mn-ea"/>
              <a:cs typeface="+mn-cs"/>
            </a:endParaRPr>
          </a:p>
        </p:txBody>
      </p:sp>
    </p:spTree>
    <p:extLst>
      <p:ext uri="{BB962C8B-B14F-4D97-AF65-F5344CB8AC3E}">
        <p14:creationId xmlns:p14="http://schemas.microsoft.com/office/powerpoint/2010/main" xmlns="" val="3440888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98010" y="1410039"/>
            <a:ext cx="9001462" cy="2387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400" b="1" i="0" u="none" strike="noStrike" kern="1200" cap="all" spc="0" normalizeH="0" baseline="0" noProof="0" dirty="0" smtClean="0">
                <a:ln>
                  <a:noFill/>
                </a:ln>
                <a:solidFill>
                  <a:schemeClr val="tx1"/>
                </a:solidFill>
                <a:effectLst>
                  <a:outerShdw blurRad="50800" dist="63500" dir="2700000" algn="tl" rotWithShape="0">
                    <a:srgbClr val="000000">
                      <a:alpha val="48000"/>
                    </a:srgbClr>
                  </a:outerShdw>
                </a:effectLst>
                <a:uLnTx/>
                <a:uFillTx/>
                <a:latin typeface="+mj-lt"/>
                <a:ea typeface="+mj-ea"/>
                <a:cs typeface="+mj-cs"/>
              </a:rPr>
              <a:t>Ethical issues in open and close network</a:t>
            </a:r>
            <a:endParaRPr kumimoji="0" lang="en-US" sz="3400" b="1" i="0" u="none" strike="noStrike" kern="1200" cap="all" spc="0" normalizeH="0" baseline="0" noProof="0" dirty="0">
              <a:ln>
                <a:noFill/>
              </a:ln>
              <a:solidFill>
                <a:schemeClr val="tx1"/>
              </a:solidFill>
              <a:effectLst>
                <a:outerShdw blurRad="50800" dist="63500" dir="2700000" algn="tl" rotWithShape="0">
                  <a:srgbClr val="000000">
                    <a:alpha val="48000"/>
                  </a:srgbClr>
                </a:outerShdw>
              </a:effectLst>
              <a:uLnTx/>
              <a:uFillTx/>
              <a:latin typeface="+mj-lt"/>
              <a:ea typeface="+mj-ea"/>
              <a:cs typeface="+mj-cs"/>
            </a:endParaRPr>
          </a:p>
        </p:txBody>
      </p:sp>
      <p:sp>
        <p:nvSpPr>
          <p:cNvPr id="5" name="Subtitle 2"/>
          <p:cNvSpPr txBox="1">
            <a:spLocks/>
          </p:cNvSpPr>
          <p:nvPr/>
        </p:nvSpPr>
        <p:spPr>
          <a:xfrm>
            <a:off x="1595269" y="3602038"/>
            <a:ext cx="9001462" cy="1655762"/>
          </a:xfrm>
          <a:prstGeom prst="rect">
            <a:avLst/>
          </a:prstGeom>
        </p:spPr>
        <p:txBody>
          <a:bodyPr vert="horz" lIns="91440" tIns="45720" rIns="91440" bIns="45720" rtlCol="0">
            <a:normAutofit/>
          </a:bodyPr>
          <a:lstStyle/>
          <a:p>
            <a:pPr marL="228600" marR="0" lvl="0" indent="-228600" algn="ctr"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schemeClr val="tx1"/>
                </a:solidFill>
                <a:effectLst>
                  <a:outerShdw blurRad="50800" dist="38100" dir="2700000" algn="tl" rotWithShape="0">
                    <a:srgbClr val="000000">
                      <a:alpha val="48000"/>
                    </a:srgbClr>
                  </a:outerShdw>
                </a:effectLst>
                <a:uLnTx/>
                <a:uFillTx/>
                <a:latin typeface="+mn-lt"/>
                <a:ea typeface="+mn-ea"/>
                <a:cs typeface="+mn-cs"/>
              </a:rPr>
              <a:t>- </a:t>
            </a:r>
            <a:r>
              <a:rPr kumimoji="0" lang="en-US" sz="2000" b="0" i="0" u="none" strike="noStrike" kern="1200" cap="none" spc="0" normalizeH="0" baseline="0" noProof="0" dirty="0" err="1" smtClean="0">
                <a:ln>
                  <a:noFill/>
                </a:ln>
                <a:solidFill>
                  <a:schemeClr val="tx1"/>
                </a:solidFill>
                <a:effectLst>
                  <a:outerShdw blurRad="50800" dist="38100" dir="2700000" algn="tl" rotWithShape="0">
                    <a:srgbClr val="000000">
                      <a:alpha val="48000"/>
                    </a:srgbClr>
                  </a:outerShdw>
                </a:effectLst>
                <a:uLnTx/>
                <a:uFillTx/>
                <a:latin typeface="+mn-lt"/>
                <a:ea typeface="+mn-ea"/>
                <a:cs typeface="+mn-cs"/>
              </a:rPr>
              <a:t>Kasun</a:t>
            </a:r>
            <a:r>
              <a:rPr kumimoji="0" lang="en-US" sz="2000" b="0" i="0" u="none" strike="noStrike" kern="1200" cap="none" spc="0" normalizeH="0" baseline="0" noProof="0" dirty="0" smtClean="0">
                <a:ln>
                  <a:noFill/>
                </a:ln>
                <a:solidFill>
                  <a:schemeClr val="tx1"/>
                </a:solidFill>
                <a:effectLst>
                  <a:outerShdw blurRad="50800" dist="38100" dir="2700000" algn="tl" rotWithShape="0">
                    <a:srgbClr val="000000">
                      <a:alpha val="48000"/>
                    </a:srgbClr>
                  </a:outerShdw>
                </a:effectLst>
                <a:uLnTx/>
                <a:uFillTx/>
                <a:latin typeface="+mn-lt"/>
                <a:ea typeface="+mn-ea"/>
                <a:cs typeface="+mn-cs"/>
              </a:rPr>
              <a:t> Mahesh</a:t>
            </a:r>
            <a:endParaRPr kumimoji="0" lang="en-US" sz="2000" b="0" i="0" u="none" strike="noStrike" kern="1200" cap="none" spc="0" normalizeH="0" baseline="0" noProof="0" dirty="0">
              <a:ln>
                <a:noFill/>
              </a:ln>
              <a:solidFill>
                <a:schemeClr val="tx1"/>
              </a:solidFill>
              <a:effectLst>
                <a:outerShdw blurRad="50800" dist="38100" dir="2700000" algn="tl" rotWithShape="0">
                  <a:srgbClr val="000000">
                    <a:alpha val="48000"/>
                  </a:srgbClr>
                </a:outerShdw>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open and close network?</a:t>
            </a:r>
            <a:endParaRPr lang="en-US" dirty="0"/>
          </a:p>
        </p:txBody>
      </p:sp>
      <p:sp>
        <p:nvSpPr>
          <p:cNvPr id="3" name="Content Placeholder 2"/>
          <p:cNvSpPr>
            <a:spLocks noGrp="1"/>
          </p:cNvSpPr>
          <p:nvPr>
            <p:ph idx="1"/>
          </p:nvPr>
        </p:nvSpPr>
        <p:spPr>
          <a:xfrm>
            <a:off x="913795" y="2096064"/>
            <a:ext cx="10353762" cy="4259016"/>
          </a:xfrm>
        </p:spPr>
        <p:txBody>
          <a:bodyPr/>
          <a:lstStyle/>
          <a:p>
            <a:r>
              <a:rPr lang="en-US" dirty="0" smtClean="0"/>
              <a:t>Open Network – Open networks are accessible for anyone use (Ex:- Internet)</a:t>
            </a:r>
          </a:p>
          <a:p>
            <a:r>
              <a:rPr lang="en-US" dirty="0" smtClean="0"/>
              <a:t>Close Network – Close networks can’t access anyone. It’s restricted in public access and secure to protected personal information. It can be owned by one operator (Ex:- A company network)</a:t>
            </a:r>
          </a:p>
          <a:p>
            <a:pPr marL="0" indent="0">
              <a:buNone/>
            </a:pPr>
            <a:endParaRPr lang="en-US" dirty="0" smtClean="0"/>
          </a:p>
          <a:p>
            <a:pPr marL="0" indent="0">
              <a:buNone/>
            </a:pPr>
            <a:r>
              <a:rPr lang="en-US" dirty="0" smtClean="0"/>
              <a:t>* Ethical Issues in network</a:t>
            </a:r>
          </a:p>
          <a:p>
            <a:pPr marL="0" indent="0">
              <a:buNone/>
            </a:pPr>
            <a:r>
              <a:rPr lang="en-US" dirty="0" smtClean="0"/>
              <a:t>-Employee is grant unnecessary permission</a:t>
            </a:r>
          </a:p>
          <a:p>
            <a:pPr marL="0" indent="0">
              <a:buNone/>
            </a:pPr>
            <a:r>
              <a:rPr lang="en-US" dirty="0" smtClean="0"/>
              <a:t>-Administrator side don’t take care of  they job in right path</a:t>
            </a:r>
          </a:p>
          <a:p>
            <a:pPr marL="0" indent="0">
              <a:buNone/>
            </a:pPr>
            <a:r>
              <a:rPr lang="en-US" dirty="0" smtClean="0"/>
              <a:t>-Employees use their emails and web surf for non-work related purposes</a:t>
            </a:r>
          </a:p>
        </p:txBody>
      </p:sp>
      <p:sp>
        <p:nvSpPr>
          <p:cNvPr id="4" name="Content Placeholder 2"/>
          <p:cNvSpPr txBox="1">
            <a:spLocks/>
          </p:cNvSpPr>
          <p:nvPr/>
        </p:nvSpPr>
        <p:spPr>
          <a:xfrm>
            <a:off x="6174769" y="6356281"/>
            <a:ext cx="5481495" cy="501719"/>
          </a:xfrm>
          <a:prstGeom prst="rect">
            <a:avLst/>
          </a:prstGeom>
        </p:spPr>
        <p:txBody>
          <a:bodyPr vert="horz" lIns="91440" tIns="45720" rIns="91440" bIns="45720" rtlCol="0">
            <a:normAutofit fontScale="85000" lnSpcReduction="10000"/>
          </a:bodyPr>
          <a:lstStyle/>
          <a:p>
            <a:pPr marL="228600" marR="0" lvl="0" indent="-228600" algn="r" defTabSz="914400" rtl="0" eaLnBrk="1" fontAlgn="auto" latinLnBrk="0" hangingPunct="1">
              <a:lnSpc>
                <a:spcPct val="120000"/>
              </a:lnSpc>
              <a:spcBef>
                <a:spcPts val="1000"/>
              </a:spcBef>
              <a:spcAft>
                <a:spcPts val="0"/>
              </a:spcAft>
              <a:buClrTx/>
              <a:buSzTx/>
              <a:tabLst/>
              <a:defRPr/>
            </a:pPr>
            <a:r>
              <a:rPr lang="en-US" dirty="0" smtClean="0">
                <a:solidFill>
                  <a:srgbClr val="92D050"/>
                </a:solidFill>
                <a:effectLst>
                  <a:outerShdw blurRad="50800" dist="38100" dir="2700000" algn="tl" rotWithShape="0">
                    <a:srgbClr val="000000">
                      <a:alpha val="48000"/>
                    </a:srgbClr>
                  </a:outerShdw>
                </a:effectLst>
              </a:rPr>
              <a:t>Ethical Issue in Open and closed network–</a:t>
            </a:r>
            <a:r>
              <a:rPr kumimoji="0" lang="en-US" sz="1800" b="0" i="0" u="none" strike="noStrike" kern="1200" cap="none" spc="0" normalizeH="0" baseline="0" noProof="0" dirty="0" err="1" smtClean="0">
                <a:ln>
                  <a:noFill/>
                </a:ln>
                <a:solidFill>
                  <a:srgbClr val="92D050"/>
                </a:solidFill>
                <a:effectLst>
                  <a:outerShdw blurRad="50800" dist="38100" dir="2700000" algn="tl" rotWithShape="0">
                    <a:srgbClr val="000000">
                      <a:alpha val="48000"/>
                    </a:srgbClr>
                  </a:outerShdw>
                </a:effectLst>
                <a:uLnTx/>
                <a:uFillTx/>
                <a:latin typeface="+mn-lt"/>
                <a:ea typeface="+mn-ea"/>
                <a:cs typeface="+mn-cs"/>
              </a:rPr>
              <a:t>Kasun</a:t>
            </a:r>
            <a:r>
              <a:rPr kumimoji="0" lang="en-US" sz="1800" b="0" i="0" u="none" strike="noStrike" kern="1200" cap="none" spc="0" normalizeH="0" noProof="0" dirty="0" smtClean="0">
                <a:ln>
                  <a:noFill/>
                </a:ln>
                <a:solidFill>
                  <a:srgbClr val="92D050"/>
                </a:solidFill>
                <a:effectLst>
                  <a:outerShdw blurRad="50800" dist="38100" dir="2700000" algn="tl" rotWithShape="0">
                    <a:srgbClr val="000000">
                      <a:alpha val="48000"/>
                    </a:srgbClr>
                  </a:outerShdw>
                </a:effectLst>
                <a:uLnTx/>
                <a:uFillTx/>
                <a:latin typeface="+mn-lt"/>
                <a:ea typeface="+mn-ea"/>
                <a:cs typeface="+mn-cs"/>
              </a:rPr>
              <a:t> Mahesh</a:t>
            </a:r>
            <a:endParaRPr kumimoji="0" lang="en-US" sz="1800" b="0" i="0" u="none" strike="noStrike" kern="1200" cap="none" spc="0" normalizeH="0" baseline="0" noProof="0" dirty="0">
              <a:ln>
                <a:noFill/>
              </a:ln>
              <a:solidFill>
                <a:srgbClr val="92D050"/>
              </a:solidFill>
              <a:effectLst>
                <a:outerShdw blurRad="50800" dist="38100" dir="2700000" algn="tl" rotWithShape="0">
                  <a:srgbClr val="000000">
                    <a:alpha val="48000"/>
                  </a:srgbClr>
                </a:outerShdw>
              </a:effectLst>
              <a:uLnTx/>
              <a:uFillTx/>
              <a:latin typeface="+mn-lt"/>
              <a:ea typeface="+mn-ea"/>
              <a:cs typeface="+mn-cs"/>
            </a:endParaRPr>
          </a:p>
        </p:txBody>
      </p:sp>
    </p:spTree>
    <p:extLst>
      <p:ext uri="{BB962C8B-B14F-4D97-AF65-F5344CB8AC3E}">
        <p14:creationId xmlns:p14="http://schemas.microsoft.com/office/powerpoint/2010/main" xmlns="" val="1993788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ethical issues are connecting in open and close network?</a:t>
            </a:r>
            <a:endParaRPr lang="en-US" dirty="0"/>
          </a:p>
        </p:txBody>
      </p:sp>
      <p:sp>
        <p:nvSpPr>
          <p:cNvPr id="3" name="Content Placeholder 2"/>
          <p:cNvSpPr>
            <a:spLocks noGrp="1"/>
          </p:cNvSpPr>
          <p:nvPr>
            <p:ph idx="1"/>
          </p:nvPr>
        </p:nvSpPr>
        <p:spPr/>
        <p:txBody>
          <a:bodyPr/>
          <a:lstStyle/>
          <a:p>
            <a:r>
              <a:rPr lang="en-US" dirty="0" smtClean="0"/>
              <a:t>Mainly ethical issues are connecting in social media and services.</a:t>
            </a:r>
          </a:p>
          <a:p>
            <a:pPr lvl="1"/>
            <a:r>
              <a:rPr lang="en-US" dirty="0" smtClean="0"/>
              <a:t>Online social network information collecting</a:t>
            </a:r>
          </a:p>
          <a:p>
            <a:pPr lvl="1"/>
            <a:r>
              <a:rPr lang="en-US" dirty="0" smtClean="0"/>
              <a:t>Unwary surf in social media and internet</a:t>
            </a:r>
          </a:p>
          <a:p>
            <a:pPr lvl="1"/>
            <a:r>
              <a:rPr lang="en-US" dirty="0" smtClean="0"/>
              <a:t>Unnecessary social </a:t>
            </a:r>
            <a:r>
              <a:rPr lang="en-US" dirty="0"/>
              <a:t>media </a:t>
            </a:r>
            <a:r>
              <a:rPr lang="en-US" dirty="0" smtClean="0"/>
              <a:t>information view in public</a:t>
            </a:r>
          </a:p>
          <a:p>
            <a:pPr lvl="1"/>
            <a:r>
              <a:rPr lang="en-US" dirty="0" smtClean="0"/>
              <a:t>Accepted unusual application in social media and internet</a:t>
            </a:r>
          </a:p>
          <a:p>
            <a:pPr lvl="1"/>
            <a:r>
              <a:rPr lang="en-US" dirty="0" smtClean="0"/>
              <a:t>Personal passwords are not strong</a:t>
            </a:r>
          </a:p>
          <a:p>
            <a:pPr lvl="1"/>
            <a:r>
              <a:rPr lang="en-US" dirty="0" smtClean="0"/>
              <a:t>Using </a:t>
            </a:r>
            <a:r>
              <a:rPr lang="en-US" smtClean="0"/>
              <a:t>public networks</a:t>
            </a:r>
            <a:endParaRPr lang="en-US" dirty="0" smtClean="0"/>
          </a:p>
          <a:p>
            <a:pPr lvl="1"/>
            <a:endParaRPr lang="en-US" dirty="0"/>
          </a:p>
        </p:txBody>
      </p:sp>
      <p:sp>
        <p:nvSpPr>
          <p:cNvPr id="4" name="Content Placeholder 2"/>
          <p:cNvSpPr txBox="1">
            <a:spLocks/>
          </p:cNvSpPr>
          <p:nvPr/>
        </p:nvSpPr>
        <p:spPr>
          <a:xfrm>
            <a:off x="6544638" y="6202168"/>
            <a:ext cx="5481495" cy="501719"/>
          </a:xfrm>
          <a:prstGeom prst="rect">
            <a:avLst/>
          </a:prstGeom>
        </p:spPr>
        <p:txBody>
          <a:bodyPr vert="horz" lIns="91440" tIns="45720" rIns="91440" bIns="45720" rtlCol="0">
            <a:normAutofit fontScale="85000" lnSpcReduction="10000"/>
          </a:bodyPr>
          <a:lstStyle/>
          <a:p>
            <a:pPr marL="228600" marR="0" lvl="0" indent="-228600" algn="r" defTabSz="914400" rtl="0" eaLnBrk="1" fontAlgn="auto" latinLnBrk="0" hangingPunct="1">
              <a:lnSpc>
                <a:spcPct val="120000"/>
              </a:lnSpc>
              <a:spcBef>
                <a:spcPts val="1000"/>
              </a:spcBef>
              <a:spcAft>
                <a:spcPts val="0"/>
              </a:spcAft>
              <a:buClrTx/>
              <a:buSzTx/>
              <a:tabLst/>
              <a:defRPr/>
            </a:pPr>
            <a:r>
              <a:rPr lang="en-US" dirty="0" smtClean="0">
                <a:solidFill>
                  <a:srgbClr val="92D050"/>
                </a:solidFill>
                <a:effectLst>
                  <a:outerShdw blurRad="50800" dist="38100" dir="2700000" algn="tl" rotWithShape="0">
                    <a:srgbClr val="000000">
                      <a:alpha val="48000"/>
                    </a:srgbClr>
                  </a:outerShdw>
                </a:effectLst>
              </a:rPr>
              <a:t>Ethical Issue in Open and closed network–</a:t>
            </a:r>
            <a:r>
              <a:rPr kumimoji="0" lang="en-US" sz="1800" b="0" i="0" u="none" strike="noStrike" kern="1200" cap="none" spc="0" normalizeH="0" baseline="0" noProof="0" dirty="0" err="1" smtClean="0">
                <a:ln>
                  <a:noFill/>
                </a:ln>
                <a:solidFill>
                  <a:srgbClr val="92D050"/>
                </a:solidFill>
                <a:effectLst>
                  <a:outerShdw blurRad="50800" dist="38100" dir="2700000" algn="tl" rotWithShape="0">
                    <a:srgbClr val="000000">
                      <a:alpha val="48000"/>
                    </a:srgbClr>
                  </a:outerShdw>
                </a:effectLst>
                <a:uLnTx/>
                <a:uFillTx/>
                <a:latin typeface="+mn-lt"/>
                <a:ea typeface="+mn-ea"/>
                <a:cs typeface="+mn-cs"/>
              </a:rPr>
              <a:t>Kasun</a:t>
            </a:r>
            <a:r>
              <a:rPr kumimoji="0" lang="en-US" sz="1800" b="0" i="0" u="none" strike="noStrike" kern="1200" cap="none" spc="0" normalizeH="0" noProof="0" dirty="0" smtClean="0">
                <a:ln>
                  <a:noFill/>
                </a:ln>
                <a:solidFill>
                  <a:srgbClr val="92D050"/>
                </a:solidFill>
                <a:effectLst>
                  <a:outerShdw blurRad="50800" dist="38100" dir="2700000" algn="tl" rotWithShape="0">
                    <a:srgbClr val="000000">
                      <a:alpha val="48000"/>
                    </a:srgbClr>
                  </a:outerShdw>
                </a:effectLst>
                <a:uLnTx/>
                <a:uFillTx/>
                <a:latin typeface="+mn-lt"/>
                <a:ea typeface="+mn-ea"/>
                <a:cs typeface="+mn-cs"/>
              </a:rPr>
              <a:t> Mahesh</a:t>
            </a:r>
            <a:endParaRPr kumimoji="0" lang="en-US" sz="1800" b="0" i="0" u="none" strike="noStrike" kern="1200" cap="none" spc="0" normalizeH="0" baseline="0" noProof="0" dirty="0">
              <a:ln>
                <a:noFill/>
              </a:ln>
              <a:solidFill>
                <a:srgbClr val="92D050"/>
              </a:solidFill>
              <a:effectLst>
                <a:outerShdw blurRad="50800" dist="38100" dir="2700000" algn="tl" rotWithShape="0">
                  <a:srgbClr val="000000">
                    <a:alpha val="48000"/>
                  </a:srgbClr>
                </a:outerShdw>
              </a:effectLst>
              <a:uLnTx/>
              <a:uFillTx/>
              <a:latin typeface="+mn-lt"/>
              <a:ea typeface="+mn-ea"/>
              <a:cs typeface="+mn-cs"/>
            </a:endParaRPr>
          </a:p>
        </p:txBody>
      </p:sp>
    </p:spTree>
    <p:extLst>
      <p:ext uri="{BB962C8B-B14F-4D97-AF65-F5344CB8AC3E}">
        <p14:creationId xmlns:p14="http://schemas.microsoft.com/office/powerpoint/2010/main" xmlns="" val="950266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References</a:t>
            </a:r>
            <a:endParaRPr lang="en-US" dirty="0"/>
          </a:p>
        </p:txBody>
      </p:sp>
      <p:sp>
        <p:nvSpPr>
          <p:cNvPr id="3" name="Content Placeholder 2"/>
          <p:cNvSpPr>
            <a:spLocks noGrp="1"/>
          </p:cNvSpPr>
          <p:nvPr>
            <p:ph idx="1"/>
          </p:nvPr>
        </p:nvSpPr>
        <p:spPr>
          <a:xfrm>
            <a:off x="913795" y="1798113"/>
            <a:ext cx="10353762" cy="3695136"/>
          </a:xfrm>
        </p:spPr>
        <p:txBody>
          <a:bodyPr/>
          <a:lstStyle/>
          <a:p>
            <a:r>
              <a:rPr lang="en-US" dirty="0" smtClean="0">
                <a:hlinkClick r:id="rId2"/>
              </a:rPr>
              <a:t>https://</a:t>
            </a:r>
            <a:r>
              <a:rPr lang="en-US" dirty="0" smtClean="0">
                <a:hlinkClick r:id="rId2"/>
              </a:rPr>
              <a:t>www.youtube.com/watch?v=wmCE_CkV58I</a:t>
            </a:r>
            <a:endParaRPr lang="en-US" dirty="0" smtClean="0"/>
          </a:p>
          <a:p>
            <a:r>
              <a:rPr lang="en-US" dirty="0" smtClean="0">
                <a:hlinkClick r:id="rId3"/>
              </a:rPr>
              <a:t>https://</a:t>
            </a:r>
            <a:r>
              <a:rPr lang="en-US" dirty="0" smtClean="0">
                <a:hlinkClick r:id="rId3"/>
              </a:rPr>
              <a:t>en.wikipedia.org/wiki/Cybercrime</a:t>
            </a:r>
            <a:endParaRPr lang="en-US" dirty="0" smtClean="0"/>
          </a:p>
          <a:p>
            <a:r>
              <a:rPr lang="en-US" dirty="0" smtClean="0">
                <a:hlinkClick r:id="rId4"/>
              </a:rPr>
              <a:t>http://</a:t>
            </a:r>
            <a:r>
              <a:rPr lang="en-US" dirty="0" smtClean="0">
                <a:hlinkClick r:id="rId4"/>
              </a:rPr>
              <a:t>smallbusiness.chron.com/ethical-dilemma-use-information-technology-18366.html</a:t>
            </a:r>
            <a:endParaRPr lang="en-US" dirty="0" smtClean="0"/>
          </a:p>
          <a:p>
            <a:r>
              <a:rPr lang="en-US" dirty="0" smtClean="0"/>
              <a:t>https://www.ukessays.com/essays/computer-science/wireless-networks-security-privacy-and-ethical-issues-computer-science-essay.php</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95269" y="1122363"/>
            <a:ext cx="9001462" cy="2387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400" b="1" i="0" u="none" strike="noStrike" kern="1200" cap="all" spc="0" normalizeH="0" baseline="0" noProof="0" dirty="0" smtClean="0">
                <a:ln>
                  <a:noFill/>
                </a:ln>
                <a:solidFill>
                  <a:schemeClr val="tx1"/>
                </a:solidFill>
                <a:effectLst>
                  <a:outerShdw blurRad="50800" dist="63500" dir="2700000" algn="tl" rotWithShape="0">
                    <a:srgbClr val="000000">
                      <a:alpha val="48000"/>
                    </a:srgbClr>
                  </a:outerShdw>
                </a:effectLst>
                <a:uLnTx/>
                <a:uFillTx/>
                <a:latin typeface="+mj-lt"/>
                <a:ea typeface="+mj-ea"/>
                <a:cs typeface="+mj-cs"/>
              </a:rPr>
              <a:t>Privacy and abuse Personal </a:t>
            </a:r>
            <a:br>
              <a:rPr kumimoji="0" lang="en-US" sz="3400" b="1" i="0" u="none" strike="noStrike" kern="1200" cap="all" spc="0" normalizeH="0" baseline="0" noProof="0" dirty="0" smtClean="0">
                <a:ln>
                  <a:noFill/>
                </a:ln>
                <a:solidFill>
                  <a:schemeClr val="tx1"/>
                </a:solidFill>
                <a:effectLst>
                  <a:outerShdw blurRad="50800" dist="63500" dir="2700000" algn="tl" rotWithShape="0">
                    <a:srgbClr val="000000">
                      <a:alpha val="48000"/>
                    </a:srgbClr>
                  </a:outerShdw>
                </a:effectLst>
                <a:uLnTx/>
                <a:uFillTx/>
                <a:latin typeface="+mj-lt"/>
                <a:ea typeface="+mj-ea"/>
                <a:cs typeface="+mj-cs"/>
              </a:rPr>
            </a:br>
            <a:r>
              <a:rPr kumimoji="0" lang="en-US" sz="3400" b="1" i="0" u="none" strike="noStrike" kern="1200" cap="all" spc="0" normalizeH="0" baseline="0" noProof="0" dirty="0" smtClean="0">
                <a:ln>
                  <a:noFill/>
                </a:ln>
                <a:solidFill>
                  <a:schemeClr val="tx1"/>
                </a:solidFill>
                <a:effectLst>
                  <a:outerShdw blurRad="50800" dist="63500" dir="2700000" algn="tl" rotWithShape="0">
                    <a:srgbClr val="000000">
                      <a:alpha val="48000"/>
                    </a:srgbClr>
                  </a:outerShdw>
                </a:effectLst>
                <a:uLnTx/>
                <a:uFillTx/>
                <a:latin typeface="+mj-lt"/>
                <a:ea typeface="+mj-ea"/>
                <a:cs typeface="+mj-cs"/>
              </a:rPr>
              <a:t>data</a:t>
            </a:r>
            <a:endParaRPr kumimoji="0" lang="en-US" sz="3400" b="1" i="0" u="none" strike="noStrike" kern="1200" cap="all" spc="0" normalizeH="0" baseline="0" noProof="0" dirty="0">
              <a:ln>
                <a:noFill/>
              </a:ln>
              <a:solidFill>
                <a:schemeClr val="tx1"/>
              </a:solidFill>
              <a:effectLst>
                <a:outerShdw blurRad="50800" dist="63500" dir="2700000" algn="tl" rotWithShape="0">
                  <a:srgbClr val="000000">
                    <a:alpha val="48000"/>
                  </a:srgbClr>
                </a:outerShdw>
              </a:effectLst>
              <a:uLnTx/>
              <a:uFillTx/>
              <a:latin typeface="+mj-lt"/>
              <a:ea typeface="+mj-ea"/>
              <a:cs typeface="+mj-cs"/>
            </a:endParaRPr>
          </a:p>
        </p:txBody>
      </p:sp>
      <p:sp>
        <p:nvSpPr>
          <p:cNvPr id="5" name="Subtitle 2"/>
          <p:cNvSpPr txBox="1">
            <a:spLocks/>
          </p:cNvSpPr>
          <p:nvPr/>
        </p:nvSpPr>
        <p:spPr>
          <a:xfrm>
            <a:off x="1595269" y="3602038"/>
            <a:ext cx="9001462" cy="1655762"/>
          </a:xfrm>
          <a:prstGeom prst="rect">
            <a:avLst/>
          </a:prstGeom>
        </p:spPr>
        <p:txBody>
          <a:bodyPr vert="horz" lIns="91440" tIns="45720" rIns="91440" bIns="45720" rtlCol="0">
            <a:normAutofit/>
          </a:bodyPr>
          <a:lstStyle/>
          <a:p>
            <a:pPr marL="228600" marR="0" lvl="0" indent="-228600" algn="ctr"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schemeClr val="tx1"/>
                </a:solidFill>
                <a:effectLst>
                  <a:outerShdw blurRad="50800" dist="38100" dir="2700000" algn="tl" rotWithShape="0">
                    <a:srgbClr val="000000">
                      <a:alpha val="48000"/>
                    </a:srgbClr>
                  </a:outerShdw>
                </a:effectLst>
                <a:uLnTx/>
                <a:uFillTx/>
                <a:latin typeface="+mn-lt"/>
                <a:ea typeface="+mn-ea"/>
                <a:cs typeface="+mn-cs"/>
              </a:rPr>
              <a:t>- Raheem Mohamed</a:t>
            </a:r>
            <a:endParaRPr kumimoji="0" lang="en-US" sz="2000" b="0" i="0" u="none" strike="noStrike" kern="1200" cap="none" spc="0" normalizeH="0" baseline="0" noProof="0" dirty="0">
              <a:ln>
                <a:noFill/>
              </a:ln>
              <a:solidFill>
                <a:schemeClr val="tx1"/>
              </a:solidFill>
              <a:effectLst>
                <a:outerShdw blurRad="50800" dist="38100" dir="2700000" algn="tl" rotWithShape="0">
                  <a:srgbClr val="000000">
                    <a:alpha val="48000"/>
                  </a:srgbClr>
                </a:outerShdw>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What is privacy?</a:t>
            </a:r>
            <a:br>
              <a:rPr lang="en-US" dirty="0" smtClean="0"/>
            </a:br>
            <a:endParaRPr lang="en-US" dirty="0"/>
          </a:p>
        </p:txBody>
      </p:sp>
      <p:sp>
        <p:nvSpPr>
          <p:cNvPr id="3" name="Content Placeholder 2"/>
          <p:cNvSpPr>
            <a:spLocks noGrp="1"/>
          </p:cNvSpPr>
          <p:nvPr>
            <p:ph idx="1"/>
          </p:nvPr>
        </p:nvSpPr>
        <p:spPr>
          <a:xfrm>
            <a:off x="821328" y="1695235"/>
            <a:ext cx="10353762" cy="4520629"/>
          </a:xfrm>
        </p:spPr>
        <p:txBody>
          <a:bodyPr>
            <a:normAutofit/>
          </a:bodyPr>
          <a:lstStyle/>
          <a:p>
            <a:r>
              <a:rPr lang="en-US" dirty="0" smtClean="0"/>
              <a:t>Privacy </a:t>
            </a:r>
            <a:r>
              <a:rPr lang="en-US" dirty="0" smtClean="0"/>
              <a:t>is keep the information safe. It is protect the information about personal or business. This privacy will be applied different section such as personal privacy,  internet privacy and financial privacy etc. </a:t>
            </a:r>
          </a:p>
          <a:p>
            <a:r>
              <a:rPr lang="en-US" dirty="0" smtClean="0"/>
              <a:t>Privacy is Important Its about protecting information.  That says </a:t>
            </a:r>
          </a:p>
          <a:p>
            <a:pPr lvl="1"/>
            <a:r>
              <a:rPr lang="en-US" dirty="0" smtClean="0"/>
              <a:t>who we are ?</a:t>
            </a:r>
          </a:p>
          <a:p>
            <a:pPr lvl="1"/>
            <a:r>
              <a:rPr lang="en-US" dirty="0" smtClean="0"/>
              <a:t>What we do ?</a:t>
            </a:r>
          </a:p>
          <a:p>
            <a:pPr lvl="1"/>
            <a:r>
              <a:rPr lang="en-US" dirty="0" smtClean="0"/>
              <a:t>What we think ?</a:t>
            </a:r>
          </a:p>
          <a:p>
            <a:pPr lvl="1"/>
            <a:r>
              <a:rPr lang="en-US" dirty="0" smtClean="0"/>
              <a:t>What we believe ?</a:t>
            </a:r>
            <a:endParaRPr lang="en-US" dirty="0"/>
          </a:p>
        </p:txBody>
      </p:sp>
      <p:sp>
        <p:nvSpPr>
          <p:cNvPr id="4" name="Content Placeholder 2"/>
          <p:cNvSpPr txBox="1">
            <a:spLocks/>
          </p:cNvSpPr>
          <p:nvPr/>
        </p:nvSpPr>
        <p:spPr>
          <a:xfrm>
            <a:off x="7068619" y="5866544"/>
            <a:ext cx="4351337" cy="501719"/>
          </a:xfrm>
          <a:prstGeom prst="rect">
            <a:avLst/>
          </a:prstGeom>
        </p:spPr>
        <p:txBody>
          <a:bodyPr vert="horz" lIns="91440" tIns="45720" rIns="91440" bIns="45720" rtlCol="0">
            <a:normAutofit fontScale="92500"/>
          </a:bodyPr>
          <a:lstStyle/>
          <a:p>
            <a:pPr marL="228600" marR="0" lvl="0" indent="-228600" algn="r" defTabSz="914400" rtl="0" eaLnBrk="1" fontAlgn="auto" latinLnBrk="0" hangingPunct="1">
              <a:lnSpc>
                <a:spcPct val="120000"/>
              </a:lnSpc>
              <a:spcBef>
                <a:spcPts val="1000"/>
              </a:spcBef>
              <a:spcAft>
                <a:spcPts val="0"/>
              </a:spcAft>
              <a:buClrTx/>
              <a:buSzTx/>
              <a:tabLst/>
              <a:defRPr/>
            </a:pPr>
            <a:r>
              <a:rPr lang="en-US" dirty="0" smtClean="0">
                <a:solidFill>
                  <a:srgbClr val="92D050"/>
                </a:solidFill>
                <a:effectLst>
                  <a:outerShdw blurRad="50800" dist="38100" dir="2700000" algn="tl" rotWithShape="0">
                    <a:srgbClr val="000000">
                      <a:alpha val="48000"/>
                    </a:srgbClr>
                  </a:outerShdw>
                </a:effectLst>
              </a:rPr>
              <a:t>Privacy and personal data abuse -</a:t>
            </a:r>
            <a:r>
              <a:rPr kumimoji="0" lang="en-US" sz="1800" b="0" i="0" u="none" strike="noStrike" kern="1200" cap="none" spc="0" normalizeH="0" baseline="0" noProof="0" dirty="0" smtClean="0">
                <a:ln>
                  <a:noFill/>
                </a:ln>
                <a:solidFill>
                  <a:srgbClr val="92D050"/>
                </a:solidFill>
                <a:effectLst>
                  <a:outerShdw blurRad="50800" dist="38100" dir="2700000" algn="tl" rotWithShape="0">
                    <a:srgbClr val="000000">
                      <a:alpha val="48000"/>
                    </a:srgbClr>
                  </a:outerShdw>
                </a:effectLst>
                <a:uLnTx/>
                <a:uFillTx/>
                <a:latin typeface="+mn-lt"/>
                <a:ea typeface="+mn-ea"/>
                <a:cs typeface="+mn-cs"/>
              </a:rPr>
              <a:t>Raheem</a:t>
            </a:r>
            <a:endParaRPr kumimoji="0" lang="en-US" sz="1800" b="0" i="0" u="none" strike="noStrike" kern="1200" cap="none" spc="0" normalizeH="0" baseline="0" noProof="0" dirty="0">
              <a:ln>
                <a:noFill/>
              </a:ln>
              <a:solidFill>
                <a:srgbClr val="92D050"/>
              </a:solidFill>
              <a:effectLst>
                <a:outerShdw blurRad="50800" dist="38100" dir="2700000" algn="tl" rotWithShape="0">
                  <a:srgbClr val="000000">
                    <a:alpha val="48000"/>
                  </a:srgbClr>
                </a:outerShdw>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How Personal data abuse?</a:t>
            </a:r>
            <a:endParaRPr lang="en-US" dirty="0"/>
          </a:p>
        </p:txBody>
      </p:sp>
      <p:sp>
        <p:nvSpPr>
          <p:cNvPr id="3" name="Content Placeholder 2"/>
          <p:cNvSpPr>
            <a:spLocks noGrp="1"/>
          </p:cNvSpPr>
          <p:nvPr>
            <p:ph idx="1"/>
          </p:nvPr>
        </p:nvSpPr>
        <p:spPr>
          <a:xfrm>
            <a:off x="913795" y="1715784"/>
            <a:ext cx="10353762" cy="4157609"/>
          </a:xfrm>
        </p:spPr>
        <p:txBody>
          <a:bodyPr/>
          <a:lstStyle/>
          <a:p>
            <a:r>
              <a:rPr lang="en-US" dirty="0" smtClean="0"/>
              <a:t>Personal data abuse is happening every each and time. Because of the careless. Sometime it result will be positive and or negative.</a:t>
            </a:r>
          </a:p>
          <a:p>
            <a:r>
              <a:rPr lang="en-US" dirty="0" smtClean="0"/>
              <a:t> if abuse someone. It mean hurting the someone mentally, emotionally or physically.</a:t>
            </a:r>
          </a:p>
          <a:p>
            <a:r>
              <a:rPr lang="en-US" dirty="0" smtClean="0"/>
              <a:t>As the same thing happen data abuse. When data is lost its turn to big issues will be faced as person</a:t>
            </a:r>
          </a:p>
          <a:p>
            <a:r>
              <a:rPr lang="en-US" dirty="0" smtClean="0"/>
              <a:t>As example :- the persons after make a payment online. Placed their debit card on table. (consider the threat).</a:t>
            </a:r>
          </a:p>
          <a:p>
            <a:endParaRPr lang="en-US" dirty="0"/>
          </a:p>
        </p:txBody>
      </p:sp>
      <p:sp>
        <p:nvSpPr>
          <p:cNvPr id="4" name="Content Placeholder 2"/>
          <p:cNvSpPr txBox="1">
            <a:spLocks/>
          </p:cNvSpPr>
          <p:nvPr/>
        </p:nvSpPr>
        <p:spPr>
          <a:xfrm>
            <a:off x="7068619" y="5866544"/>
            <a:ext cx="4351337" cy="501719"/>
          </a:xfrm>
          <a:prstGeom prst="rect">
            <a:avLst/>
          </a:prstGeom>
        </p:spPr>
        <p:txBody>
          <a:bodyPr vert="horz" lIns="91440" tIns="45720" rIns="91440" bIns="45720" rtlCol="0">
            <a:normAutofit fontScale="92500"/>
          </a:bodyPr>
          <a:lstStyle/>
          <a:p>
            <a:pPr marL="228600" marR="0" lvl="0" indent="-228600" algn="r" defTabSz="914400" rtl="0" eaLnBrk="1" fontAlgn="auto" latinLnBrk="0" hangingPunct="1">
              <a:lnSpc>
                <a:spcPct val="120000"/>
              </a:lnSpc>
              <a:spcBef>
                <a:spcPts val="1000"/>
              </a:spcBef>
              <a:spcAft>
                <a:spcPts val="0"/>
              </a:spcAft>
              <a:buClrTx/>
              <a:buSzTx/>
              <a:tabLst/>
              <a:defRPr/>
            </a:pPr>
            <a:r>
              <a:rPr lang="en-US" dirty="0" smtClean="0">
                <a:solidFill>
                  <a:srgbClr val="92D050"/>
                </a:solidFill>
                <a:effectLst>
                  <a:outerShdw blurRad="50800" dist="38100" dir="2700000" algn="tl" rotWithShape="0">
                    <a:srgbClr val="000000">
                      <a:alpha val="48000"/>
                    </a:srgbClr>
                  </a:outerShdw>
                </a:effectLst>
              </a:rPr>
              <a:t>Privacy and personal data abuse -</a:t>
            </a:r>
            <a:r>
              <a:rPr kumimoji="0" lang="en-US" sz="1800" b="0" i="0" u="none" strike="noStrike" kern="1200" cap="none" spc="0" normalizeH="0" baseline="0" noProof="0" dirty="0" smtClean="0">
                <a:ln>
                  <a:noFill/>
                </a:ln>
                <a:solidFill>
                  <a:srgbClr val="92D050"/>
                </a:solidFill>
                <a:effectLst>
                  <a:outerShdw blurRad="50800" dist="38100" dir="2700000" algn="tl" rotWithShape="0">
                    <a:srgbClr val="000000">
                      <a:alpha val="48000"/>
                    </a:srgbClr>
                  </a:outerShdw>
                </a:effectLst>
                <a:uLnTx/>
                <a:uFillTx/>
                <a:latin typeface="+mn-lt"/>
                <a:ea typeface="+mn-ea"/>
                <a:cs typeface="+mn-cs"/>
              </a:rPr>
              <a:t>Raheem</a:t>
            </a:r>
            <a:endParaRPr kumimoji="0" lang="en-US" sz="1800" b="0" i="0" u="none" strike="noStrike" kern="1200" cap="none" spc="0" normalizeH="0" baseline="0" noProof="0" dirty="0">
              <a:ln>
                <a:noFill/>
              </a:ln>
              <a:solidFill>
                <a:srgbClr val="92D050"/>
              </a:solidFill>
              <a:effectLst>
                <a:outerShdw blurRad="50800" dist="38100" dir="2700000" algn="tl" rotWithShape="0">
                  <a:srgbClr val="000000">
                    <a:alpha val="48000"/>
                  </a:srgbClr>
                </a:outerShdw>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t>Considering TCC network How privacy and personal data abuse</a:t>
            </a:r>
            <a:endParaRPr lang="en-US" dirty="0"/>
          </a:p>
        </p:txBody>
      </p:sp>
      <p:sp>
        <p:nvSpPr>
          <p:cNvPr id="3" name="Content Placeholder 2"/>
          <p:cNvSpPr>
            <a:spLocks noGrp="1"/>
          </p:cNvSpPr>
          <p:nvPr>
            <p:ph idx="1"/>
          </p:nvPr>
        </p:nvSpPr>
        <p:spPr/>
        <p:txBody>
          <a:bodyPr>
            <a:noAutofit/>
          </a:bodyPr>
          <a:lstStyle/>
          <a:p>
            <a:r>
              <a:rPr lang="en-US" sz="1400" dirty="0" smtClean="0">
                <a:effectLst>
                  <a:outerShdw blurRad="38100" dist="38100" dir="2700000" algn="tl">
                    <a:srgbClr val="000000">
                      <a:alpha val="43137"/>
                    </a:srgbClr>
                  </a:outerShdw>
                </a:effectLst>
              </a:rPr>
              <a:t>When the TCC consist with many users with workers. each and every TCC single users have nodes. However it’s a traffic control center mainly receiving a vehicle footages and others. It mean the public. (</a:t>
            </a:r>
            <a:r>
              <a:rPr lang="en-US" sz="1400" dirty="0" smtClean="0">
                <a:solidFill>
                  <a:srgbClr val="FF0000"/>
                </a:solidFill>
                <a:effectLst>
                  <a:outerShdw blurRad="38100" dist="38100" dir="2700000" algn="tl">
                    <a:srgbClr val="000000">
                      <a:alpha val="43137"/>
                    </a:srgbClr>
                  </a:outerShdw>
                </a:effectLst>
              </a:rPr>
              <a:t>consider when someone can stole the one of the vehicle footage</a:t>
            </a:r>
            <a:r>
              <a:rPr lang="en-US" sz="1400" dirty="0" smtClean="0">
                <a:effectLst>
                  <a:outerShdw blurRad="38100" dist="38100" dir="2700000" algn="tl">
                    <a:srgbClr val="000000">
                      <a:alpha val="43137"/>
                    </a:srgbClr>
                  </a:outerShdw>
                </a:effectLst>
              </a:rPr>
              <a:t>).</a:t>
            </a:r>
          </a:p>
          <a:p>
            <a:r>
              <a:rPr lang="en-US" sz="1400" dirty="0" smtClean="0">
                <a:effectLst>
                  <a:outerShdw blurRad="38100" dist="38100" dir="2700000" algn="tl">
                    <a:srgbClr val="000000">
                      <a:alpha val="43137"/>
                    </a:srgbClr>
                  </a:outerShdw>
                </a:effectLst>
              </a:rPr>
              <a:t>And other thing is the TCC employees with workstation. When come across this section. The each and employee assign with different tasks.(</a:t>
            </a:r>
            <a:r>
              <a:rPr lang="en-US" sz="1400" dirty="0" smtClean="0">
                <a:solidFill>
                  <a:srgbClr val="FF0000"/>
                </a:solidFill>
                <a:effectLst>
                  <a:outerShdw blurRad="38100" dist="38100" dir="2700000" algn="tl">
                    <a:srgbClr val="000000">
                      <a:alpha val="43137"/>
                    </a:srgbClr>
                  </a:outerShdw>
                </a:effectLst>
              </a:rPr>
              <a:t>consider some employees duty is to access server rooms. This person will be give their server room access card for the another employee for personally. Then what happen ?</a:t>
            </a:r>
            <a:r>
              <a:rPr lang="en-US" sz="1400" dirty="0" smtClean="0">
                <a:effectLst>
                  <a:outerShdw blurRad="38100" dist="38100" dir="2700000" algn="tl">
                    <a:srgbClr val="000000">
                      <a:alpha val="43137"/>
                    </a:srgbClr>
                  </a:outerShdw>
                </a:effectLst>
              </a:rPr>
              <a:t>).</a:t>
            </a:r>
          </a:p>
          <a:p>
            <a:r>
              <a:rPr lang="en-US" sz="1400" dirty="0" smtClean="0">
                <a:effectLst>
                  <a:outerShdw blurRad="38100" dist="38100" dir="2700000" algn="tl">
                    <a:srgbClr val="000000">
                      <a:alpha val="43137"/>
                    </a:srgbClr>
                  </a:outerShdw>
                </a:effectLst>
              </a:rPr>
              <a:t>In the TCC one of employee give their pc credential for someone because of their sick leave. (</a:t>
            </a:r>
            <a:r>
              <a:rPr lang="en-US" sz="1400" dirty="0" smtClean="0">
                <a:solidFill>
                  <a:srgbClr val="FF0000"/>
                </a:solidFill>
                <a:effectLst>
                  <a:outerShdw blurRad="38100" dist="38100" dir="2700000" algn="tl">
                    <a:srgbClr val="000000">
                      <a:alpha val="43137"/>
                    </a:srgbClr>
                  </a:outerShdw>
                </a:effectLst>
              </a:rPr>
              <a:t>Consider the sick person pc have or store with their personal data, video and other. But this person go through their personal files.</a:t>
            </a:r>
            <a:r>
              <a:rPr lang="en-US" sz="1400" dirty="0" smtClean="0">
                <a:effectLst>
                  <a:outerShdw blurRad="38100" dist="38100" dir="2700000" algn="tl">
                    <a:srgbClr val="000000">
                      <a:alpha val="43137"/>
                    </a:srgbClr>
                  </a:outerShdw>
                </a:effectLst>
              </a:rPr>
              <a:t>)</a:t>
            </a:r>
          </a:p>
          <a:p>
            <a:r>
              <a:rPr lang="en-US" sz="1400" dirty="0" smtClean="0">
                <a:effectLst>
                  <a:outerShdw blurRad="38100" dist="38100" dir="2700000" algn="tl">
                    <a:srgbClr val="000000">
                      <a:alpha val="43137"/>
                    </a:srgbClr>
                  </a:outerShdw>
                </a:effectLst>
              </a:rPr>
              <a:t>The Wireless technology used on TCC (</a:t>
            </a:r>
            <a:r>
              <a:rPr lang="en-US" sz="1400" dirty="0" smtClean="0">
                <a:solidFill>
                  <a:srgbClr val="FF0000"/>
                </a:solidFill>
                <a:effectLst>
                  <a:outerShdw blurRad="38100" dist="38100" dir="2700000" algn="tl">
                    <a:srgbClr val="000000">
                      <a:alpha val="43137"/>
                    </a:srgbClr>
                  </a:outerShdw>
                </a:effectLst>
              </a:rPr>
              <a:t>Consider the person give the </a:t>
            </a:r>
            <a:r>
              <a:rPr lang="en-US" sz="1400" dirty="0" err="1" smtClean="0">
                <a:solidFill>
                  <a:srgbClr val="FF0000"/>
                </a:solidFill>
                <a:effectLst>
                  <a:outerShdw blurRad="38100" dist="38100" dir="2700000" algn="tl">
                    <a:srgbClr val="000000">
                      <a:alpha val="43137"/>
                    </a:srgbClr>
                  </a:outerShdw>
                </a:effectLst>
              </a:rPr>
              <a:t>wifi</a:t>
            </a:r>
            <a:r>
              <a:rPr lang="en-US" sz="1400" dirty="0" smtClean="0">
                <a:solidFill>
                  <a:srgbClr val="FF0000"/>
                </a:solidFill>
                <a:effectLst>
                  <a:outerShdw blurRad="38100" dist="38100" dir="2700000" algn="tl">
                    <a:srgbClr val="000000">
                      <a:alpha val="43137"/>
                    </a:srgbClr>
                  </a:outerShdw>
                </a:effectLst>
              </a:rPr>
              <a:t> password for their personal friend. He is not a TCC employee</a:t>
            </a:r>
            <a:r>
              <a:rPr lang="en-US" sz="1400" dirty="0" smtClean="0">
                <a:effectLst>
                  <a:outerShdw blurRad="38100" dist="38100" dir="2700000" algn="tl">
                    <a:srgbClr val="000000">
                      <a:alpha val="43137"/>
                    </a:srgbClr>
                  </a:outerShdw>
                </a:effectLst>
              </a:rPr>
              <a:t>) </a:t>
            </a:r>
          </a:p>
          <a:p>
            <a:pPr lvl="1"/>
            <a:r>
              <a:rPr lang="en-US" sz="1400" dirty="0" smtClean="0">
                <a:effectLst>
                  <a:outerShdw blurRad="38100" dist="38100" dir="2700000" algn="tl">
                    <a:srgbClr val="000000">
                      <a:alpha val="43137"/>
                    </a:srgbClr>
                  </a:outerShdw>
                </a:effectLst>
              </a:rPr>
              <a:t>Security threat will occurring</a:t>
            </a:r>
          </a:p>
          <a:p>
            <a:pPr lvl="1"/>
            <a:r>
              <a:rPr lang="en-US" sz="1400" dirty="0" smtClean="0">
                <a:effectLst>
                  <a:outerShdw blurRad="38100" dist="38100" dir="2700000" algn="tl">
                    <a:srgbClr val="000000">
                      <a:alpha val="43137"/>
                    </a:srgbClr>
                  </a:outerShdw>
                </a:effectLst>
              </a:rPr>
              <a:t>Someone Hacked this TCC WIFI.  Which are connect to this WIFI network .Entire TCC users workstation or a servers can be easily hacked.</a:t>
            </a:r>
          </a:p>
          <a:p>
            <a:endParaRPr lang="en-US" sz="1400" dirty="0">
              <a:effectLst>
                <a:outerShdw blurRad="38100" dist="38100" dir="2700000" algn="tl">
                  <a:srgbClr val="000000">
                    <a:alpha val="43137"/>
                  </a:srgbClr>
                </a:outerShdw>
              </a:effectLst>
            </a:endParaRPr>
          </a:p>
        </p:txBody>
      </p:sp>
      <p:sp>
        <p:nvSpPr>
          <p:cNvPr id="4" name="Content Placeholder 2"/>
          <p:cNvSpPr txBox="1">
            <a:spLocks/>
          </p:cNvSpPr>
          <p:nvPr/>
        </p:nvSpPr>
        <p:spPr>
          <a:xfrm>
            <a:off x="7078894" y="6010383"/>
            <a:ext cx="4351337" cy="501719"/>
          </a:xfrm>
          <a:prstGeom prst="rect">
            <a:avLst/>
          </a:prstGeom>
        </p:spPr>
        <p:txBody>
          <a:bodyPr vert="horz" lIns="91440" tIns="45720" rIns="91440" bIns="45720" rtlCol="0">
            <a:normAutofit fontScale="92500"/>
          </a:bodyPr>
          <a:lstStyle/>
          <a:p>
            <a:pPr marL="228600" marR="0" lvl="0" indent="-228600" algn="r" defTabSz="914400" rtl="0" eaLnBrk="1" fontAlgn="auto" latinLnBrk="0" hangingPunct="1">
              <a:lnSpc>
                <a:spcPct val="120000"/>
              </a:lnSpc>
              <a:spcBef>
                <a:spcPts val="1000"/>
              </a:spcBef>
              <a:spcAft>
                <a:spcPts val="0"/>
              </a:spcAft>
              <a:buClrTx/>
              <a:buSzTx/>
              <a:tabLst/>
              <a:defRPr/>
            </a:pPr>
            <a:r>
              <a:rPr lang="en-US" dirty="0" smtClean="0">
                <a:solidFill>
                  <a:srgbClr val="92D050"/>
                </a:solidFill>
                <a:effectLst>
                  <a:outerShdw blurRad="50800" dist="38100" dir="2700000" algn="tl" rotWithShape="0">
                    <a:srgbClr val="000000">
                      <a:alpha val="48000"/>
                    </a:srgbClr>
                  </a:outerShdw>
                </a:effectLst>
              </a:rPr>
              <a:t>Privacy and personal data abuse -</a:t>
            </a:r>
            <a:r>
              <a:rPr kumimoji="0" lang="en-US" sz="1800" b="0" i="0" u="none" strike="noStrike" kern="1200" cap="none" spc="0" normalizeH="0" baseline="0" noProof="0" dirty="0" smtClean="0">
                <a:ln>
                  <a:noFill/>
                </a:ln>
                <a:solidFill>
                  <a:srgbClr val="92D050"/>
                </a:solidFill>
                <a:effectLst>
                  <a:outerShdw blurRad="50800" dist="38100" dir="2700000" algn="tl" rotWithShape="0">
                    <a:srgbClr val="000000">
                      <a:alpha val="48000"/>
                    </a:srgbClr>
                  </a:outerShdw>
                </a:effectLst>
                <a:uLnTx/>
                <a:uFillTx/>
                <a:latin typeface="+mn-lt"/>
                <a:ea typeface="+mn-ea"/>
                <a:cs typeface="+mn-cs"/>
              </a:rPr>
              <a:t>Raheem</a:t>
            </a:r>
            <a:endParaRPr kumimoji="0" lang="en-US" sz="1800" b="0" i="0" u="none" strike="noStrike" kern="1200" cap="none" spc="0" normalizeH="0" baseline="0" noProof="0" dirty="0">
              <a:ln>
                <a:noFill/>
              </a:ln>
              <a:solidFill>
                <a:srgbClr val="92D050"/>
              </a:solidFill>
              <a:effectLst>
                <a:outerShdw blurRad="50800" dist="38100" dir="2700000" algn="tl" rotWithShape="0">
                  <a:srgbClr val="000000">
                    <a:alpha val="48000"/>
                  </a:srgbClr>
                </a:outerShdw>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98010" y="1410039"/>
            <a:ext cx="9001462" cy="2387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400" b="1" i="0" u="none" strike="noStrike" kern="1200" cap="all" spc="0" normalizeH="0" baseline="0" noProof="0" dirty="0" smtClean="0">
                <a:ln>
                  <a:noFill/>
                </a:ln>
                <a:solidFill>
                  <a:schemeClr val="tx1"/>
                </a:solidFill>
                <a:effectLst>
                  <a:outerShdw blurRad="50800" dist="63500" dir="2700000" algn="tl" rotWithShape="0">
                    <a:srgbClr val="000000">
                      <a:alpha val="48000"/>
                    </a:srgbClr>
                  </a:outerShdw>
                </a:effectLst>
                <a:uLnTx/>
                <a:uFillTx/>
                <a:latin typeface="+mj-lt"/>
                <a:ea typeface="+mj-ea"/>
                <a:cs typeface="+mj-cs"/>
              </a:rPr>
              <a:t>Security Crime</a:t>
            </a:r>
            <a:endParaRPr kumimoji="0" lang="en-US" sz="3400" b="1" i="0" u="none" strike="noStrike" kern="1200" cap="all" spc="0" normalizeH="0" baseline="0" noProof="0" dirty="0">
              <a:ln>
                <a:noFill/>
              </a:ln>
              <a:solidFill>
                <a:schemeClr val="tx1"/>
              </a:solidFill>
              <a:effectLst>
                <a:outerShdw blurRad="50800" dist="63500" dir="2700000" algn="tl" rotWithShape="0">
                  <a:srgbClr val="000000">
                    <a:alpha val="48000"/>
                  </a:srgbClr>
                </a:outerShdw>
              </a:effectLst>
              <a:uLnTx/>
              <a:uFillTx/>
              <a:latin typeface="+mj-lt"/>
              <a:ea typeface="+mj-ea"/>
              <a:cs typeface="+mj-cs"/>
            </a:endParaRPr>
          </a:p>
        </p:txBody>
      </p:sp>
      <p:sp>
        <p:nvSpPr>
          <p:cNvPr id="5" name="Subtitle 2"/>
          <p:cNvSpPr txBox="1">
            <a:spLocks/>
          </p:cNvSpPr>
          <p:nvPr/>
        </p:nvSpPr>
        <p:spPr>
          <a:xfrm>
            <a:off x="1471979" y="3314361"/>
            <a:ext cx="9001462" cy="1655762"/>
          </a:xfrm>
          <a:prstGeom prst="rect">
            <a:avLst/>
          </a:prstGeom>
        </p:spPr>
        <p:txBody>
          <a:bodyPr vert="horz" lIns="91440" tIns="45720" rIns="91440" bIns="45720" rtlCol="0">
            <a:normAutofit/>
          </a:bodyPr>
          <a:lstStyle/>
          <a:p>
            <a:pPr marL="228600" marR="0" lvl="0" indent="-228600" algn="ctr"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lang="en-US" sz="2000" dirty="0" smtClean="0">
                <a:effectLst>
                  <a:outerShdw blurRad="50800" dist="38100" dir="2700000" algn="tl" rotWithShape="0">
                    <a:srgbClr val="000000">
                      <a:alpha val="48000"/>
                    </a:srgbClr>
                  </a:outerShdw>
                </a:effectLst>
              </a:rPr>
              <a:t>-</a:t>
            </a:r>
            <a:r>
              <a:rPr lang="en-US" sz="2000" dirty="0" err="1" smtClean="0">
                <a:effectLst>
                  <a:outerShdw blurRad="50800" dist="38100" dir="2700000" algn="tl" rotWithShape="0">
                    <a:srgbClr val="000000">
                      <a:alpha val="48000"/>
                    </a:srgbClr>
                  </a:outerShdw>
                </a:effectLst>
              </a:rPr>
              <a:t>Tharindu</a:t>
            </a:r>
            <a:r>
              <a:rPr lang="en-US" sz="2000" dirty="0" smtClean="0">
                <a:effectLst>
                  <a:outerShdw blurRad="50800" dist="38100" dir="2700000" algn="tl" rotWithShape="0">
                    <a:srgbClr val="000000">
                      <a:alpha val="48000"/>
                    </a:srgbClr>
                  </a:outerShdw>
                </a:effectLst>
              </a:rPr>
              <a:t> </a:t>
            </a:r>
            <a:r>
              <a:rPr lang="en-US" sz="2000" dirty="0" err="1" smtClean="0">
                <a:effectLst>
                  <a:outerShdw blurRad="50800" dist="38100" dir="2700000" algn="tl" rotWithShape="0">
                    <a:srgbClr val="000000">
                      <a:alpha val="48000"/>
                    </a:srgbClr>
                  </a:outerShdw>
                </a:effectLst>
              </a:rPr>
              <a:t>Jayasanka</a:t>
            </a:r>
            <a:endParaRPr kumimoji="0" lang="en-US" sz="2000" b="0" i="0" u="none" strike="noStrike" kern="1200" cap="none" spc="0" normalizeH="0" baseline="0" noProof="0" dirty="0">
              <a:ln>
                <a:noFill/>
              </a:ln>
              <a:solidFill>
                <a:schemeClr val="tx1"/>
              </a:solidFill>
              <a:effectLst>
                <a:outerShdw blurRad="50800" dist="38100" dir="2700000" algn="tl" rotWithShape="0">
                  <a:srgbClr val="000000">
                    <a:alpha val="48000"/>
                  </a:srgbClr>
                </a:outerShdw>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95" y="863029"/>
            <a:ext cx="10353762" cy="4928171"/>
          </a:xfrm>
        </p:spPr>
        <p:txBody>
          <a:bodyPr/>
          <a:lstStyle/>
          <a:p>
            <a:pPr>
              <a:buNone/>
            </a:pPr>
            <a:r>
              <a:rPr lang="en-US" dirty="0" smtClean="0"/>
              <a:t>What is network security</a:t>
            </a:r>
            <a:r>
              <a:rPr lang="en-US" dirty="0" smtClean="0"/>
              <a:t>?</a:t>
            </a:r>
          </a:p>
          <a:p>
            <a:r>
              <a:rPr lang="en-US" dirty="0" smtClean="0"/>
              <a:t>Network security is any activity designed to protect the usability and integrity of your network and data. both hardware and software technologies are included. High effective network security controls access to the network. It targets a variety of threats and stop them from entering or spreading on your network. </a:t>
            </a:r>
            <a:endParaRPr lang="en-US" dirty="0" smtClean="0"/>
          </a:p>
          <a:p>
            <a:pPr>
              <a:buNone/>
            </a:pPr>
            <a:endParaRPr lang="en-US" dirty="0" smtClean="0"/>
          </a:p>
          <a:p>
            <a:pPr>
              <a:buNone/>
            </a:pPr>
            <a:r>
              <a:rPr lang="en-US" dirty="0" smtClean="0"/>
              <a:t>How does Network security work?</a:t>
            </a:r>
          </a:p>
          <a:p>
            <a:r>
              <a:rPr lang="en-US" dirty="0" smtClean="0"/>
              <a:t>It combines the multiple layers of defenses at the edge and in the network. Each level of network security implements policies and controls. Authorized users can access network resource and unidentified users block by network.</a:t>
            </a:r>
          </a:p>
          <a:p>
            <a:pPr>
              <a:buNone/>
            </a:pPr>
            <a:endParaRPr lang="en-US" dirty="0"/>
          </a:p>
        </p:txBody>
      </p:sp>
      <p:sp>
        <p:nvSpPr>
          <p:cNvPr id="4" name="Content Placeholder 2"/>
          <p:cNvSpPr txBox="1">
            <a:spLocks/>
          </p:cNvSpPr>
          <p:nvPr/>
        </p:nvSpPr>
        <p:spPr>
          <a:xfrm>
            <a:off x="7078894" y="6010383"/>
            <a:ext cx="4351337" cy="501719"/>
          </a:xfrm>
          <a:prstGeom prst="rect">
            <a:avLst/>
          </a:prstGeom>
        </p:spPr>
        <p:txBody>
          <a:bodyPr vert="horz" lIns="91440" tIns="45720" rIns="91440" bIns="45720" rtlCol="0">
            <a:normAutofit/>
          </a:bodyPr>
          <a:lstStyle/>
          <a:p>
            <a:pPr marL="228600" marR="0" lvl="0" indent="-228600" algn="r" defTabSz="914400" rtl="0" eaLnBrk="1" fontAlgn="auto" latinLnBrk="0" hangingPunct="1">
              <a:lnSpc>
                <a:spcPct val="120000"/>
              </a:lnSpc>
              <a:spcBef>
                <a:spcPts val="1000"/>
              </a:spcBef>
              <a:spcAft>
                <a:spcPts val="0"/>
              </a:spcAft>
              <a:buClrTx/>
              <a:buSzTx/>
              <a:tabLst/>
              <a:defRPr/>
            </a:pPr>
            <a:r>
              <a:rPr lang="en-US" dirty="0" smtClean="0">
                <a:solidFill>
                  <a:srgbClr val="92D050"/>
                </a:solidFill>
                <a:effectLst>
                  <a:outerShdw blurRad="50800" dist="38100" dir="2700000" algn="tl" rotWithShape="0">
                    <a:srgbClr val="000000">
                      <a:alpha val="48000"/>
                    </a:srgbClr>
                  </a:outerShdw>
                </a:effectLst>
              </a:rPr>
              <a:t>Network Security –</a:t>
            </a:r>
            <a:r>
              <a:rPr kumimoji="0" lang="en-US" sz="1800" b="0" i="0" u="none" strike="noStrike" kern="1200" cap="none" spc="0" normalizeH="0" baseline="0" noProof="0" dirty="0" err="1" smtClean="0">
                <a:ln>
                  <a:noFill/>
                </a:ln>
                <a:solidFill>
                  <a:srgbClr val="92D050"/>
                </a:solidFill>
                <a:effectLst>
                  <a:outerShdw blurRad="50800" dist="38100" dir="2700000" algn="tl" rotWithShape="0">
                    <a:srgbClr val="000000">
                      <a:alpha val="48000"/>
                    </a:srgbClr>
                  </a:outerShdw>
                </a:effectLst>
                <a:uLnTx/>
                <a:uFillTx/>
                <a:latin typeface="+mn-lt"/>
                <a:ea typeface="+mn-ea"/>
                <a:cs typeface="+mn-cs"/>
              </a:rPr>
              <a:t>Tharindu</a:t>
            </a:r>
            <a:r>
              <a:rPr kumimoji="0" lang="en-US" sz="1800" b="0" i="0" u="none" strike="noStrike" kern="1200" cap="none" spc="0" normalizeH="0" baseline="0" noProof="0" dirty="0" smtClean="0">
                <a:ln>
                  <a:noFill/>
                </a:ln>
                <a:solidFill>
                  <a:srgbClr val="92D050"/>
                </a:solidFill>
                <a:effectLst>
                  <a:outerShdw blurRad="50800" dist="38100" dir="2700000" algn="tl" rotWithShape="0">
                    <a:srgbClr val="000000">
                      <a:alpha val="48000"/>
                    </a:srgbClr>
                  </a:outerShdw>
                </a:effectLst>
                <a:uLnTx/>
                <a:uFillTx/>
                <a:latin typeface="+mn-lt"/>
                <a:ea typeface="+mn-ea"/>
                <a:cs typeface="+mn-cs"/>
              </a:rPr>
              <a:t> </a:t>
            </a:r>
            <a:r>
              <a:rPr kumimoji="0" lang="en-US" sz="1800" b="0" i="0" u="none" strike="noStrike" kern="1200" cap="none" spc="0" normalizeH="0" baseline="0" noProof="0" dirty="0" err="1" smtClean="0">
                <a:ln>
                  <a:noFill/>
                </a:ln>
                <a:solidFill>
                  <a:srgbClr val="92D050"/>
                </a:solidFill>
                <a:effectLst>
                  <a:outerShdw blurRad="50800" dist="38100" dir="2700000" algn="tl" rotWithShape="0">
                    <a:srgbClr val="000000">
                      <a:alpha val="48000"/>
                    </a:srgbClr>
                  </a:outerShdw>
                </a:effectLst>
                <a:uLnTx/>
                <a:uFillTx/>
                <a:latin typeface="+mn-lt"/>
                <a:ea typeface="+mn-ea"/>
                <a:cs typeface="+mn-cs"/>
              </a:rPr>
              <a:t>Jayasanka</a:t>
            </a:r>
            <a:endParaRPr kumimoji="0" lang="en-US" sz="1800" b="0" i="0" u="none" strike="noStrike" kern="1200" cap="none" spc="0" normalizeH="0" baseline="0" noProof="0" dirty="0">
              <a:ln>
                <a:noFill/>
              </a:ln>
              <a:solidFill>
                <a:srgbClr val="92D050"/>
              </a:solidFill>
              <a:effectLst>
                <a:outerShdw blurRad="50800" dist="38100" dir="2700000" algn="tl" rotWithShape="0">
                  <a:srgbClr val="000000">
                    <a:alpha val="48000"/>
                  </a:srgbClr>
                </a:outerShdw>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787685"/>
          </a:xfrm>
        </p:spPr>
        <p:txBody>
          <a:bodyPr>
            <a:normAutofit fontScale="90000"/>
          </a:bodyPr>
          <a:lstStyle/>
          <a:p>
            <a:pPr algn="l"/>
            <a:r>
              <a:rPr lang="en-US" sz="3600" dirty="0" smtClean="0"/>
              <a:t>Network crime </a:t>
            </a:r>
            <a:br>
              <a:rPr lang="en-US" sz="3600" dirty="0" smtClean="0"/>
            </a:br>
            <a:endParaRPr lang="en-US" dirty="0"/>
          </a:p>
        </p:txBody>
      </p:sp>
      <p:sp>
        <p:nvSpPr>
          <p:cNvPr id="3" name="Content Placeholder 2"/>
          <p:cNvSpPr>
            <a:spLocks noGrp="1"/>
          </p:cNvSpPr>
          <p:nvPr>
            <p:ph idx="1"/>
          </p:nvPr>
        </p:nvSpPr>
        <p:spPr>
          <a:xfrm>
            <a:off x="903521" y="1284404"/>
            <a:ext cx="10353762" cy="5136943"/>
          </a:xfrm>
        </p:spPr>
        <p:txBody>
          <a:bodyPr>
            <a:normAutofit/>
          </a:bodyPr>
          <a:lstStyle/>
          <a:p>
            <a:r>
              <a:rPr lang="en-US" dirty="0" smtClean="0"/>
              <a:t>If security plans are not developed, networks and data are vulnerable to the following types of attacks- Eavesdropping, data modification, IP address spoofing, password based attacks and application layer attack etc. </a:t>
            </a:r>
          </a:p>
          <a:p>
            <a:r>
              <a:rPr lang="en-US" dirty="0" smtClean="0"/>
              <a:t>Damaging or destroying data rather than stealing or misusing them is called cyber vandalism. Transmitting virus: these are the programs that attach themselves to file and then circulate.</a:t>
            </a:r>
          </a:p>
          <a:p>
            <a:r>
              <a:rPr lang="en-US" dirty="0" smtClean="0"/>
              <a:t>Interestingly, more than half the respondents viewed the attack to be targeted at their organization. With motives being illicit financial gain, using the system for further attacks, using the system for personal use, being from a foreign government, personal grievance and being a competitor.</a:t>
            </a:r>
          </a:p>
          <a:p>
            <a:endParaRPr lang="en-US" dirty="0"/>
          </a:p>
        </p:txBody>
      </p:sp>
      <p:sp>
        <p:nvSpPr>
          <p:cNvPr id="4" name="Content Placeholder 2"/>
          <p:cNvSpPr txBox="1">
            <a:spLocks/>
          </p:cNvSpPr>
          <p:nvPr/>
        </p:nvSpPr>
        <p:spPr>
          <a:xfrm>
            <a:off x="7078894" y="6010383"/>
            <a:ext cx="4351337" cy="501719"/>
          </a:xfrm>
          <a:prstGeom prst="rect">
            <a:avLst/>
          </a:prstGeom>
        </p:spPr>
        <p:txBody>
          <a:bodyPr vert="horz" lIns="91440" tIns="45720" rIns="91440" bIns="45720" rtlCol="0">
            <a:normAutofit/>
          </a:bodyPr>
          <a:lstStyle/>
          <a:p>
            <a:pPr marL="228600" marR="0" lvl="0" indent="-228600" algn="r" defTabSz="914400" rtl="0" eaLnBrk="1" fontAlgn="auto" latinLnBrk="0" hangingPunct="1">
              <a:lnSpc>
                <a:spcPct val="120000"/>
              </a:lnSpc>
              <a:spcBef>
                <a:spcPts val="1000"/>
              </a:spcBef>
              <a:spcAft>
                <a:spcPts val="0"/>
              </a:spcAft>
              <a:buClrTx/>
              <a:buSzTx/>
              <a:tabLst/>
              <a:defRPr/>
            </a:pPr>
            <a:r>
              <a:rPr lang="en-US" dirty="0" smtClean="0">
                <a:solidFill>
                  <a:srgbClr val="92D050"/>
                </a:solidFill>
                <a:effectLst>
                  <a:outerShdw blurRad="50800" dist="38100" dir="2700000" algn="tl" rotWithShape="0">
                    <a:srgbClr val="000000">
                      <a:alpha val="48000"/>
                    </a:srgbClr>
                  </a:outerShdw>
                </a:effectLst>
              </a:rPr>
              <a:t>Network Security –</a:t>
            </a:r>
            <a:r>
              <a:rPr kumimoji="0" lang="en-US" sz="1800" b="0" i="0" u="none" strike="noStrike" kern="1200" cap="none" spc="0" normalizeH="0" baseline="0" noProof="0" dirty="0" err="1" smtClean="0">
                <a:ln>
                  <a:noFill/>
                </a:ln>
                <a:solidFill>
                  <a:srgbClr val="92D050"/>
                </a:solidFill>
                <a:effectLst>
                  <a:outerShdw blurRad="50800" dist="38100" dir="2700000" algn="tl" rotWithShape="0">
                    <a:srgbClr val="000000">
                      <a:alpha val="48000"/>
                    </a:srgbClr>
                  </a:outerShdw>
                </a:effectLst>
                <a:uLnTx/>
                <a:uFillTx/>
                <a:latin typeface="+mn-lt"/>
                <a:ea typeface="+mn-ea"/>
                <a:cs typeface="+mn-cs"/>
              </a:rPr>
              <a:t>Tharindu</a:t>
            </a:r>
            <a:r>
              <a:rPr kumimoji="0" lang="en-US" sz="1800" b="0" i="0" u="none" strike="noStrike" kern="1200" cap="none" spc="0" normalizeH="0" baseline="0" noProof="0" dirty="0" smtClean="0">
                <a:ln>
                  <a:noFill/>
                </a:ln>
                <a:solidFill>
                  <a:srgbClr val="92D050"/>
                </a:solidFill>
                <a:effectLst>
                  <a:outerShdw blurRad="50800" dist="38100" dir="2700000" algn="tl" rotWithShape="0">
                    <a:srgbClr val="000000">
                      <a:alpha val="48000"/>
                    </a:srgbClr>
                  </a:outerShdw>
                </a:effectLst>
                <a:uLnTx/>
                <a:uFillTx/>
                <a:latin typeface="+mn-lt"/>
                <a:ea typeface="+mn-ea"/>
                <a:cs typeface="+mn-cs"/>
              </a:rPr>
              <a:t> </a:t>
            </a:r>
            <a:r>
              <a:rPr kumimoji="0" lang="en-US" sz="1800" b="0" i="0" u="none" strike="noStrike" kern="1200" cap="none" spc="0" normalizeH="0" baseline="0" noProof="0" dirty="0" err="1" smtClean="0">
                <a:ln>
                  <a:noFill/>
                </a:ln>
                <a:solidFill>
                  <a:srgbClr val="92D050"/>
                </a:solidFill>
                <a:effectLst>
                  <a:outerShdw blurRad="50800" dist="38100" dir="2700000" algn="tl" rotWithShape="0">
                    <a:srgbClr val="000000">
                      <a:alpha val="48000"/>
                    </a:srgbClr>
                  </a:outerShdw>
                </a:effectLst>
                <a:uLnTx/>
                <a:uFillTx/>
                <a:latin typeface="+mn-lt"/>
                <a:ea typeface="+mn-ea"/>
                <a:cs typeface="+mn-cs"/>
              </a:rPr>
              <a:t>Jayasanka</a:t>
            </a:r>
            <a:endParaRPr kumimoji="0" lang="en-US" sz="1800" b="0" i="0" u="none" strike="noStrike" kern="1200" cap="none" spc="0" normalizeH="0" baseline="0" noProof="0" dirty="0">
              <a:ln>
                <a:noFill/>
              </a:ln>
              <a:solidFill>
                <a:srgbClr val="92D050"/>
              </a:solidFill>
              <a:effectLst>
                <a:outerShdw blurRad="50800" dist="38100" dir="2700000" algn="tl" rotWithShape="0">
                  <a:srgbClr val="000000">
                    <a:alpha val="48000"/>
                  </a:srgbClr>
                </a:outerShdw>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054813"/>
          </a:xfrm>
        </p:spPr>
        <p:txBody>
          <a:bodyPr/>
          <a:lstStyle/>
          <a:p>
            <a:pPr algn="l"/>
            <a:r>
              <a:rPr lang="en-US" sz="3600" dirty="0" smtClean="0"/>
              <a:t>Benefits of network security </a:t>
            </a:r>
            <a:br>
              <a:rPr lang="en-US" sz="3600" dirty="0" smtClean="0"/>
            </a:br>
            <a:endParaRPr lang="en-US" dirty="0"/>
          </a:p>
        </p:txBody>
      </p:sp>
      <p:sp>
        <p:nvSpPr>
          <p:cNvPr id="3" name="Content Placeholder 2"/>
          <p:cNvSpPr>
            <a:spLocks noGrp="1"/>
          </p:cNvSpPr>
          <p:nvPr>
            <p:ph idx="1"/>
          </p:nvPr>
        </p:nvSpPr>
        <p:spPr>
          <a:xfrm>
            <a:off x="903520" y="1715920"/>
            <a:ext cx="10353762" cy="3695136"/>
          </a:xfrm>
        </p:spPr>
        <p:txBody>
          <a:bodyPr>
            <a:noAutofit/>
          </a:bodyPr>
          <a:lstStyle/>
          <a:p>
            <a:pPr marL="457200" indent="-457200" algn="just"/>
            <a:r>
              <a:rPr lang="en-US" sz="2400" dirty="0" smtClean="0"/>
              <a:t>Prevents unauthorized users from accessing your network</a:t>
            </a:r>
            <a:r>
              <a:rPr lang="en-US" sz="2400" dirty="0" smtClean="0"/>
              <a:t>.</a:t>
            </a:r>
            <a:endParaRPr lang="en-US" sz="2400" dirty="0" smtClean="0"/>
          </a:p>
          <a:p>
            <a:pPr marL="457200" indent="-457200" algn="just"/>
            <a:r>
              <a:rPr lang="en-US" sz="2400" dirty="0" smtClean="0"/>
              <a:t>Provides transparent access to internet- enabled users</a:t>
            </a:r>
            <a:r>
              <a:rPr lang="en-US" sz="2400" dirty="0" smtClean="0"/>
              <a:t>.</a:t>
            </a:r>
            <a:endParaRPr lang="en-US" sz="2400" dirty="0" smtClean="0"/>
          </a:p>
          <a:p>
            <a:pPr marL="457200" indent="-457200" algn="just"/>
            <a:r>
              <a:rPr lang="en-US" sz="2400" dirty="0" smtClean="0"/>
              <a:t>Ensures that sensitive data is transferred safely by the public network</a:t>
            </a:r>
            <a:r>
              <a:rPr lang="en-US" sz="2400" dirty="0" smtClean="0"/>
              <a:t>.</a:t>
            </a:r>
            <a:endParaRPr lang="en-US" sz="2400" dirty="0" smtClean="0"/>
          </a:p>
          <a:p>
            <a:pPr marL="457200" indent="-457200" algn="just"/>
            <a:r>
              <a:rPr lang="en-US" sz="2400" dirty="0" smtClean="0"/>
              <a:t>Help your managers to find and fix security problems</a:t>
            </a:r>
            <a:r>
              <a:rPr lang="en-US" sz="2400" dirty="0" smtClean="0"/>
              <a:t>.</a:t>
            </a:r>
            <a:endParaRPr lang="en-US" sz="2400" dirty="0" smtClean="0"/>
          </a:p>
          <a:p>
            <a:pPr marL="457200" indent="-457200" algn="just"/>
            <a:r>
              <a:rPr lang="en-US" sz="2400" dirty="0" smtClean="0"/>
              <a:t>Provides  a comprehensive system of warning alarms attempt to access your network.</a:t>
            </a:r>
          </a:p>
          <a:p>
            <a:endParaRPr lang="en-US" dirty="0"/>
          </a:p>
        </p:txBody>
      </p:sp>
      <p:sp>
        <p:nvSpPr>
          <p:cNvPr id="4" name="Content Placeholder 2"/>
          <p:cNvSpPr txBox="1">
            <a:spLocks/>
          </p:cNvSpPr>
          <p:nvPr/>
        </p:nvSpPr>
        <p:spPr>
          <a:xfrm>
            <a:off x="7078894" y="6010383"/>
            <a:ext cx="4351337" cy="501719"/>
          </a:xfrm>
          <a:prstGeom prst="rect">
            <a:avLst/>
          </a:prstGeom>
        </p:spPr>
        <p:txBody>
          <a:bodyPr vert="horz" lIns="91440" tIns="45720" rIns="91440" bIns="45720" rtlCol="0">
            <a:normAutofit/>
          </a:bodyPr>
          <a:lstStyle/>
          <a:p>
            <a:pPr marL="228600" marR="0" lvl="0" indent="-228600" algn="r" defTabSz="914400" rtl="0" eaLnBrk="1" fontAlgn="auto" latinLnBrk="0" hangingPunct="1">
              <a:lnSpc>
                <a:spcPct val="120000"/>
              </a:lnSpc>
              <a:spcBef>
                <a:spcPts val="1000"/>
              </a:spcBef>
              <a:spcAft>
                <a:spcPts val="0"/>
              </a:spcAft>
              <a:buClrTx/>
              <a:buSzTx/>
              <a:tabLst/>
              <a:defRPr/>
            </a:pPr>
            <a:r>
              <a:rPr lang="en-US" dirty="0" smtClean="0">
                <a:solidFill>
                  <a:srgbClr val="92D050"/>
                </a:solidFill>
                <a:effectLst>
                  <a:outerShdw blurRad="50800" dist="38100" dir="2700000" algn="tl" rotWithShape="0">
                    <a:srgbClr val="000000">
                      <a:alpha val="48000"/>
                    </a:srgbClr>
                  </a:outerShdw>
                </a:effectLst>
              </a:rPr>
              <a:t>Network Security –</a:t>
            </a:r>
            <a:r>
              <a:rPr kumimoji="0" lang="en-US" sz="1800" b="0" i="0" u="none" strike="noStrike" kern="1200" cap="none" spc="0" normalizeH="0" baseline="0" noProof="0" dirty="0" err="1" smtClean="0">
                <a:ln>
                  <a:noFill/>
                </a:ln>
                <a:solidFill>
                  <a:srgbClr val="92D050"/>
                </a:solidFill>
                <a:effectLst>
                  <a:outerShdw blurRad="50800" dist="38100" dir="2700000" algn="tl" rotWithShape="0">
                    <a:srgbClr val="000000">
                      <a:alpha val="48000"/>
                    </a:srgbClr>
                  </a:outerShdw>
                </a:effectLst>
                <a:uLnTx/>
                <a:uFillTx/>
                <a:latin typeface="+mn-lt"/>
                <a:ea typeface="+mn-ea"/>
                <a:cs typeface="+mn-cs"/>
              </a:rPr>
              <a:t>Tharindu</a:t>
            </a:r>
            <a:r>
              <a:rPr kumimoji="0" lang="en-US" sz="1800" b="0" i="0" u="none" strike="noStrike" kern="1200" cap="none" spc="0" normalizeH="0" baseline="0" noProof="0" dirty="0" smtClean="0">
                <a:ln>
                  <a:noFill/>
                </a:ln>
                <a:solidFill>
                  <a:srgbClr val="92D050"/>
                </a:solidFill>
                <a:effectLst>
                  <a:outerShdw blurRad="50800" dist="38100" dir="2700000" algn="tl" rotWithShape="0">
                    <a:srgbClr val="000000">
                      <a:alpha val="48000"/>
                    </a:srgbClr>
                  </a:outerShdw>
                </a:effectLst>
                <a:uLnTx/>
                <a:uFillTx/>
                <a:latin typeface="+mn-lt"/>
                <a:ea typeface="+mn-ea"/>
                <a:cs typeface="+mn-cs"/>
              </a:rPr>
              <a:t> </a:t>
            </a:r>
            <a:r>
              <a:rPr kumimoji="0" lang="en-US" sz="1800" b="0" i="0" u="none" strike="noStrike" kern="1200" cap="none" spc="0" normalizeH="0" baseline="0" noProof="0" dirty="0" err="1" smtClean="0">
                <a:ln>
                  <a:noFill/>
                </a:ln>
                <a:solidFill>
                  <a:srgbClr val="92D050"/>
                </a:solidFill>
                <a:effectLst>
                  <a:outerShdw blurRad="50800" dist="38100" dir="2700000" algn="tl" rotWithShape="0">
                    <a:srgbClr val="000000">
                      <a:alpha val="48000"/>
                    </a:srgbClr>
                  </a:outerShdw>
                </a:effectLst>
                <a:uLnTx/>
                <a:uFillTx/>
                <a:latin typeface="+mn-lt"/>
                <a:ea typeface="+mn-ea"/>
                <a:cs typeface="+mn-cs"/>
              </a:rPr>
              <a:t>Jayasanka</a:t>
            </a:r>
            <a:endParaRPr kumimoji="0" lang="en-US" sz="1800" b="0" i="0" u="none" strike="noStrike" kern="1200" cap="none" spc="0" normalizeH="0" baseline="0" noProof="0" dirty="0">
              <a:ln>
                <a:noFill/>
              </a:ln>
              <a:solidFill>
                <a:srgbClr val="92D050"/>
              </a:solidFill>
              <a:effectLst>
                <a:outerShdw blurRad="50800" dist="38100" dir="2700000" algn="tl" rotWithShape="0">
                  <a:srgbClr val="000000">
                    <a:alpha val="48000"/>
                  </a:srgbClr>
                </a:outerShdw>
              </a:effectLst>
              <a:uLnTx/>
              <a:uFillTx/>
              <a:latin typeface="+mn-lt"/>
              <a:ea typeface="+mn-ea"/>
              <a:cs typeface="+mn-c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xmlns=""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96</TotalTime>
  <Words>906</Words>
  <Application>Microsoft Office PowerPoint</Application>
  <PresentationFormat>Custom</PresentationFormat>
  <Paragraphs>76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Damask</vt:lpstr>
      <vt:lpstr>Network  Group Presentation </vt:lpstr>
      <vt:lpstr>Slide 2</vt:lpstr>
      <vt:lpstr>What is privacy? </vt:lpstr>
      <vt:lpstr>How Personal data abuse?</vt:lpstr>
      <vt:lpstr>Considering TCC network How privacy and personal data abuse</vt:lpstr>
      <vt:lpstr>Slide 6</vt:lpstr>
      <vt:lpstr>Slide 7</vt:lpstr>
      <vt:lpstr>Network crime  </vt:lpstr>
      <vt:lpstr>Benefits of network security  </vt:lpstr>
      <vt:lpstr>Slide 10</vt:lpstr>
      <vt:lpstr>What are the open and close network?</vt:lpstr>
      <vt:lpstr>How is ethical issues are connecting in open and close network?</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issues in open and close network</dc:title>
  <dc:creator>M2</dc:creator>
  <cp:lastModifiedBy>Mohamed Raheem</cp:lastModifiedBy>
  <cp:revision>16</cp:revision>
  <dcterms:created xsi:type="dcterms:W3CDTF">2018-01-02T14:33:39Z</dcterms:created>
  <dcterms:modified xsi:type="dcterms:W3CDTF">2018-01-02T19:01:50Z</dcterms:modified>
</cp:coreProperties>
</file>