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6350" y="20638"/>
            <a:ext cx="9144000" cy="6858000"/>
            <a:chOff x="0" y="0"/>
            <a:chExt cx="5760" cy="4320"/>
          </a:xfrm>
        </p:grpSpPr>
        <p:sp>
          <p:nvSpPr>
            <p:cNvPr id="6147"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6148"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6149"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 name="Group 6"/>
          <p:cNvGrpSpPr>
            <a:grpSpLocks/>
          </p:cNvGrpSpPr>
          <p:nvPr/>
        </p:nvGrpSpPr>
        <p:grpSpPr bwMode="auto">
          <a:xfrm>
            <a:off x="-1588" y="6034088"/>
            <a:ext cx="7845426" cy="850900"/>
            <a:chOff x="0" y="3792"/>
            <a:chExt cx="4942" cy="536"/>
          </a:xfrm>
        </p:grpSpPr>
        <p:sp>
          <p:nvSpPr>
            <p:cNvPr id="6151"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4" name="Group 8"/>
            <p:cNvGrpSpPr>
              <a:grpSpLocks/>
            </p:cNvGrpSpPr>
            <p:nvPr userDrawn="1"/>
          </p:nvGrpSpPr>
          <p:grpSpPr bwMode="auto">
            <a:xfrm>
              <a:off x="2486" y="3792"/>
              <a:ext cx="2456" cy="536"/>
              <a:chOff x="2486" y="3792"/>
              <a:chExt cx="2456" cy="536"/>
            </a:xfrm>
          </p:grpSpPr>
          <p:sp>
            <p:nvSpPr>
              <p:cNvPr id="6153"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6154"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6155"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6156"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6157"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6158"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5" name="Group 15"/>
          <p:cNvGrpSpPr>
            <a:grpSpLocks/>
          </p:cNvGrpSpPr>
          <p:nvPr/>
        </p:nvGrpSpPr>
        <p:grpSpPr bwMode="auto">
          <a:xfrm>
            <a:off x="627063" y="6021388"/>
            <a:ext cx="5684837" cy="849312"/>
            <a:chOff x="395" y="3793"/>
            <a:chExt cx="3581" cy="535"/>
          </a:xfrm>
        </p:grpSpPr>
        <p:sp>
          <p:nvSpPr>
            <p:cNvPr id="6160"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6161"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6162"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6163"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6164"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6165"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6166"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6167"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6168" name="Rectangle 24"/>
          <p:cNvSpPr>
            <a:spLocks noGrp="1" noChangeArrowheads="1"/>
          </p:cNvSpPr>
          <p:nvPr>
            <p:ph type="dt" sz="quarter" idx="2"/>
          </p:nvPr>
        </p:nvSpPr>
        <p:spPr/>
        <p:txBody>
          <a:bodyPr/>
          <a:lstStyle>
            <a:lvl1pPr>
              <a:defRPr/>
            </a:lvl1pPr>
          </a:lstStyle>
          <a:p>
            <a:endParaRPr lang="en-US"/>
          </a:p>
        </p:txBody>
      </p:sp>
      <p:sp>
        <p:nvSpPr>
          <p:cNvPr id="6169" name="Rectangle 25"/>
          <p:cNvSpPr>
            <a:spLocks noGrp="1" noChangeArrowheads="1"/>
          </p:cNvSpPr>
          <p:nvPr>
            <p:ph type="sldNum" sz="quarter" idx="4"/>
          </p:nvPr>
        </p:nvSpPr>
        <p:spPr/>
        <p:txBody>
          <a:bodyPr/>
          <a:lstStyle>
            <a:lvl1pPr>
              <a:defRPr/>
            </a:lvl1pPr>
          </a:lstStyle>
          <a:p>
            <a:fld id="{CFCE1A11-3261-4C64-8495-4E6F9426A6D2}" type="slidenum">
              <a:rPr lang="en-US"/>
              <a:pPr/>
              <a:t>‹#›</a:t>
            </a:fld>
            <a:endParaRPr lang="en-US"/>
          </a:p>
        </p:txBody>
      </p:sp>
      <p:sp>
        <p:nvSpPr>
          <p:cNvPr id="6170" name="Rectangle 26"/>
          <p:cNvSpPr>
            <a:spLocks noGrp="1" noChangeArrowheads="1"/>
          </p:cNvSpPr>
          <p:nvPr>
            <p:ph type="ftr" sz="quarter" idx="3"/>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12CD39-AC7E-4BD1-876C-5D755CE035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7456E9-1445-42D9-B278-888554F91C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483F1F-8876-4346-AB36-E167FB46BA9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B1AEE2-07CF-43F4-ADC9-1B083A7CB2B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EEEFB9-D361-4F1B-96DA-3A70B25EF06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411AE44-03DF-4F2D-81D1-4F09398ACF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4360FA-7E34-4481-9DFA-A90CE4F2273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BF70E5F-EF16-481E-AFD9-FBB16D17966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65E684-E051-4460-B0A2-B6D9486E95E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22CC84-CF8C-4CED-9E52-9260E5D34F3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5123"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5124"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5125"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 name="Group 6"/>
          <p:cNvGrpSpPr>
            <a:grpSpLocks/>
          </p:cNvGrpSpPr>
          <p:nvPr/>
        </p:nvGrpSpPr>
        <p:grpSpPr bwMode="auto">
          <a:xfrm>
            <a:off x="0" y="6019800"/>
            <a:ext cx="7848600" cy="857250"/>
            <a:chOff x="0" y="3792"/>
            <a:chExt cx="4944" cy="540"/>
          </a:xfrm>
        </p:grpSpPr>
        <p:sp>
          <p:nvSpPr>
            <p:cNvPr id="5127"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4" name="Group 8"/>
            <p:cNvGrpSpPr>
              <a:grpSpLocks/>
            </p:cNvGrpSpPr>
            <p:nvPr userDrawn="1"/>
          </p:nvGrpSpPr>
          <p:grpSpPr bwMode="auto">
            <a:xfrm>
              <a:off x="2486" y="3792"/>
              <a:ext cx="2458" cy="540"/>
              <a:chOff x="2486" y="3792"/>
              <a:chExt cx="2458" cy="540"/>
            </a:xfrm>
          </p:grpSpPr>
          <p:sp>
            <p:nvSpPr>
              <p:cNvPr id="5129"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5130"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5131"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5132"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5133"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5134"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5" name="Group 15"/>
          <p:cNvGrpSpPr>
            <a:grpSpLocks/>
          </p:cNvGrpSpPr>
          <p:nvPr/>
        </p:nvGrpSpPr>
        <p:grpSpPr bwMode="auto">
          <a:xfrm>
            <a:off x="627063" y="6021388"/>
            <a:ext cx="5684837" cy="849312"/>
            <a:chOff x="395" y="3793"/>
            <a:chExt cx="3581" cy="535"/>
          </a:xfrm>
        </p:grpSpPr>
        <p:sp>
          <p:nvSpPr>
            <p:cNvPr id="5136"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5137"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5138"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5139"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5140"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5141"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5142"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43"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44"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en-US"/>
          </a:p>
        </p:txBody>
      </p:sp>
      <p:sp>
        <p:nvSpPr>
          <p:cNvPr id="5145"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en-US"/>
          </a:p>
        </p:txBody>
      </p:sp>
      <p:sp>
        <p:nvSpPr>
          <p:cNvPr id="5146"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185C55BC-A3F3-4F01-8FC9-E5FF8E17D30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lr>
          <a:schemeClr val="tx2"/>
        </a:buClr>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lr>
          <a:schemeClr val="tx2"/>
        </a:buClr>
        <a:buChar char="•"/>
        <a:defRPr sz="2000">
          <a:solidFill>
            <a:schemeClr val="tx1"/>
          </a:solidFill>
          <a:latin typeface="+mn-lt"/>
          <a:cs typeface="+mn-cs"/>
        </a:defRPr>
      </a:lvl5pPr>
      <a:lvl6pPr marL="2514600" indent="-228600" algn="l" rtl="0" fontAlgn="base">
        <a:spcBef>
          <a:spcPct val="20000"/>
        </a:spcBef>
        <a:spcAft>
          <a:spcPct val="0"/>
        </a:spcAft>
        <a:buClr>
          <a:schemeClr val="tx2"/>
        </a:buClr>
        <a:buChar char="•"/>
        <a:defRPr sz="2000">
          <a:solidFill>
            <a:schemeClr val="tx1"/>
          </a:solidFill>
          <a:latin typeface="+mn-lt"/>
          <a:cs typeface="+mn-cs"/>
        </a:defRPr>
      </a:lvl6pPr>
      <a:lvl7pPr marL="2971800" indent="-228600" algn="l" rtl="0" fontAlgn="base">
        <a:spcBef>
          <a:spcPct val="20000"/>
        </a:spcBef>
        <a:spcAft>
          <a:spcPct val="0"/>
        </a:spcAft>
        <a:buClr>
          <a:schemeClr val="tx2"/>
        </a:buClr>
        <a:buChar char="•"/>
        <a:defRPr sz="2000">
          <a:solidFill>
            <a:schemeClr val="tx1"/>
          </a:solidFill>
          <a:latin typeface="+mn-lt"/>
          <a:cs typeface="+mn-cs"/>
        </a:defRPr>
      </a:lvl7pPr>
      <a:lvl8pPr marL="3429000" indent="-228600" algn="l" rtl="0" fontAlgn="base">
        <a:spcBef>
          <a:spcPct val="20000"/>
        </a:spcBef>
        <a:spcAft>
          <a:spcPct val="0"/>
        </a:spcAft>
        <a:buClr>
          <a:schemeClr val="tx2"/>
        </a:buClr>
        <a:buChar char="•"/>
        <a:defRPr sz="2000">
          <a:solidFill>
            <a:schemeClr val="tx1"/>
          </a:solidFill>
          <a:latin typeface="+mn-lt"/>
          <a:cs typeface="+mn-cs"/>
        </a:defRPr>
      </a:lvl8pPr>
      <a:lvl9pPr marL="3886200" indent="-228600" algn="l" rtl="0" fontAlgn="base">
        <a:spcBef>
          <a:spcPct val="20000"/>
        </a:spcBef>
        <a:spcAft>
          <a:spcPct val="0"/>
        </a:spcAft>
        <a:buClr>
          <a:schemeClr val="tx2"/>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7772400" cy="1143000"/>
          </a:xfrm>
        </p:spPr>
        <p:txBody>
          <a:bodyPr/>
          <a:lstStyle/>
          <a:p>
            <a:r>
              <a:rPr lang="en-US" dirty="0" smtClean="0"/>
              <a:t>Guide to ICA </a:t>
            </a:r>
            <a:r>
              <a:rPr lang="en-US" dirty="0" smtClean="0"/>
              <a:t>– 2017/18</a:t>
            </a:r>
            <a:endParaRPr lang="en-US" dirty="0"/>
          </a:p>
        </p:txBody>
      </p:sp>
      <p:sp>
        <p:nvSpPr>
          <p:cNvPr id="2051" name="Rectangle 3"/>
          <p:cNvSpPr>
            <a:spLocks noGrp="1" noChangeArrowheads="1"/>
          </p:cNvSpPr>
          <p:nvPr>
            <p:ph type="subTitle" idx="1"/>
          </p:nvPr>
        </p:nvSpPr>
        <p:spPr>
          <a:xfrm>
            <a:off x="1371600" y="2743200"/>
            <a:ext cx="6400800" cy="1752600"/>
          </a:xfrm>
        </p:spPr>
        <p:txBody>
          <a:bodyPr/>
          <a:lstStyle/>
          <a:p>
            <a:r>
              <a:rPr lang="en-US" dirty="0">
                <a:solidFill>
                  <a:srgbClr val="FF3300"/>
                </a:solidFill>
              </a:rPr>
              <a:t>Keys to success</a:t>
            </a:r>
          </a:p>
        </p:txBody>
      </p:sp>
      <p:pic>
        <p:nvPicPr>
          <p:cNvPr id="2054" name="Picture 6" descr="j0195384"/>
          <p:cNvPicPr>
            <a:picLocks noChangeAspect="1" noChangeArrowheads="1"/>
          </p:cNvPicPr>
          <p:nvPr/>
        </p:nvPicPr>
        <p:blipFill>
          <a:blip r:embed="rId2" cstate="print"/>
          <a:srcRect/>
          <a:stretch>
            <a:fillRect/>
          </a:stretch>
        </p:blipFill>
        <p:spPr bwMode="auto">
          <a:xfrm>
            <a:off x="6477000" y="2209800"/>
            <a:ext cx="1795463" cy="18335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About Media……</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The media will include UTP Cat5e or Cat6, and </a:t>
            </a:r>
            <a:r>
              <a:rPr lang="en-US" sz="2400" dirty="0" err="1">
                <a:solidFill>
                  <a:schemeClr val="tx1"/>
                </a:solidFill>
                <a:latin typeface="+mn-lt"/>
                <a:ea typeface="+mn-ea"/>
                <a:cs typeface="+mn-cs"/>
              </a:rPr>
              <a:t>fibre</a:t>
            </a:r>
            <a:r>
              <a:rPr lang="en-US" sz="2400" dirty="0">
                <a:solidFill>
                  <a:schemeClr val="tx1"/>
                </a:solidFill>
                <a:latin typeface="+mn-lt"/>
                <a:ea typeface="+mn-ea"/>
                <a:cs typeface="+mn-cs"/>
              </a:rPr>
              <a:t>,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provide justification about your </a:t>
            </a:r>
            <a:r>
              <a:rPr lang="en-US" sz="2400" dirty="0">
                <a:solidFill>
                  <a:schemeClr val="tx1"/>
                </a:solidFill>
                <a:latin typeface="+mn-lt"/>
                <a:ea typeface="+mn-ea"/>
                <a:cs typeface="+mn-cs"/>
              </a:rPr>
              <a:t>decisions </a:t>
            </a:r>
            <a:r>
              <a:rPr lang="en-US" sz="2400" dirty="0" smtClean="0">
                <a:solidFill>
                  <a:schemeClr val="tx1"/>
                </a:solidFill>
                <a:latin typeface="+mn-lt"/>
                <a:ea typeface="+mn-ea"/>
                <a:cs typeface="+mn-cs"/>
              </a:rPr>
              <a:t>you </a:t>
            </a:r>
            <a:r>
              <a:rPr lang="en-US" sz="2400" dirty="0">
                <a:solidFill>
                  <a:schemeClr val="tx1"/>
                </a:solidFill>
                <a:latin typeface="+mn-lt"/>
                <a:ea typeface="+mn-ea"/>
                <a:cs typeface="+mn-cs"/>
              </a:rPr>
              <a:t>could use any of </a:t>
            </a:r>
            <a:r>
              <a:rPr lang="en-US" sz="2400" dirty="0" smtClean="0">
                <a:solidFill>
                  <a:schemeClr val="tx1"/>
                </a:solidFill>
                <a:latin typeface="+mn-lt"/>
                <a:ea typeface="+mn-ea"/>
                <a:cs typeface="+mn-cs"/>
              </a:rPr>
              <a:t>these across </a:t>
            </a:r>
            <a:r>
              <a:rPr lang="en-US" sz="2400" dirty="0">
                <a:solidFill>
                  <a:schemeClr val="tx1"/>
                </a:solidFill>
                <a:latin typeface="+mn-lt"/>
                <a:ea typeface="+mn-ea"/>
                <a:cs typeface="+mn-cs"/>
              </a:rPr>
              <a:t>the design.</a:t>
            </a:r>
          </a:p>
          <a:p>
            <a:r>
              <a:rPr lang="en-US" sz="2400" dirty="0" smtClean="0">
                <a:solidFill>
                  <a:schemeClr val="tx1"/>
                </a:solidFill>
                <a:latin typeface="+mn-lt"/>
                <a:ea typeface="+mn-ea"/>
                <a:cs typeface="+mn-cs"/>
              </a:rPr>
              <a:t> </a:t>
            </a:r>
            <a:r>
              <a:rPr lang="en-US" sz="2400" dirty="0">
                <a:solidFill>
                  <a:schemeClr val="tx1"/>
                </a:solidFill>
                <a:latin typeface="+mn-lt"/>
                <a:ea typeface="+mn-ea"/>
                <a:cs typeface="+mn-cs"/>
              </a:rPr>
              <a:t>The discussion of the media in the report should include any constraints that </a:t>
            </a:r>
            <a:r>
              <a:rPr lang="en-US" sz="2400" dirty="0" smtClean="0">
                <a:solidFill>
                  <a:schemeClr val="tx1"/>
                </a:solidFill>
                <a:latin typeface="+mn-lt"/>
                <a:ea typeface="+mn-ea"/>
                <a:cs typeface="+mn-cs"/>
              </a:rPr>
              <a:t>need to </a:t>
            </a:r>
            <a:r>
              <a:rPr lang="en-US" sz="2400" dirty="0">
                <a:solidFill>
                  <a:schemeClr val="tx1"/>
                </a:solidFill>
                <a:latin typeface="+mn-lt"/>
                <a:ea typeface="+mn-ea"/>
                <a:cs typeface="+mn-cs"/>
              </a:rPr>
              <a:t>be considered, e.g. maximum cable length</a:t>
            </a:r>
          </a:p>
          <a:p>
            <a:r>
              <a:rPr lang="en-US" sz="2400" dirty="0" smtClean="0">
                <a:solidFill>
                  <a:schemeClr val="tx1"/>
                </a:solidFill>
                <a:latin typeface="+mn-lt"/>
                <a:ea typeface="+mn-ea"/>
                <a:cs typeface="+mn-cs"/>
              </a:rPr>
              <a:t>you </a:t>
            </a:r>
            <a:r>
              <a:rPr lang="en-US" sz="2400" dirty="0">
                <a:solidFill>
                  <a:schemeClr val="tx1"/>
                </a:solidFill>
                <a:latin typeface="+mn-lt"/>
                <a:ea typeface="+mn-ea"/>
                <a:cs typeface="+mn-cs"/>
              </a:rPr>
              <a:t>should also consider a wireless segment, using </a:t>
            </a:r>
            <a:r>
              <a:rPr lang="en-US" sz="2400" dirty="0" smtClean="0">
                <a:solidFill>
                  <a:schemeClr val="tx1"/>
                </a:solidFill>
                <a:latin typeface="+mn-lt"/>
                <a:ea typeface="+mn-ea"/>
                <a:cs typeface="+mn-cs"/>
              </a:rPr>
              <a:t>802.11 ( give mix technology solution)</a:t>
            </a:r>
            <a:endParaRPr lang="en-US" sz="2400" dirty="0">
              <a:solidFill>
                <a:schemeClr val="tx1"/>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About Devices you going use</a:t>
            </a:r>
            <a:endParaRPr lang="en-US" dirty="0"/>
          </a:p>
        </p:txBody>
      </p:sp>
      <p:sp>
        <p:nvSpPr>
          <p:cNvPr id="3" name="Content Placeholder 2"/>
          <p:cNvSpPr>
            <a:spLocks noGrp="1"/>
          </p:cNvSpPr>
          <p:nvPr>
            <p:ph idx="1"/>
          </p:nvPr>
        </p:nvSpPr>
        <p:spPr/>
        <p:txBody>
          <a:bodyPr/>
          <a:lstStyle/>
          <a:p>
            <a:r>
              <a:rPr lang="en-US" sz="2000" dirty="0">
                <a:solidFill>
                  <a:schemeClr val="tx1"/>
                </a:solidFill>
                <a:latin typeface="+mn-lt"/>
                <a:ea typeface="+mn-ea"/>
                <a:cs typeface="+mn-cs"/>
              </a:rPr>
              <a:t>A combination of some or all of the following </a:t>
            </a:r>
            <a:r>
              <a:rPr lang="en-US" sz="2000" dirty="0" smtClean="0">
                <a:solidFill>
                  <a:schemeClr val="tx1"/>
                </a:solidFill>
                <a:latin typeface="+mn-lt"/>
                <a:ea typeface="+mn-ea"/>
                <a:cs typeface="+mn-cs"/>
              </a:rPr>
              <a:t>can </a:t>
            </a:r>
            <a:r>
              <a:rPr lang="en-US" sz="2000" dirty="0">
                <a:solidFill>
                  <a:schemeClr val="tx1"/>
                </a:solidFill>
                <a:latin typeface="+mn-lt"/>
                <a:ea typeface="+mn-ea"/>
                <a:cs typeface="+mn-cs"/>
              </a:rPr>
              <a:t>be used, </a:t>
            </a:r>
            <a:r>
              <a:rPr lang="en-US" sz="2000" dirty="0" smtClean="0">
                <a:solidFill>
                  <a:schemeClr val="tx1"/>
                </a:solidFill>
                <a:latin typeface="+mn-lt"/>
                <a:ea typeface="+mn-ea"/>
                <a:cs typeface="+mn-cs"/>
              </a:rPr>
              <a:t>you </a:t>
            </a:r>
            <a:r>
              <a:rPr lang="en-US" sz="2000" dirty="0">
                <a:solidFill>
                  <a:schemeClr val="tx1"/>
                </a:solidFill>
                <a:latin typeface="+mn-lt"/>
                <a:ea typeface="+mn-ea"/>
                <a:cs typeface="+mn-cs"/>
              </a:rPr>
              <a:t>may not use </a:t>
            </a:r>
            <a:r>
              <a:rPr lang="en-US" sz="2000" dirty="0" smtClean="0">
                <a:solidFill>
                  <a:schemeClr val="tx1"/>
                </a:solidFill>
                <a:latin typeface="+mn-lt"/>
                <a:ea typeface="+mn-ea"/>
                <a:cs typeface="+mn-cs"/>
              </a:rPr>
              <a:t>multi layer </a:t>
            </a:r>
            <a:r>
              <a:rPr lang="en-US" sz="2000" dirty="0">
                <a:solidFill>
                  <a:schemeClr val="tx1"/>
                </a:solidFill>
                <a:latin typeface="+mn-lt"/>
                <a:ea typeface="+mn-ea"/>
                <a:cs typeface="+mn-cs"/>
              </a:rPr>
              <a:t>switches but can incorporate them if they </a:t>
            </a:r>
            <a:r>
              <a:rPr lang="en-US" sz="2000" dirty="0" smtClean="0">
                <a:solidFill>
                  <a:schemeClr val="tx1"/>
                </a:solidFill>
                <a:latin typeface="+mn-lt"/>
                <a:ea typeface="+mn-ea"/>
                <a:cs typeface="+mn-cs"/>
              </a:rPr>
              <a:t>wish  </a:t>
            </a:r>
          </a:p>
          <a:p>
            <a:r>
              <a:rPr lang="en-US" sz="2000" dirty="0" smtClean="0">
                <a:solidFill>
                  <a:schemeClr val="tx1"/>
                </a:solidFill>
                <a:latin typeface="+mn-lt"/>
                <a:ea typeface="+mn-ea"/>
                <a:cs typeface="+mn-cs"/>
              </a:rPr>
              <a:t>Layer </a:t>
            </a:r>
            <a:r>
              <a:rPr lang="en-US" sz="2000" dirty="0">
                <a:solidFill>
                  <a:schemeClr val="tx1"/>
                </a:solidFill>
                <a:latin typeface="+mn-lt"/>
                <a:ea typeface="+mn-ea"/>
                <a:cs typeface="+mn-cs"/>
              </a:rPr>
              <a:t>2 </a:t>
            </a:r>
            <a:r>
              <a:rPr lang="en-US" sz="2000" dirty="0" smtClean="0">
                <a:solidFill>
                  <a:schemeClr val="tx1"/>
                </a:solidFill>
                <a:latin typeface="+mn-lt"/>
                <a:ea typeface="+mn-ea"/>
                <a:cs typeface="+mn-cs"/>
              </a:rPr>
              <a:t>switches While </a:t>
            </a:r>
            <a:r>
              <a:rPr lang="en-US" sz="2000" dirty="0">
                <a:solidFill>
                  <a:schemeClr val="tx1"/>
                </a:solidFill>
                <a:latin typeface="+mn-lt"/>
                <a:ea typeface="+mn-ea"/>
                <a:cs typeface="+mn-cs"/>
              </a:rPr>
              <a:t>looking at Layer 2 switches </a:t>
            </a:r>
            <a:r>
              <a:rPr lang="en-US" sz="2000" dirty="0" smtClean="0">
                <a:solidFill>
                  <a:schemeClr val="tx1"/>
                </a:solidFill>
                <a:latin typeface="+mn-lt"/>
                <a:ea typeface="+mn-ea"/>
                <a:cs typeface="+mn-cs"/>
              </a:rPr>
              <a:t>you </a:t>
            </a:r>
            <a:r>
              <a:rPr lang="en-US" sz="2000" dirty="0">
                <a:solidFill>
                  <a:schemeClr val="tx1"/>
                </a:solidFill>
                <a:latin typeface="+mn-lt"/>
                <a:ea typeface="+mn-ea"/>
                <a:cs typeface="+mn-cs"/>
              </a:rPr>
              <a:t>should consider any </a:t>
            </a:r>
            <a:r>
              <a:rPr lang="en-US" sz="2000" dirty="0" smtClean="0">
                <a:solidFill>
                  <a:schemeClr val="tx1"/>
                </a:solidFill>
                <a:latin typeface="+mn-lt"/>
                <a:ea typeface="+mn-ea"/>
                <a:cs typeface="+mn-cs"/>
              </a:rPr>
              <a:t>VLAN design you </a:t>
            </a:r>
            <a:r>
              <a:rPr lang="en-US" sz="2000" dirty="0">
                <a:solidFill>
                  <a:schemeClr val="tx1"/>
                </a:solidFill>
                <a:latin typeface="+mn-lt"/>
                <a:ea typeface="+mn-ea"/>
                <a:cs typeface="+mn-cs"/>
              </a:rPr>
              <a:t>may use. </a:t>
            </a:r>
            <a:r>
              <a:rPr lang="en-US" sz="2000" dirty="0" smtClean="0">
                <a:solidFill>
                  <a:schemeClr val="tx1"/>
                </a:solidFill>
                <a:latin typeface="+mn-lt"/>
                <a:ea typeface="+mn-ea"/>
                <a:cs typeface="+mn-cs"/>
              </a:rPr>
              <a:t>This </a:t>
            </a:r>
            <a:r>
              <a:rPr lang="en-US" sz="2000" dirty="0">
                <a:solidFill>
                  <a:schemeClr val="tx1"/>
                </a:solidFill>
                <a:latin typeface="+mn-lt"/>
                <a:ea typeface="+mn-ea"/>
                <a:cs typeface="+mn-cs"/>
              </a:rPr>
              <a:t>design could be provided with the </a:t>
            </a:r>
            <a:r>
              <a:rPr lang="en-US" sz="2000" dirty="0" smtClean="0">
                <a:solidFill>
                  <a:schemeClr val="tx1"/>
                </a:solidFill>
                <a:latin typeface="+mn-lt"/>
                <a:ea typeface="+mn-ea"/>
                <a:cs typeface="+mn-cs"/>
              </a:rPr>
              <a:t>design diagrams </a:t>
            </a:r>
            <a:r>
              <a:rPr lang="en-US" sz="2000" dirty="0">
                <a:solidFill>
                  <a:schemeClr val="tx1"/>
                </a:solidFill>
                <a:latin typeface="+mn-lt"/>
                <a:ea typeface="+mn-ea"/>
                <a:cs typeface="+mn-cs"/>
              </a:rPr>
              <a:t>or described in the report.</a:t>
            </a:r>
          </a:p>
          <a:p>
            <a:r>
              <a:rPr lang="en-US" sz="2000" dirty="0" smtClean="0">
                <a:solidFill>
                  <a:schemeClr val="tx1"/>
                </a:solidFill>
                <a:latin typeface="+mn-lt"/>
                <a:ea typeface="+mn-ea"/>
                <a:cs typeface="+mn-cs"/>
              </a:rPr>
              <a:t>Routers</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 Including routing protocol decisions (see below)</a:t>
            </a:r>
          </a:p>
          <a:p>
            <a:r>
              <a:rPr lang="en-US" sz="2000" dirty="0">
                <a:solidFill>
                  <a:schemeClr val="tx1"/>
                </a:solidFill>
                <a:latin typeface="+mn-lt"/>
                <a:ea typeface="+mn-ea"/>
                <a:cs typeface="+mn-cs"/>
              </a:rPr>
              <a:t>◦ As above, if a design is required e.g. OSPF area design, this could </a:t>
            </a:r>
            <a:r>
              <a:rPr lang="en-US" sz="2000" dirty="0" smtClean="0">
                <a:solidFill>
                  <a:schemeClr val="tx1"/>
                </a:solidFill>
                <a:latin typeface="+mn-lt"/>
                <a:ea typeface="+mn-ea"/>
                <a:cs typeface="+mn-cs"/>
              </a:rPr>
              <a:t>be provided </a:t>
            </a:r>
            <a:r>
              <a:rPr lang="en-US" sz="2000" dirty="0">
                <a:solidFill>
                  <a:schemeClr val="tx1"/>
                </a:solidFill>
                <a:latin typeface="+mn-lt"/>
                <a:ea typeface="+mn-ea"/>
                <a:cs typeface="+mn-cs"/>
              </a:rPr>
              <a:t>as a design diagram or described in the report.</a:t>
            </a:r>
          </a:p>
          <a:p>
            <a:r>
              <a:rPr lang="en-US" sz="2000" dirty="0" smtClean="0">
                <a:solidFill>
                  <a:schemeClr val="tx1"/>
                </a:solidFill>
                <a:latin typeface="+mn-lt"/>
                <a:ea typeface="+mn-ea"/>
                <a:cs typeface="+mn-cs"/>
              </a:rPr>
              <a:t> </a:t>
            </a:r>
            <a:r>
              <a:rPr lang="en-US" sz="2000" dirty="0">
                <a:solidFill>
                  <a:schemeClr val="tx1"/>
                </a:solidFill>
                <a:latin typeface="+mn-lt"/>
                <a:ea typeface="+mn-ea"/>
                <a:cs typeface="+mn-cs"/>
              </a:rPr>
              <a:t>Multi Layer switches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i="1" dirty="0" smtClean="0"/>
              <a:t>Protocols important</a:t>
            </a:r>
            <a:endParaRPr lang="en-US" dirty="0"/>
          </a:p>
        </p:txBody>
      </p:sp>
      <p:sp>
        <p:nvSpPr>
          <p:cNvPr id="3" name="Content Placeholder 2"/>
          <p:cNvSpPr>
            <a:spLocks noGrp="1"/>
          </p:cNvSpPr>
          <p:nvPr>
            <p:ph idx="1"/>
          </p:nvPr>
        </p:nvSpPr>
        <p:spPr>
          <a:xfrm>
            <a:off x="457200" y="838200"/>
            <a:ext cx="8153400" cy="5638800"/>
          </a:xfrm>
        </p:spPr>
        <p:txBody>
          <a:bodyPr/>
          <a:lstStyle/>
          <a:p>
            <a:pPr>
              <a:buFont typeface="Arial" pitchFamily="34" charset="0"/>
              <a:buChar char="•"/>
            </a:pPr>
            <a:r>
              <a:rPr lang="en-US" sz="2000" dirty="0">
                <a:solidFill>
                  <a:schemeClr val="tx1"/>
                </a:solidFill>
                <a:latin typeface="+mn-lt"/>
                <a:ea typeface="+mn-ea"/>
                <a:cs typeface="+mn-cs"/>
              </a:rPr>
              <a:t>Ethernet 802.3</a:t>
            </a:r>
          </a:p>
          <a:p>
            <a:pPr lvl="1">
              <a:buFont typeface="Arial" pitchFamily="34" charset="0"/>
              <a:buChar char="•"/>
            </a:pPr>
            <a:r>
              <a:rPr lang="en-US" sz="2000" dirty="0" smtClean="0">
                <a:solidFill>
                  <a:schemeClr val="tx1"/>
                </a:solidFill>
                <a:latin typeface="+mn-lt"/>
                <a:ea typeface="+mn-ea"/>
                <a:cs typeface="+mn-cs"/>
              </a:rPr>
              <a:t>Spanning </a:t>
            </a:r>
            <a:r>
              <a:rPr lang="en-US" sz="2000" dirty="0">
                <a:solidFill>
                  <a:schemeClr val="tx1"/>
                </a:solidFill>
                <a:latin typeface="+mn-lt"/>
                <a:ea typeface="+mn-ea"/>
                <a:cs typeface="+mn-cs"/>
              </a:rPr>
              <a:t>tree protocol (STP) or variant</a:t>
            </a:r>
          </a:p>
          <a:p>
            <a:pPr lvl="1">
              <a:buFont typeface="Arial" pitchFamily="34" charset="0"/>
              <a:buChar char="•"/>
            </a:pPr>
            <a:r>
              <a:rPr lang="en-US" sz="2000" dirty="0" smtClean="0">
                <a:solidFill>
                  <a:schemeClr val="tx1"/>
                </a:solidFill>
                <a:latin typeface="+mn-lt"/>
                <a:ea typeface="+mn-ea"/>
                <a:cs typeface="+mn-cs"/>
              </a:rPr>
              <a:t>IP </a:t>
            </a:r>
            <a:r>
              <a:rPr lang="en-US" sz="2000" dirty="0" smtClean="0">
                <a:solidFill>
                  <a:schemeClr val="tx1"/>
                </a:solidFill>
                <a:latin typeface="+mn-lt"/>
                <a:ea typeface="+mn-ea"/>
                <a:cs typeface="+mn-cs"/>
              </a:rPr>
              <a:t>they you can </a:t>
            </a:r>
            <a:r>
              <a:rPr lang="en-US" sz="2000" dirty="0">
                <a:solidFill>
                  <a:schemeClr val="tx1"/>
                </a:solidFill>
                <a:latin typeface="+mn-lt"/>
                <a:ea typeface="+mn-ea"/>
                <a:cs typeface="+mn-cs"/>
              </a:rPr>
              <a:t>use either v4 or </a:t>
            </a:r>
            <a:r>
              <a:rPr lang="en-US" sz="2000" dirty="0" smtClean="0">
                <a:solidFill>
                  <a:schemeClr val="tx1"/>
                </a:solidFill>
                <a:latin typeface="+mn-lt"/>
                <a:ea typeface="+mn-ea"/>
                <a:cs typeface="+mn-cs"/>
              </a:rPr>
              <a:t>v6</a:t>
            </a:r>
          </a:p>
          <a:p>
            <a:pPr lvl="1">
              <a:buFont typeface="Arial" pitchFamily="34" charset="0"/>
              <a:buChar char="•"/>
            </a:pPr>
            <a:r>
              <a:rPr lang="en-GB" sz="2000" dirty="0" smtClean="0"/>
              <a:t>While IP4 is currently in use the report should include an evaluation of both IPv4 and IPv6 as the organisation is considering this as an opportunity to opt for IPv6.  You must provide a written justification for your decision on which of these to use.</a:t>
            </a:r>
            <a:endParaRPr lang="en-US" sz="2000" dirty="0" smtClean="0"/>
          </a:p>
          <a:p>
            <a:pPr>
              <a:buFont typeface="Arial" pitchFamily="34" charset="0"/>
              <a:buChar char="•"/>
            </a:pPr>
            <a:r>
              <a:rPr lang="en-US" sz="2000" dirty="0" smtClean="0">
                <a:solidFill>
                  <a:schemeClr val="tx1"/>
                </a:solidFill>
                <a:latin typeface="+mn-lt"/>
                <a:ea typeface="+mn-ea"/>
                <a:cs typeface="+mn-cs"/>
              </a:rPr>
              <a:t> </a:t>
            </a:r>
            <a:r>
              <a:rPr lang="en-US" sz="2000" dirty="0">
                <a:solidFill>
                  <a:schemeClr val="tx1"/>
                </a:solidFill>
                <a:latin typeface="+mn-lt"/>
                <a:ea typeface="+mn-ea"/>
                <a:cs typeface="+mn-cs"/>
              </a:rPr>
              <a:t>Should include a subnet design </a:t>
            </a:r>
          </a:p>
          <a:p>
            <a:pPr lvl="1">
              <a:buFont typeface="Arial" pitchFamily="34" charset="0"/>
              <a:buChar char="•"/>
            </a:pPr>
            <a:r>
              <a:rPr lang="en-US" sz="2000" dirty="0" smtClean="0">
                <a:solidFill>
                  <a:schemeClr val="tx1"/>
                </a:solidFill>
                <a:latin typeface="+mn-lt"/>
                <a:ea typeface="+mn-ea"/>
                <a:cs typeface="+mn-cs"/>
              </a:rPr>
              <a:t>TCP</a:t>
            </a:r>
            <a:endParaRPr lang="en-US" sz="2000" dirty="0">
              <a:solidFill>
                <a:schemeClr val="tx1"/>
              </a:solidFill>
              <a:latin typeface="+mn-lt"/>
              <a:ea typeface="+mn-ea"/>
              <a:cs typeface="+mn-cs"/>
            </a:endParaRPr>
          </a:p>
          <a:p>
            <a:pPr lvl="1">
              <a:buFont typeface="Arial" pitchFamily="34" charset="0"/>
              <a:buChar char="•"/>
            </a:pPr>
            <a:r>
              <a:rPr lang="en-US" sz="2000" dirty="0" smtClean="0">
                <a:solidFill>
                  <a:schemeClr val="tx1"/>
                </a:solidFill>
                <a:latin typeface="+mn-lt"/>
                <a:ea typeface="+mn-ea"/>
                <a:cs typeface="+mn-cs"/>
              </a:rPr>
              <a:t>RIP</a:t>
            </a:r>
            <a:r>
              <a:rPr lang="en-US" sz="2000" dirty="0">
                <a:solidFill>
                  <a:schemeClr val="tx1"/>
                </a:solidFill>
                <a:latin typeface="+mn-lt"/>
                <a:ea typeface="+mn-ea"/>
                <a:cs typeface="+mn-cs"/>
              </a:rPr>
              <a:t>, OSPF or proprietary routing protocol – </a:t>
            </a:r>
            <a:r>
              <a:rPr lang="en-US" sz="2000" dirty="0" smtClean="0">
                <a:solidFill>
                  <a:schemeClr val="tx1"/>
                </a:solidFill>
                <a:latin typeface="+mn-lt"/>
                <a:ea typeface="+mn-ea"/>
                <a:cs typeface="+mn-cs"/>
              </a:rPr>
              <a:t>you </a:t>
            </a:r>
            <a:r>
              <a:rPr lang="en-US" sz="2000" dirty="0">
                <a:solidFill>
                  <a:schemeClr val="tx1"/>
                </a:solidFill>
                <a:latin typeface="+mn-lt"/>
                <a:ea typeface="+mn-ea"/>
                <a:cs typeface="+mn-cs"/>
              </a:rPr>
              <a:t>should explain </a:t>
            </a:r>
            <a:r>
              <a:rPr lang="en-US" sz="2000" dirty="0" smtClean="0">
                <a:solidFill>
                  <a:schemeClr val="tx1"/>
                </a:solidFill>
                <a:latin typeface="+mn-lt"/>
                <a:ea typeface="+mn-ea"/>
                <a:cs typeface="+mn-cs"/>
              </a:rPr>
              <a:t>your decision </a:t>
            </a:r>
            <a:r>
              <a:rPr lang="en-US" sz="2000" dirty="0">
                <a:solidFill>
                  <a:schemeClr val="tx1"/>
                </a:solidFill>
                <a:latin typeface="+mn-lt"/>
                <a:ea typeface="+mn-ea"/>
                <a:cs typeface="+mn-cs"/>
              </a:rPr>
              <a:t>on which to use in the report.</a:t>
            </a:r>
          </a:p>
          <a:p>
            <a:pPr>
              <a:buFont typeface="Arial" pitchFamily="34" charset="0"/>
              <a:buChar char="•"/>
            </a:pPr>
            <a:r>
              <a:rPr lang="en-US" sz="2000" dirty="0" smtClean="0">
                <a:solidFill>
                  <a:schemeClr val="tx1"/>
                </a:solidFill>
                <a:latin typeface="+mn-lt"/>
                <a:ea typeface="+mn-ea"/>
                <a:cs typeface="+mn-cs"/>
              </a:rPr>
              <a:t> </a:t>
            </a:r>
            <a:r>
              <a:rPr lang="en-US" sz="2000" dirty="0">
                <a:solidFill>
                  <a:schemeClr val="tx1"/>
                </a:solidFill>
                <a:latin typeface="+mn-lt"/>
                <a:ea typeface="+mn-ea"/>
                <a:cs typeface="+mn-cs"/>
              </a:rPr>
              <a:t>OSPF should include an area design – e.g. area 0 for the backbone, </a:t>
            </a:r>
            <a:r>
              <a:rPr lang="en-US" sz="2000" dirty="0" smtClean="0">
                <a:solidFill>
                  <a:schemeClr val="tx1"/>
                </a:solidFill>
                <a:latin typeface="+mn-lt"/>
                <a:ea typeface="+mn-ea"/>
                <a:cs typeface="+mn-cs"/>
              </a:rPr>
              <a:t>other areas </a:t>
            </a:r>
            <a:r>
              <a:rPr lang="en-US" sz="2000" dirty="0">
                <a:solidFill>
                  <a:schemeClr val="tx1"/>
                </a:solidFill>
                <a:latin typeface="+mn-lt"/>
                <a:ea typeface="+mn-ea"/>
                <a:cs typeface="+mn-cs"/>
              </a:rPr>
              <a:t>may be in line with the subnets. This design could be provided as </a:t>
            </a:r>
            <a:r>
              <a:rPr lang="en-US" sz="2000" dirty="0" smtClean="0">
                <a:solidFill>
                  <a:schemeClr val="tx1"/>
                </a:solidFill>
                <a:latin typeface="+mn-lt"/>
                <a:ea typeface="+mn-ea"/>
                <a:cs typeface="+mn-cs"/>
              </a:rPr>
              <a:t>part of </a:t>
            </a:r>
            <a:r>
              <a:rPr lang="en-US" sz="2000" dirty="0">
                <a:solidFill>
                  <a:schemeClr val="tx1"/>
                </a:solidFill>
                <a:latin typeface="+mn-lt"/>
                <a:ea typeface="+mn-ea"/>
                <a:cs typeface="+mn-cs"/>
              </a:rPr>
              <a:t>the design diagrams or simply described in the report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 vital in your solution</a:t>
            </a:r>
            <a:endParaRPr lang="en-US" dirty="0"/>
          </a:p>
        </p:txBody>
      </p:sp>
      <p:sp>
        <p:nvSpPr>
          <p:cNvPr id="3" name="Content Placeholder 2"/>
          <p:cNvSpPr>
            <a:spLocks noGrp="1"/>
          </p:cNvSpPr>
          <p:nvPr>
            <p:ph idx="1"/>
          </p:nvPr>
        </p:nvSpPr>
        <p:spPr/>
        <p:txBody>
          <a:bodyPr/>
          <a:lstStyle/>
          <a:p>
            <a:pPr lvl="1"/>
            <a:r>
              <a:rPr lang="en-US" dirty="0" smtClean="0">
                <a:solidFill>
                  <a:schemeClr val="tx1"/>
                </a:solidFill>
                <a:latin typeface="+mn-lt"/>
                <a:ea typeface="+mn-ea"/>
                <a:cs typeface="+mn-cs"/>
              </a:rPr>
              <a:t> </a:t>
            </a:r>
            <a:r>
              <a:rPr lang="en-US" dirty="0">
                <a:solidFill>
                  <a:schemeClr val="tx1"/>
                </a:solidFill>
                <a:latin typeface="+mn-lt"/>
                <a:ea typeface="+mn-ea"/>
                <a:cs typeface="+mn-cs"/>
              </a:rPr>
              <a:t>Firewall/DMZ</a:t>
            </a:r>
          </a:p>
          <a:p>
            <a:pPr lvl="1"/>
            <a:r>
              <a:rPr lang="en-US" dirty="0" smtClean="0">
                <a:solidFill>
                  <a:schemeClr val="tx1"/>
                </a:solidFill>
                <a:latin typeface="+mn-lt"/>
                <a:ea typeface="+mn-ea"/>
                <a:cs typeface="+mn-cs"/>
              </a:rPr>
              <a:t> </a:t>
            </a:r>
            <a:r>
              <a:rPr lang="en-US" dirty="0">
                <a:solidFill>
                  <a:schemeClr val="tx1"/>
                </a:solidFill>
                <a:latin typeface="+mn-lt"/>
                <a:ea typeface="+mn-ea"/>
                <a:cs typeface="+mn-cs"/>
              </a:rPr>
              <a:t>Virus</a:t>
            </a:r>
          </a:p>
          <a:p>
            <a:pPr lvl="1"/>
            <a:r>
              <a:rPr lang="en-US" dirty="0" smtClean="0">
                <a:solidFill>
                  <a:schemeClr val="tx1"/>
                </a:solidFill>
                <a:latin typeface="+mn-lt"/>
                <a:ea typeface="+mn-ea"/>
                <a:cs typeface="+mn-cs"/>
              </a:rPr>
              <a:t> </a:t>
            </a:r>
            <a:r>
              <a:rPr lang="en-US" dirty="0">
                <a:solidFill>
                  <a:schemeClr val="tx1"/>
                </a:solidFill>
                <a:latin typeface="+mn-lt"/>
                <a:ea typeface="+mn-ea"/>
                <a:cs typeface="+mn-cs"/>
              </a:rPr>
              <a:t>Access Controls</a:t>
            </a:r>
          </a:p>
          <a:p>
            <a:pPr lvl="1"/>
            <a:r>
              <a:rPr lang="en-US" dirty="0" smtClean="0">
                <a:solidFill>
                  <a:schemeClr val="tx1"/>
                </a:solidFill>
                <a:latin typeface="+mn-lt"/>
                <a:ea typeface="+mn-ea"/>
                <a:cs typeface="+mn-cs"/>
              </a:rPr>
              <a:t> </a:t>
            </a:r>
            <a:r>
              <a:rPr lang="en-US" dirty="0">
                <a:solidFill>
                  <a:schemeClr val="tx1"/>
                </a:solidFill>
                <a:latin typeface="+mn-lt"/>
                <a:ea typeface="+mn-ea"/>
                <a:cs typeface="+mn-cs"/>
              </a:rPr>
              <a:t>Physical – Locked doors etc.</a:t>
            </a:r>
          </a:p>
          <a:p>
            <a:pPr lvl="1"/>
            <a:r>
              <a:rPr lang="en-US" dirty="0" smtClean="0">
                <a:solidFill>
                  <a:schemeClr val="tx1"/>
                </a:solidFill>
                <a:latin typeface="+mn-lt"/>
                <a:ea typeface="+mn-ea"/>
                <a:cs typeface="+mn-cs"/>
              </a:rPr>
              <a:t> VPN </a:t>
            </a:r>
            <a:r>
              <a:rPr lang="en-US" dirty="0">
                <a:solidFill>
                  <a:schemeClr val="tx1"/>
                </a:solidFill>
                <a:latin typeface="+mn-lt"/>
                <a:ea typeface="+mn-ea"/>
                <a:cs typeface="+mn-cs"/>
              </a:rPr>
              <a:t>for remote </a:t>
            </a:r>
            <a:r>
              <a:rPr lang="en-US" dirty="0" smtClean="0">
                <a:solidFill>
                  <a:schemeClr val="tx1"/>
                </a:solidFill>
                <a:latin typeface="+mn-lt"/>
                <a:ea typeface="+mn-ea"/>
                <a:cs typeface="+mn-cs"/>
              </a:rPr>
              <a:t>access</a:t>
            </a:r>
          </a:p>
          <a:p>
            <a:pPr lvl="1"/>
            <a:r>
              <a:rPr lang="en-GB" dirty="0" smtClean="0"/>
              <a:t> An </a:t>
            </a:r>
            <a:r>
              <a:rPr lang="en-GB" dirty="0" smtClean="0"/>
              <a:t>IDS/IPS is required</a:t>
            </a:r>
            <a:endParaRPr lang="en-US" dirty="0" smtClean="0"/>
          </a:p>
          <a:p>
            <a:pPr lvl="1"/>
            <a:endParaRPr lang="en-US" dirty="0" smtClean="0">
              <a:solidFill>
                <a:schemeClr val="tx1"/>
              </a:solidFill>
              <a:latin typeface="+mn-lt"/>
              <a:ea typeface="+mn-ea"/>
              <a:cs typeface="+mn-cs"/>
            </a:endParaRP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Servers in the sense….</a:t>
            </a:r>
            <a:endParaRPr lang="en-US" dirty="0"/>
          </a:p>
        </p:txBody>
      </p:sp>
      <p:sp>
        <p:nvSpPr>
          <p:cNvPr id="3" name="Content Placeholder 2"/>
          <p:cNvSpPr>
            <a:spLocks noGrp="1"/>
          </p:cNvSpPr>
          <p:nvPr>
            <p:ph idx="1"/>
          </p:nvPr>
        </p:nvSpPr>
        <p:spPr/>
        <p:txBody>
          <a:bodyPr/>
          <a:lstStyle/>
          <a:p>
            <a:r>
              <a:rPr lang="en-US" sz="1800" dirty="0">
                <a:solidFill>
                  <a:schemeClr val="tx1"/>
                </a:solidFill>
                <a:latin typeface="+mn-lt"/>
                <a:ea typeface="+mn-ea"/>
                <a:cs typeface="+mn-cs"/>
              </a:rPr>
              <a:t>Include the servers commonly required e.g. application servers, mail, web and </a:t>
            </a:r>
            <a:r>
              <a:rPr lang="en-US" sz="1800" dirty="0" smtClean="0">
                <a:solidFill>
                  <a:schemeClr val="tx1"/>
                </a:solidFill>
                <a:latin typeface="+mn-lt"/>
                <a:ea typeface="+mn-ea"/>
                <a:cs typeface="+mn-cs"/>
              </a:rPr>
              <a:t>file servers</a:t>
            </a:r>
            <a:r>
              <a:rPr lang="en-US" sz="1800" dirty="0">
                <a:solidFill>
                  <a:schemeClr val="tx1"/>
                </a:solidFill>
                <a:latin typeface="+mn-lt"/>
                <a:ea typeface="+mn-ea"/>
                <a:cs typeface="+mn-cs"/>
              </a:rPr>
              <a:t>, intranet server and so on.</a:t>
            </a:r>
          </a:p>
          <a:p>
            <a:r>
              <a:rPr lang="en-US" sz="1800" dirty="0" smtClean="0">
                <a:solidFill>
                  <a:schemeClr val="tx1"/>
                </a:solidFill>
                <a:latin typeface="+mn-lt"/>
                <a:ea typeface="+mn-ea"/>
                <a:cs typeface="+mn-cs"/>
              </a:rPr>
              <a:t> </a:t>
            </a:r>
            <a:r>
              <a:rPr lang="en-US" sz="1800" dirty="0">
                <a:solidFill>
                  <a:schemeClr val="tx1"/>
                </a:solidFill>
                <a:latin typeface="+mn-lt"/>
                <a:ea typeface="+mn-ea"/>
                <a:cs typeface="+mn-cs"/>
              </a:rPr>
              <a:t>These should be shown on the diagram where they will be located e.g. the </a:t>
            </a:r>
            <a:r>
              <a:rPr lang="en-US" sz="1800" dirty="0" smtClean="0">
                <a:solidFill>
                  <a:schemeClr val="tx1"/>
                </a:solidFill>
                <a:latin typeface="+mn-lt"/>
                <a:ea typeface="+mn-ea"/>
                <a:cs typeface="+mn-cs"/>
              </a:rPr>
              <a:t>web server </a:t>
            </a:r>
            <a:r>
              <a:rPr lang="en-US" sz="1800" dirty="0">
                <a:solidFill>
                  <a:schemeClr val="tx1"/>
                </a:solidFill>
                <a:latin typeface="+mn-lt"/>
                <a:ea typeface="+mn-ea"/>
                <a:cs typeface="+mn-cs"/>
              </a:rPr>
              <a:t>may be in the </a:t>
            </a:r>
            <a:r>
              <a:rPr lang="en-US" sz="1800" dirty="0" smtClean="0">
                <a:solidFill>
                  <a:schemeClr val="tx1"/>
                </a:solidFill>
                <a:latin typeface="+mn-lt"/>
                <a:ea typeface="+mn-ea"/>
                <a:cs typeface="+mn-cs"/>
              </a:rPr>
              <a:t>DMZ  </a:t>
            </a:r>
            <a:r>
              <a:rPr lang="en-US" sz="1800" dirty="0">
                <a:solidFill>
                  <a:schemeClr val="tx1"/>
                </a:solidFill>
                <a:latin typeface="+mn-lt"/>
                <a:ea typeface="+mn-ea"/>
                <a:cs typeface="+mn-cs"/>
              </a:rPr>
              <a:t>Servers may be </a:t>
            </a:r>
            <a:r>
              <a:rPr lang="en-US" sz="1800" dirty="0" smtClean="0">
                <a:solidFill>
                  <a:schemeClr val="tx1"/>
                </a:solidFill>
                <a:latin typeface="+mn-lt"/>
                <a:ea typeface="+mn-ea"/>
                <a:cs typeface="+mn-cs"/>
              </a:rPr>
              <a:t>virtualized, </a:t>
            </a:r>
            <a:r>
              <a:rPr lang="en-US" sz="1800" dirty="0">
                <a:solidFill>
                  <a:schemeClr val="tx1"/>
                </a:solidFill>
                <a:latin typeface="+mn-lt"/>
                <a:ea typeface="+mn-ea"/>
                <a:cs typeface="+mn-cs"/>
              </a:rPr>
              <a:t>which will provide a solution that will provide </a:t>
            </a:r>
            <a:r>
              <a:rPr lang="en-US" sz="1800" dirty="0" smtClean="0">
                <a:solidFill>
                  <a:schemeClr val="tx1"/>
                </a:solidFill>
                <a:latin typeface="+mn-lt"/>
                <a:ea typeface="+mn-ea"/>
                <a:cs typeface="+mn-cs"/>
              </a:rPr>
              <a:t>the following </a:t>
            </a:r>
            <a:r>
              <a:rPr lang="en-US" sz="1800" dirty="0">
                <a:solidFill>
                  <a:schemeClr val="tx1"/>
                </a:solidFill>
                <a:latin typeface="+mn-lt"/>
                <a:ea typeface="+mn-ea"/>
                <a:cs typeface="+mn-cs"/>
              </a:rPr>
              <a:t>benefits: -</a:t>
            </a:r>
          </a:p>
          <a:p>
            <a:pPr lvl="1"/>
            <a:r>
              <a:rPr lang="en-US" sz="1800" dirty="0">
                <a:solidFill>
                  <a:schemeClr val="tx1"/>
                </a:solidFill>
                <a:latin typeface="+mn-lt"/>
                <a:ea typeface="+mn-ea"/>
                <a:cs typeface="+mn-cs"/>
              </a:rPr>
              <a:t>• lower total cost of ownership, as less hardware is required</a:t>
            </a:r>
          </a:p>
          <a:p>
            <a:pPr lvl="1"/>
            <a:r>
              <a:rPr lang="en-US" sz="1800" dirty="0">
                <a:solidFill>
                  <a:schemeClr val="tx1"/>
                </a:solidFill>
                <a:latin typeface="+mn-lt"/>
                <a:ea typeface="+mn-ea"/>
                <a:cs typeface="+mn-cs"/>
              </a:rPr>
              <a:t>• high availability, multiple virtual servers across multiple physical servers </a:t>
            </a:r>
            <a:r>
              <a:rPr lang="en-US" sz="1800" dirty="0" smtClean="0">
                <a:solidFill>
                  <a:schemeClr val="tx1"/>
                </a:solidFill>
                <a:latin typeface="+mn-lt"/>
                <a:ea typeface="+mn-ea"/>
                <a:cs typeface="+mn-cs"/>
              </a:rPr>
              <a:t>can be </a:t>
            </a:r>
            <a:r>
              <a:rPr lang="en-US" sz="1800" dirty="0">
                <a:solidFill>
                  <a:schemeClr val="tx1"/>
                </a:solidFill>
                <a:latin typeface="+mn-lt"/>
                <a:ea typeface="+mn-ea"/>
                <a:cs typeface="+mn-cs"/>
              </a:rPr>
              <a:t>used for fail over, if one virtual server fails the load is handed over </a:t>
            </a:r>
            <a:r>
              <a:rPr lang="en-US" sz="1800" dirty="0" smtClean="0">
                <a:solidFill>
                  <a:schemeClr val="tx1"/>
                </a:solidFill>
                <a:latin typeface="+mn-lt"/>
                <a:ea typeface="+mn-ea"/>
                <a:cs typeface="+mn-cs"/>
              </a:rPr>
              <a:t>to another </a:t>
            </a:r>
            <a:r>
              <a:rPr lang="en-US" sz="1800" dirty="0">
                <a:solidFill>
                  <a:schemeClr val="tx1"/>
                </a:solidFill>
                <a:latin typeface="+mn-lt"/>
                <a:ea typeface="+mn-ea"/>
                <a:cs typeface="+mn-cs"/>
              </a:rPr>
              <a:t>by the </a:t>
            </a:r>
            <a:r>
              <a:rPr lang="en-US" sz="1800" dirty="0" smtClean="0">
                <a:solidFill>
                  <a:schemeClr val="tx1"/>
                </a:solidFill>
                <a:latin typeface="+mn-lt"/>
                <a:ea typeface="+mn-ea"/>
                <a:cs typeface="+mn-cs"/>
              </a:rPr>
              <a:t>virtualization </a:t>
            </a:r>
            <a:r>
              <a:rPr lang="en-US" sz="1800" dirty="0">
                <a:solidFill>
                  <a:schemeClr val="tx1"/>
                </a:solidFill>
                <a:latin typeface="+mn-lt"/>
                <a:ea typeface="+mn-ea"/>
                <a:cs typeface="+mn-cs"/>
              </a:rPr>
              <a:t>software providing rapid recovery.</a:t>
            </a:r>
          </a:p>
          <a:p>
            <a:pPr lvl="1"/>
            <a:r>
              <a:rPr lang="en-US" sz="1800" dirty="0">
                <a:solidFill>
                  <a:schemeClr val="tx1"/>
                </a:solidFill>
                <a:latin typeface="+mn-lt"/>
                <a:ea typeface="+mn-ea"/>
                <a:cs typeface="+mn-cs"/>
              </a:rPr>
              <a:t>• Load balancing is improved, load is balanced across virtual servers by </a:t>
            </a:r>
            <a:r>
              <a:rPr lang="en-US" sz="1800" dirty="0" smtClean="0">
                <a:solidFill>
                  <a:schemeClr val="tx1"/>
                </a:solidFill>
                <a:latin typeface="+mn-lt"/>
                <a:ea typeface="+mn-ea"/>
                <a:cs typeface="+mn-cs"/>
              </a:rPr>
              <a:t>the virtualization </a:t>
            </a:r>
            <a:r>
              <a:rPr lang="en-US" sz="1800" dirty="0">
                <a:solidFill>
                  <a:schemeClr val="tx1"/>
                </a:solidFill>
                <a:latin typeface="+mn-lt"/>
                <a:ea typeface="+mn-ea"/>
                <a:cs typeface="+mn-cs"/>
              </a:rPr>
              <a:t>software, providing improved performance.</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b="1" i="1" dirty="0"/>
              <a:t>Other Technologies</a:t>
            </a:r>
            <a:endParaRPr lang="en-US" dirty="0"/>
          </a:p>
        </p:txBody>
      </p:sp>
      <p:sp>
        <p:nvSpPr>
          <p:cNvPr id="3" name="Content Placeholder 2"/>
          <p:cNvSpPr>
            <a:spLocks noGrp="1"/>
          </p:cNvSpPr>
          <p:nvPr>
            <p:ph idx="1"/>
          </p:nvPr>
        </p:nvSpPr>
        <p:spPr>
          <a:xfrm>
            <a:off x="457200" y="1066800"/>
            <a:ext cx="8229600" cy="5791200"/>
          </a:xfrm>
        </p:spPr>
        <p:txBody>
          <a:bodyPr/>
          <a:lstStyle/>
          <a:p>
            <a:r>
              <a:rPr lang="en-US" sz="2000" dirty="0" smtClean="0">
                <a:solidFill>
                  <a:schemeClr val="tx1"/>
                </a:solidFill>
                <a:latin typeface="+mn-lt"/>
                <a:ea typeface="+mn-ea"/>
                <a:cs typeface="+mn-cs"/>
              </a:rPr>
              <a:t>Virtualization </a:t>
            </a:r>
            <a:r>
              <a:rPr lang="en-US" sz="2000" dirty="0">
                <a:solidFill>
                  <a:schemeClr val="tx1"/>
                </a:solidFill>
                <a:latin typeface="+mn-lt"/>
                <a:ea typeface="+mn-ea"/>
                <a:cs typeface="+mn-cs"/>
              </a:rPr>
              <a:t>– good for manageability and for high availability</a:t>
            </a:r>
          </a:p>
          <a:p>
            <a:pPr>
              <a:buNone/>
            </a:pPr>
            <a:r>
              <a:rPr lang="en-US" sz="2000" dirty="0" smtClean="0">
                <a:solidFill>
                  <a:schemeClr val="tx1"/>
                </a:solidFill>
                <a:latin typeface="+mn-lt"/>
                <a:ea typeface="+mn-ea"/>
                <a:cs typeface="+mn-cs"/>
              </a:rPr>
              <a:t>◦	 </a:t>
            </a:r>
            <a:r>
              <a:rPr lang="en-US" sz="2000" dirty="0">
                <a:solidFill>
                  <a:schemeClr val="tx1"/>
                </a:solidFill>
                <a:latin typeface="+mn-lt"/>
                <a:ea typeface="+mn-ea"/>
                <a:cs typeface="+mn-cs"/>
              </a:rPr>
              <a:t>This will also help with Total Cost of Ownership, less hardware required and so</a:t>
            </a:r>
          </a:p>
          <a:p>
            <a:pPr>
              <a:buNone/>
            </a:pPr>
            <a:r>
              <a:rPr lang="en-US" sz="2000" dirty="0" smtClean="0">
                <a:solidFill>
                  <a:schemeClr val="tx1"/>
                </a:solidFill>
                <a:latin typeface="+mn-lt"/>
                <a:ea typeface="+mn-ea"/>
                <a:cs typeface="+mn-cs"/>
              </a:rPr>
              <a:t>   ongoing </a:t>
            </a:r>
            <a:r>
              <a:rPr lang="en-US" sz="2000" dirty="0">
                <a:solidFill>
                  <a:schemeClr val="tx1"/>
                </a:solidFill>
                <a:latin typeface="+mn-lt"/>
                <a:ea typeface="+mn-ea"/>
                <a:cs typeface="+mn-cs"/>
              </a:rPr>
              <a:t>maintenance costs are lower</a:t>
            </a:r>
            <a:r>
              <a:rPr lang="en-US" sz="2000" dirty="0" smtClean="0">
                <a:solidFill>
                  <a:schemeClr val="tx1"/>
                </a:solidFill>
                <a:latin typeface="+mn-lt"/>
                <a:ea typeface="+mn-ea"/>
                <a:cs typeface="+mn-cs"/>
              </a:rPr>
              <a:t>.</a:t>
            </a:r>
          </a:p>
          <a:p>
            <a:pPr lvl="0"/>
            <a:r>
              <a:rPr lang="en-GB" sz="2000" dirty="0" smtClean="0"/>
              <a:t>Cost effective</a:t>
            </a:r>
            <a:endParaRPr lang="en-US" sz="2000" dirty="0" smtClean="0"/>
          </a:p>
          <a:p>
            <a:pPr lvl="1"/>
            <a:r>
              <a:rPr lang="en-GB" sz="2000" dirty="0" smtClean="0"/>
              <a:t>Overall TCO lower than current TCO</a:t>
            </a:r>
            <a:endParaRPr lang="en-US" sz="2000" dirty="0" smtClean="0"/>
          </a:p>
          <a:p>
            <a:pPr lvl="2"/>
            <a:r>
              <a:rPr lang="en-GB" sz="2000" dirty="0" smtClean="0"/>
              <a:t>TCO costs to include: -</a:t>
            </a:r>
            <a:endParaRPr lang="en-US" sz="2000" dirty="0" smtClean="0"/>
          </a:p>
          <a:p>
            <a:pPr lvl="3"/>
            <a:r>
              <a:rPr lang="en-GB" dirty="0" smtClean="0"/>
              <a:t>Power usage </a:t>
            </a:r>
            <a:endParaRPr lang="en-US" dirty="0" smtClean="0"/>
          </a:p>
          <a:p>
            <a:pPr lvl="3"/>
            <a:r>
              <a:rPr lang="en-GB" dirty="0" smtClean="0"/>
              <a:t>Maintenance costs</a:t>
            </a:r>
            <a:endParaRPr lang="en-US" dirty="0" smtClean="0"/>
          </a:p>
          <a:p>
            <a:pPr lvl="3"/>
            <a:r>
              <a:rPr lang="en-GB" dirty="0" smtClean="0"/>
              <a:t>User Training</a:t>
            </a:r>
            <a:endParaRPr lang="en-US" dirty="0" smtClean="0"/>
          </a:p>
          <a:p>
            <a:pPr lvl="2"/>
            <a:r>
              <a:rPr lang="en-GB" sz="2000" dirty="0" smtClean="0"/>
              <a:t>You do not need to provide actual costs, just an indication of how you would reduce costs through the design.</a:t>
            </a:r>
            <a:endParaRPr lang="en-US" sz="2000" dirty="0" smtClean="0"/>
          </a:p>
          <a:p>
            <a:pPr lvl="1">
              <a:buNone/>
            </a:pPr>
            <a:r>
              <a:rPr lang="en-US" sz="2000" dirty="0" smtClean="0">
                <a:solidFill>
                  <a:schemeClr val="tx1"/>
                </a:solidFill>
                <a:latin typeface="+mn-lt"/>
                <a:ea typeface="+mn-ea"/>
                <a:cs typeface="+mn-cs"/>
              </a:rPr>
              <a:t>      • </a:t>
            </a:r>
            <a:r>
              <a:rPr lang="en-US" sz="2000" dirty="0">
                <a:solidFill>
                  <a:schemeClr val="tx1"/>
                </a:solidFill>
                <a:latin typeface="+mn-lt"/>
                <a:ea typeface="+mn-ea"/>
                <a:cs typeface="+mn-cs"/>
              </a:rPr>
              <a:t>RAID – to provide redundancy in data</a:t>
            </a:r>
          </a:p>
          <a:p>
            <a:pPr lvl="1">
              <a:buNone/>
            </a:pPr>
            <a:r>
              <a:rPr lang="en-US" sz="2000" dirty="0" smtClean="0">
                <a:solidFill>
                  <a:schemeClr val="tx1"/>
                </a:solidFill>
                <a:latin typeface="+mn-lt"/>
                <a:ea typeface="+mn-ea"/>
                <a:cs typeface="+mn-cs"/>
              </a:rPr>
              <a:t>      • </a:t>
            </a:r>
            <a:r>
              <a:rPr lang="en-US" sz="2000" dirty="0">
                <a:solidFill>
                  <a:schemeClr val="tx1"/>
                </a:solidFill>
                <a:latin typeface="+mn-lt"/>
                <a:ea typeface="+mn-ea"/>
                <a:cs typeface="+mn-cs"/>
              </a:rPr>
              <a:t>Backup solutions – e.g. tape backup</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about report contents..</a:t>
            </a:r>
            <a:endParaRPr lang="en-US" dirty="0"/>
          </a:p>
        </p:txBody>
      </p:sp>
      <p:sp>
        <p:nvSpPr>
          <p:cNvPr id="3" name="Content Placeholder 2"/>
          <p:cNvSpPr>
            <a:spLocks noGrp="1"/>
          </p:cNvSpPr>
          <p:nvPr>
            <p:ph idx="1"/>
          </p:nvPr>
        </p:nvSpPr>
        <p:spPr/>
        <p:txBody>
          <a:bodyPr/>
          <a:lstStyle/>
          <a:p>
            <a:pPr>
              <a:buNone/>
            </a:pPr>
            <a:r>
              <a:rPr lang="en-US" dirty="0" smtClean="0">
                <a:solidFill>
                  <a:schemeClr val="tx1"/>
                </a:solidFill>
                <a:latin typeface="+mn-lt"/>
                <a:ea typeface="+mn-ea"/>
                <a:cs typeface="+mn-cs"/>
              </a:rPr>
              <a:t>1</a:t>
            </a:r>
            <a:r>
              <a:rPr lang="en-US" sz="2400" dirty="0" smtClean="0">
                <a:solidFill>
                  <a:schemeClr val="tx1"/>
                </a:solidFill>
                <a:latin typeface="+mn-lt"/>
                <a:ea typeface="+mn-ea"/>
                <a:cs typeface="+mn-cs"/>
              </a:rPr>
              <a:t>. Introduction:</a:t>
            </a:r>
            <a:r>
              <a:rPr lang="en-US" sz="2400" dirty="0">
                <a:solidFill>
                  <a:schemeClr val="tx1"/>
                </a:solidFill>
                <a:latin typeface="+mn-lt"/>
                <a:ea typeface="+mn-ea"/>
                <a:cs typeface="+mn-cs"/>
              </a:rPr>
              <a:t> An explanation of the </a:t>
            </a:r>
            <a:r>
              <a:rPr lang="en-US" sz="2400" dirty="0" smtClean="0">
                <a:solidFill>
                  <a:schemeClr val="tx1"/>
                </a:solidFill>
                <a:latin typeface="+mn-lt"/>
                <a:ea typeface="+mn-ea"/>
                <a:cs typeface="+mn-cs"/>
              </a:rPr>
              <a:t>report</a:t>
            </a:r>
          </a:p>
          <a:p>
            <a:pPr>
              <a:buNone/>
            </a:pPr>
            <a:r>
              <a:rPr lang="en-US" sz="2400" dirty="0">
                <a:solidFill>
                  <a:schemeClr val="tx1"/>
                </a:solidFill>
                <a:latin typeface="+mn-lt"/>
                <a:ea typeface="+mn-ea"/>
                <a:cs typeface="+mn-cs"/>
              </a:rPr>
              <a:t>2. </a:t>
            </a:r>
            <a:r>
              <a:rPr lang="en-US" sz="2400" dirty="0" smtClean="0">
                <a:solidFill>
                  <a:schemeClr val="tx1"/>
                </a:solidFill>
                <a:latin typeface="+mn-lt"/>
                <a:ea typeface="+mn-ea"/>
                <a:cs typeface="+mn-cs"/>
              </a:rPr>
              <a:t>Overview: </a:t>
            </a:r>
            <a:r>
              <a:rPr lang="en-US" sz="2400" dirty="0">
                <a:solidFill>
                  <a:schemeClr val="tx1"/>
                </a:solidFill>
                <a:latin typeface="+mn-lt"/>
                <a:ea typeface="+mn-ea"/>
                <a:cs typeface="+mn-cs"/>
              </a:rPr>
              <a:t>The aims of the design and the </a:t>
            </a:r>
            <a:r>
              <a:rPr lang="en-US" sz="2400" dirty="0" smtClean="0">
                <a:solidFill>
                  <a:schemeClr val="tx1"/>
                </a:solidFill>
                <a:latin typeface="+mn-lt"/>
                <a:ea typeface="+mn-ea"/>
                <a:cs typeface="+mn-cs"/>
              </a:rPr>
              <a:t>report</a:t>
            </a:r>
          </a:p>
          <a:p>
            <a:pPr>
              <a:buNone/>
            </a:pPr>
            <a:r>
              <a:rPr lang="en-US" sz="2400" dirty="0">
                <a:solidFill>
                  <a:schemeClr val="tx1"/>
                </a:solidFill>
                <a:latin typeface="+mn-lt"/>
                <a:ea typeface="+mn-ea"/>
                <a:cs typeface="+mn-cs"/>
              </a:rPr>
              <a:t>3. Discussion of Design </a:t>
            </a:r>
            <a:r>
              <a:rPr lang="en-US" sz="2400" dirty="0" smtClean="0">
                <a:solidFill>
                  <a:schemeClr val="tx1"/>
                </a:solidFill>
                <a:latin typeface="+mn-lt"/>
                <a:ea typeface="+mn-ea"/>
                <a:cs typeface="+mn-cs"/>
              </a:rPr>
              <a:t>decisions:</a:t>
            </a:r>
            <a:r>
              <a:rPr lang="en-US" sz="2400" dirty="0">
                <a:solidFill>
                  <a:schemeClr val="tx1"/>
                </a:solidFill>
                <a:latin typeface="+mn-lt"/>
                <a:ea typeface="+mn-ea"/>
                <a:cs typeface="+mn-cs"/>
              </a:rPr>
              <a:t> described above with an explanation </a:t>
            </a:r>
            <a:r>
              <a:rPr lang="en-US" sz="2400" dirty="0" smtClean="0">
                <a:solidFill>
                  <a:schemeClr val="tx1"/>
                </a:solidFill>
                <a:latin typeface="+mn-lt"/>
                <a:ea typeface="+mn-ea"/>
                <a:cs typeface="+mn-cs"/>
              </a:rPr>
              <a:t>of the </a:t>
            </a:r>
            <a:r>
              <a:rPr lang="en-US" sz="2400" dirty="0">
                <a:solidFill>
                  <a:schemeClr val="tx1"/>
                </a:solidFill>
                <a:latin typeface="+mn-lt"/>
                <a:ea typeface="+mn-ea"/>
                <a:cs typeface="+mn-cs"/>
              </a:rPr>
              <a:t>decision</a:t>
            </a:r>
            <a:endParaRPr lang="en-US" sz="2400" dirty="0" smtClean="0">
              <a:solidFill>
                <a:schemeClr val="tx1"/>
              </a:solidFill>
              <a:latin typeface="+mn-lt"/>
              <a:ea typeface="+mn-ea"/>
              <a:cs typeface="+mn-cs"/>
            </a:endParaRPr>
          </a:p>
          <a:p>
            <a:pPr>
              <a:buNone/>
            </a:pPr>
            <a:r>
              <a:rPr lang="en-US" sz="2400" dirty="0" smtClean="0"/>
              <a:t>    (</a:t>
            </a:r>
            <a:r>
              <a:rPr lang="en-US" sz="2400" dirty="0" smtClean="0">
                <a:solidFill>
                  <a:schemeClr val="tx1"/>
                </a:solidFill>
                <a:latin typeface="+mn-lt"/>
                <a:ea typeface="+mn-ea"/>
                <a:cs typeface="+mn-cs"/>
              </a:rPr>
              <a:t>in </a:t>
            </a:r>
            <a:r>
              <a:rPr lang="en-US" sz="2400" dirty="0">
                <a:solidFill>
                  <a:schemeClr val="tx1"/>
                </a:solidFill>
                <a:latin typeface="+mn-lt"/>
                <a:ea typeface="+mn-ea"/>
                <a:cs typeface="+mn-cs"/>
              </a:rPr>
              <a:t>some cases this could be quite </a:t>
            </a:r>
            <a:r>
              <a:rPr lang="en-US" sz="2400" dirty="0" smtClean="0">
                <a:solidFill>
                  <a:schemeClr val="tx1"/>
                </a:solidFill>
                <a:latin typeface="+mn-lt"/>
                <a:ea typeface="+mn-ea"/>
                <a:cs typeface="+mn-cs"/>
              </a:rPr>
              <a:t>brief)</a:t>
            </a:r>
          </a:p>
          <a:p>
            <a:pPr>
              <a:buNone/>
            </a:pPr>
            <a:r>
              <a:rPr lang="en-US" sz="2400" dirty="0">
                <a:solidFill>
                  <a:schemeClr val="tx1"/>
                </a:solidFill>
                <a:latin typeface="+mn-lt"/>
                <a:ea typeface="+mn-ea"/>
                <a:cs typeface="+mn-cs"/>
              </a:rPr>
              <a:t>4. </a:t>
            </a:r>
            <a:r>
              <a:rPr lang="en-US" sz="2400" dirty="0" smtClean="0">
                <a:solidFill>
                  <a:schemeClr val="tx1"/>
                </a:solidFill>
                <a:latin typeface="+mn-lt"/>
                <a:ea typeface="+mn-ea"/>
                <a:cs typeface="+mn-cs"/>
              </a:rPr>
              <a:t>Summary :</a:t>
            </a:r>
            <a:r>
              <a:rPr lang="en-US" sz="2400" dirty="0">
                <a:solidFill>
                  <a:schemeClr val="tx1"/>
                </a:solidFill>
                <a:latin typeface="+mn-lt"/>
                <a:ea typeface="+mn-ea"/>
                <a:cs typeface="+mn-cs"/>
              </a:rPr>
              <a:t> an overview of how the design meets </a:t>
            </a:r>
            <a:r>
              <a:rPr lang="en-US" sz="2400" dirty="0" smtClean="0">
                <a:solidFill>
                  <a:schemeClr val="tx1"/>
                </a:solidFill>
                <a:latin typeface="+mn-lt"/>
                <a:ea typeface="+mn-ea"/>
                <a:cs typeface="+mn-cs"/>
              </a:rPr>
              <a:t>the requirements </a:t>
            </a:r>
            <a:r>
              <a:rPr lang="en-US" sz="2400" dirty="0">
                <a:solidFill>
                  <a:schemeClr val="tx1"/>
                </a:solidFill>
                <a:latin typeface="+mn-lt"/>
                <a:ea typeface="+mn-ea"/>
                <a:cs typeface="+mn-cs"/>
              </a:rPr>
              <a:t>of the business</a:t>
            </a:r>
            <a:r>
              <a:rPr lang="en-US" sz="2400" dirty="0" smtClean="0">
                <a:solidFill>
                  <a:schemeClr val="tx1"/>
                </a:solidFill>
                <a:latin typeface="+mn-lt"/>
                <a:ea typeface="+mn-ea"/>
                <a:cs typeface="+mn-cs"/>
              </a:rPr>
              <a:t>.</a:t>
            </a:r>
          </a:p>
          <a:p>
            <a:pPr>
              <a:buNone/>
            </a:pPr>
            <a:r>
              <a:rPr lang="en-US" sz="2400" dirty="0">
                <a:solidFill>
                  <a:schemeClr val="tx1"/>
                </a:solidFill>
                <a:latin typeface="+mn-lt"/>
                <a:ea typeface="+mn-ea"/>
                <a:cs typeface="+mn-cs"/>
              </a:rPr>
              <a:t>5. All referencing to meet University standards.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solidFill>
                  <a:schemeClr val="tx1"/>
                </a:solidFill>
              </a:rPr>
              <a:t>Report Formatting</a:t>
            </a:r>
            <a:br>
              <a:rPr lang="en-US" sz="6000" b="1" dirty="0">
                <a:solidFill>
                  <a:schemeClr val="tx1"/>
                </a:solidFill>
              </a:rPr>
            </a:br>
            <a:endParaRPr lang="en-US" dirty="0"/>
          </a:p>
        </p:txBody>
      </p:sp>
      <p:sp>
        <p:nvSpPr>
          <p:cNvPr id="3" name="Content Placeholder 2"/>
          <p:cNvSpPr>
            <a:spLocks noGrp="1"/>
          </p:cNvSpPr>
          <p:nvPr>
            <p:ph idx="1"/>
          </p:nvPr>
        </p:nvSpPr>
        <p:spPr>
          <a:xfrm>
            <a:off x="533400" y="1219200"/>
            <a:ext cx="8382000" cy="5334000"/>
          </a:xfrm>
        </p:spPr>
        <p:txBody>
          <a:bodyPr/>
          <a:lstStyle/>
          <a:p>
            <a:r>
              <a:rPr lang="en-US" sz="1600" dirty="0" smtClean="0">
                <a:solidFill>
                  <a:schemeClr val="tx1"/>
                </a:solidFill>
                <a:latin typeface="+mn-lt"/>
                <a:ea typeface="+mn-ea"/>
                <a:cs typeface="+mn-cs"/>
              </a:rPr>
              <a:t>The </a:t>
            </a:r>
            <a:r>
              <a:rPr lang="en-US" sz="1600" dirty="0">
                <a:solidFill>
                  <a:schemeClr val="tx1"/>
                </a:solidFill>
                <a:latin typeface="+mn-lt"/>
                <a:ea typeface="+mn-ea"/>
                <a:cs typeface="+mn-cs"/>
              </a:rPr>
              <a:t>report and diagrams need to professionally presented: -</a:t>
            </a:r>
          </a:p>
          <a:p>
            <a:r>
              <a:rPr lang="en-US" sz="1600" dirty="0" smtClean="0">
                <a:solidFill>
                  <a:schemeClr val="tx1"/>
                </a:solidFill>
                <a:latin typeface="+mn-lt"/>
                <a:ea typeface="+mn-ea"/>
                <a:cs typeface="+mn-cs"/>
              </a:rPr>
              <a:t>Each </a:t>
            </a:r>
            <a:r>
              <a:rPr lang="en-US" sz="1600" dirty="0">
                <a:solidFill>
                  <a:schemeClr val="tx1"/>
                </a:solidFill>
                <a:latin typeface="+mn-lt"/>
                <a:ea typeface="+mn-ea"/>
                <a:cs typeface="+mn-cs"/>
              </a:rPr>
              <a:t>document/diagram to have a heading</a:t>
            </a:r>
          </a:p>
          <a:p>
            <a:r>
              <a:rPr lang="en-US" sz="1600" dirty="0">
                <a:solidFill>
                  <a:schemeClr val="tx1"/>
                </a:solidFill>
                <a:latin typeface="+mn-lt"/>
                <a:ea typeface="+mn-ea"/>
                <a:cs typeface="+mn-cs"/>
              </a:rPr>
              <a:t>• The report: -</a:t>
            </a:r>
          </a:p>
          <a:p>
            <a:pPr lvl="1"/>
            <a:r>
              <a:rPr lang="en-US" sz="1600" dirty="0">
                <a:solidFill>
                  <a:schemeClr val="tx1"/>
                </a:solidFill>
                <a:latin typeface="+mn-lt"/>
                <a:ea typeface="+mn-ea"/>
                <a:cs typeface="+mn-cs"/>
              </a:rPr>
              <a:t>• Front page – heading, author name, date etc.</a:t>
            </a:r>
          </a:p>
          <a:p>
            <a:pPr lvl="1"/>
            <a:r>
              <a:rPr lang="en-US" sz="1600" dirty="0">
                <a:solidFill>
                  <a:schemeClr val="tx1"/>
                </a:solidFill>
                <a:latin typeface="+mn-lt"/>
                <a:ea typeface="+mn-ea"/>
                <a:cs typeface="+mn-cs"/>
              </a:rPr>
              <a:t>• Table of contents</a:t>
            </a:r>
          </a:p>
          <a:p>
            <a:pPr lvl="1"/>
            <a:r>
              <a:rPr lang="en-US" sz="1600" dirty="0">
                <a:solidFill>
                  <a:schemeClr val="tx1"/>
                </a:solidFill>
                <a:latin typeface="+mn-lt"/>
                <a:ea typeface="+mn-ea"/>
                <a:cs typeface="+mn-cs"/>
              </a:rPr>
              <a:t>• </a:t>
            </a:r>
            <a:r>
              <a:rPr lang="en-US" sz="1600" dirty="0" smtClean="0">
                <a:solidFill>
                  <a:schemeClr val="tx1"/>
                </a:solidFill>
                <a:latin typeface="+mn-lt"/>
                <a:ea typeface="+mn-ea"/>
                <a:cs typeface="+mn-cs"/>
              </a:rPr>
              <a:t>Sectionalized </a:t>
            </a:r>
            <a:r>
              <a:rPr lang="en-US" sz="1600" dirty="0">
                <a:solidFill>
                  <a:schemeClr val="tx1"/>
                </a:solidFill>
                <a:latin typeface="+mn-lt"/>
                <a:ea typeface="+mn-ea"/>
                <a:cs typeface="+mn-cs"/>
              </a:rPr>
              <a:t>with headings for each section</a:t>
            </a:r>
          </a:p>
          <a:p>
            <a:pPr lvl="1"/>
            <a:r>
              <a:rPr lang="en-US" sz="1600" dirty="0">
                <a:solidFill>
                  <a:schemeClr val="tx1"/>
                </a:solidFill>
                <a:latin typeface="+mn-lt"/>
                <a:ea typeface="+mn-ea"/>
                <a:cs typeface="+mn-cs"/>
              </a:rPr>
              <a:t>• Accurate</a:t>
            </a:r>
          </a:p>
          <a:p>
            <a:pPr lvl="1"/>
            <a:r>
              <a:rPr lang="en-US" sz="1600" dirty="0">
                <a:solidFill>
                  <a:schemeClr val="tx1"/>
                </a:solidFill>
                <a:latin typeface="+mn-lt"/>
                <a:ea typeface="+mn-ea"/>
                <a:cs typeface="+mn-cs"/>
              </a:rPr>
              <a:t>• Clear and easy to read</a:t>
            </a:r>
          </a:p>
          <a:p>
            <a:pPr lvl="1"/>
            <a:r>
              <a:rPr lang="en-US" sz="1600" dirty="0">
                <a:solidFill>
                  <a:schemeClr val="tx1"/>
                </a:solidFill>
                <a:latin typeface="+mn-lt"/>
                <a:ea typeface="+mn-ea"/>
                <a:cs typeface="+mn-cs"/>
              </a:rPr>
              <a:t>• Version control information – this can be included in the header and </a:t>
            </a:r>
            <a:r>
              <a:rPr lang="en-US" sz="1600" dirty="0" err="1" smtClean="0">
                <a:solidFill>
                  <a:schemeClr val="tx1"/>
                </a:solidFill>
                <a:latin typeface="+mn-lt"/>
                <a:ea typeface="+mn-ea"/>
                <a:cs typeface="+mn-cs"/>
              </a:rPr>
              <a:t>footers,as</a:t>
            </a:r>
            <a:r>
              <a:rPr lang="en-US" sz="1600" dirty="0" smtClean="0">
                <a:solidFill>
                  <a:schemeClr val="tx1"/>
                </a:solidFill>
                <a:latin typeface="+mn-lt"/>
                <a:ea typeface="+mn-ea"/>
                <a:cs typeface="+mn-cs"/>
              </a:rPr>
              <a:t> </a:t>
            </a:r>
            <a:r>
              <a:rPr lang="en-US" sz="1600" dirty="0">
                <a:solidFill>
                  <a:schemeClr val="tx1"/>
                </a:solidFill>
                <a:latin typeface="+mn-lt"/>
                <a:ea typeface="+mn-ea"/>
                <a:cs typeface="+mn-cs"/>
              </a:rPr>
              <a:t>well as on the front sheet.</a:t>
            </a:r>
          </a:p>
          <a:p>
            <a:pPr lvl="1"/>
            <a:r>
              <a:rPr lang="en-US" sz="1600" dirty="0">
                <a:solidFill>
                  <a:schemeClr val="tx1"/>
                </a:solidFill>
                <a:latin typeface="+mn-lt"/>
                <a:ea typeface="+mn-ea"/>
                <a:cs typeface="+mn-cs"/>
              </a:rPr>
              <a:t>• Page number</a:t>
            </a:r>
          </a:p>
          <a:p>
            <a:pPr lvl="1"/>
            <a:r>
              <a:rPr lang="en-US" sz="1600" dirty="0">
                <a:solidFill>
                  <a:schemeClr val="tx1"/>
                </a:solidFill>
                <a:latin typeface="+mn-lt"/>
                <a:ea typeface="+mn-ea"/>
                <a:cs typeface="+mn-cs"/>
              </a:rPr>
              <a:t>• Diagrams</a:t>
            </a:r>
          </a:p>
          <a:p>
            <a:pPr lvl="1"/>
            <a:r>
              <a:rPr lang="en-US" sz="1600" dirty="0">
                <a:solidFill>
                  <a:schemeClr val="tx1"/>
                </a:solidFill>
                <a:latin typeface="+mn-lt"/>
                <a:ea typeface="+mn-ea"/>
                <a:cs typeface="+mn-cs"/>
              </a:rPr>
              <a:t>• Clear headings</a:t>
            </a:r>
          </a:p>
          <a:p>
            <a:pPr lvl="1"/>
            <a:r>
              <a:rPr lang="en-US" sz="1600" dirty="0">
                <a:solidFill>
                  <a:schemeClr val="tx1"/>
                </a:solidFill>
                <a:latin typeface="+mn-lt"/>
                <a:ea typeface="+mn-ea"/>
                <a:cs typeface="+mn-cs"/>
              </a:rPr>
              <a:t>• Annotated as appropriate</a:t>
            </a:r>
          </a:p>
          <a:p>
            <a:pPr lvl="1"/>
            <a:r>
              <a:rPr lang="en-US" sz="1600" dirty="0">
                <a:solidFill>
                  <a:schemeClr val="tx1"/>
                </a:solidFill>
                <a:latin typeface="+mn-lt"/>
                <a:ea typeface="+mn-ea"/>
                <a:cs typeface="+mn-cs"/>
              </a:rPr>
              <a:t>• Clear and easy to read, complex diagrams may be split into a number </a:t>
            </a:r>
            <a:r>
              <a:rPr lang="en-US" sz="1600" dirty="0" smtClean="0">
                <a:solidFill>
                  <a:schemeClr val="tx1"/>
                </a:solidFill>
                <a:latin typeface="+mn-lt"/>
                <a:ea typeface="+mn-ea"/>
                <a:cs typeface="+mn-cs"/>
              </a:rPr>
              <a:t>of diagrams</a:t>
            </a:r>
            <a:r>
              <a:rPr lang="en-US" sz="1600" dirty="0">
                <a:solidFill>
                  <a:schemeClr val="tx1"/>
                </a:solidFill>
                <a:latin typeface="+mn-lt"/>
                <a:ea typeface="+mn-ea"/>
                <a:cs typeface="+mn-cs"/>
              </a:rPr>
              <a:t>.</a:t>
            </a:r>
          </a:p>
          <a:p>
            <a:pPr lvl="1"/>
            <a:r>
              <a:rPr lang="en-US" sz="1600" dirty="0">
                <a:solidFill>
                  <a:schemeClr val="tx1"/>
                </a:solidFill>
                <a:latin typeface="+mn-lt"/>
                <a:ea typeface="+mn-ea"/>
                <a:cs typeface="+mn-cs"/>
              </a:rPr>
              <a:t>• May be included in the report appendices and referenced from the report.</a:t>
            </a:r>
          </a:p>
          <a:p>
            <a:pPr lvl="1"/>
            <a:r>
              <a:rPr lang="en-US" sz="1600" dirty="0">
                <a:solidFill>
                  <a:schemeClr val="tx1"/>
                </a:solidFill>
                <a:latin typeface="+mn-lt"/>
                <a:ea typeface="+mn-ea"/>
                <a:cs typeface="+mn-cs"/>
              </a:rPr>
              <a:t>Alternatively diagrams or parts of diagrams could be embedded in the report.</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57200" y="1371600"/>
            <a:ext cx="8305800" cy="4876800"/>
          </a:xfrm>
        </p:spPr>
        <p:txBody>
          <a:bodyPr/>
          <a:lstStyle/>
          <a:p>
            <a:r>
              <a:rPr lang="en-US" dirty="0">
                <a:solidFill>
                  <a:schemeClr val="tx1"/>
                </a:solidFill>
                <a:latin typeface="+mn-lt"/>
                <a:ea typeface="+mn-ea"/>
                <a:cs typeface="+mn-cs"/>
              </a:rPr>
              <a:t>ICA is based on the subjects covered in the lectures and tutorials for this module</a:t>
            </a:r>
            <a:r>
              <a:rPr lang="en-US" dirty="0" smtClean="0">
                <a:solidFill>
                  <a:schemeClr val="tx1"/>
                </a:solidFill>
                <a:latin typeface="+mn-lt"/>
                <a:ea typeface="+mn-ea"/>
                <a:cs typeface="+mn-cs"/>
              </a:rPr>
              <a:t>.</a:t>
            </a:r>
          </a:p>
          <a:p>
            <a:r>
              <a:rPr lang="en-US" dirty="0">
                <a:solidFill>
                  <a:schemeClr val="tx1"/>
                </a:solidFill>
                <a:latin typeface="+mn-lt"/>
                <a:ea typeface="+mn-ea"/>
                <a:cs typeface="+mn-cs"/>
              </a:rPr>
              <a:t>expected to apply the knowledge </a:t>
            </a:r>
            <a:r>
              <a:rPr lang="en-US" dirty="0" smtClean="0">
                <a:solidFill>
                  <a:schemeClr val="tx1"/>
                </a:solidFill>
                <a:latin typeface="+mn-lt"/>
                <a:ea typeface="+mn-ea"/>
                <a:cs typeface="+mn-cs"/>
              </a:rPr>
              <a:t>you </a:t>
            </a:r>
            <a:r>
              <a:rPr lang="en-US" dirty="0">
                <a:solidFill>
                  <a:schemeClr val="tx1"/>
                </a:solidFill>
                <a:latin typeface="+mn-lt"/>
                <a:ea typeface="+mn-ea"/>
                <a:cs typeface="+mn-cs"/>
              </a:rPr>
              <a:t>gain through taught sessions </a:t>
            </a:r>
            <a:r>
              <a:rPr lang="en-US" dirty="0" smtClean="0">
                <a:solidFill>
                  <a:schemeClr val="tx1"/>
                </a:solidFill>
                <a:latin typeface="+mn-lt"/>
                <a:ea typeface="+mn-ea"/>
                <a:cs typeface="+mn-cs"/>
              </a:rPr>
              <a:t>to solve </a:t>
            </a:r>
            <a:r>
              <a:rPr lang="en-US" dirty="0">
                <a:solidFill>
                  <a:schemeClr val="tx1"/>
                </a:solidFill>
                <a:latin typeface="+mn-lt"/>
                <a:ea typeface="+mn-ea"/>
                <a:cs typeface="+mn-cs"/>
              </a:rPr>
              <a:t>a complex problem</a:t>
            </a:r>
            <a:r>
              <a:rPr lang="en-US" dirty="0" smtClean="0">
                <a:solidFill>
                  <a:schemeClr val="tx1"/>
                </a:solidFill>
                <a:latin typeface="+mn-lt"/>
                <a:ea typeface="+mn-ea"/>
                <a:cs typeface="+mn-cs"/>
              </a:rPr>
              <a:t>.</a:t>
            </a:r>
          </a:p>
          <a:p>
            <a:r>
              <a:rPr lang="en-US" dirty="0">
                <a:solidFill>
                  <a:schemeClr val="tx1"/>
                </a:solidFill>
                <a:latin typeface="+mn-lt"/>
                <a:ea typeface="+mn-ea"/>
                <a:cs typeface="+mn-cs"/>
              </a:rPr>
              <a:t>Two documents are </a:t>
            </a:r>
            <a:r>
              <a:rPr lang="en-US" dirty="0" smtClean="0">
                <a:solidFill>
                  <a:schemeClr val="tx1"/>
                </a:solidFill>
                <a:latin typeface="+mn-lt"/>
                <a:ea typeface="+mn-ea"/>
                <a:cs typeface="+mn-cs"/>
              </a:rPr>
              <a:t>required</a:t>
            </a:r>
          </a:p>
          <a:p>
            <a:pPr lvl="1"/>
            <a:r>
              <a:rPr lang="en-US" dirty="0">
                <a:solidFill>
                  <a:schemeClr val="tx1"/>
                </a:solidFill>
                <a:latin typeface="+mn-lt"/>
                <a:cs typeface="+mn-cs"/>
              </a:rPr>
              <a:t>design </a:t>
            </a:r>
            <a:r>
              <a:rPr lang="en-US" dirty="0" smtClean="0">
                <a:solidFill>
                  <a:schemeClr val="tx1"/>
                </a:solidFill>
                <a:latin typeface="+mn-lt"/>
                <a:cs typeface="+mn-cs"/>
              </a:rPr>
              <a:t>diagrams</a:t>
            </a:r>
          </a:p>
          <a:p>
            <a:pPr lvl="1"/>
            <a:r>
              <a:rPr lang="en-US" dirty="0">
                <a:solidFill>
                  <a:schemeClr val="tx1"/>
                </a:solidFill>
                <a:latin typeface="+mn-lt"/>
                <a:ea typeface="+mn-ea"/>
                <a:cs typeface="+mn-cs"/>
              </a:rPr>
              <a:t>a </a:t>
            </a:r>
            <a:r>
              <a:rPr lang="en-US" dirty="0" smtClean="0">
                <a:solidFill>
                  <a:schemeClr val="tx1"/>
                </a:solidFill>
                <a:latin typeface="+mn-lt"/>
                <a:ea typeface="+mn-ea"/>
                <a:cs typeface="+mn-cs"/>
              </a:rPr>
              <a:t>report that </a:t>
            </a:r>
            <a:r>
              <a:rPr lang="en-US" dirty="0">
                <a:solidFill>
                  <a:schemeClr val="tx1"/>
                </a:solidFill>
                <a:latin typeface="+mn-lt"/>
                <a:ea typeface="+mn-ea"/>
                <a:cs typeface="+mn-cs"/>
              </a:rPr>
              <a:t>describes the decisions made in the design.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a:t>
            </a:r>
            <a:endParaRPr lang="en-US" dirty="0"/>
          </a:p>
        </p:txBody>
      </p:sp>
      <p:sp>
        <p:nvSpPr>
          <p:cNvPr id="3" name="Content Placeholder 2"/>
          <p:cNvSpPr>
            <a:spLocks noGrp="1"/>
          </p:cNvSpPr>
          <p:nvPr>
            <p:ph idx="1"/>
          </p:nvPr>
        </p:nvSpPr>
        <p:spPr>
          <a:xfrm>
            <a:off x="533400" y="1371600"/>
            <a:ext cx="8229600" cy="4876800"/>
          </a:xfrm>
        </p:spPr>
        <p:txBody>
          <a:bodyPr/>
          <a:lstStyle/>
          <a:p>
            <a:r>
              <a:rPr lang="en-US" dirty="0">
                <a:solidFill>
                  <a:schemeClr val="tx1"/>
                </a:solidFill>
                <a:latin typeface="+mn-lt"/>
                <a:ea typeface="+mn-ea"/>
                <a:cs typeface="+mn-cs"/>
              </a:rPr>
              <a:t>This </a:t>
            </a:r>
            <a:r>
              <a:rPr lang="en-US" dirty="0" smtClean="0">
                <a:solidFill>
                  <a:schemeClr val="tx1"/>
                </a:solidFill>
                <a:latin typeface="+mn-lt"/>
                <a:ea typeface="+mn-ea"/>
                <a:cs typeface="+mn-cs"/>
              </a:rPr>
              <a:t>ICA </a:t>
            </a:r>
            <a:r>
              <a:rPr lang="en-US" dirty="0">
                <a:solidFill>
                  <a:schemeClr val="tx1"/>
                </a:solidFill>
                <a:latin typeface="+mn-lt"/>
                <a:ea typeface="+mn-ea"/>
                <a:cs typeface="+mn-cs"/>
              </a:rPr>
              <a:t>is using an </a:t>
            </a:r>
            <a:r>
              <a:rPr lang="en-US" dirty="0" smtClean="0">
                <a:solidFill>
                  <a:schemeClr val="tx1"/>
                </a:solidFill>
                <a:latin typeface="+mn-lt"/>
                <a:ea typeface="+mn-ea"/>
                <a:cs typeface="+mn-cs"/>
              </a:rPr>
              <a:t>ITT</a:t>
            </a:r>
            <a:r>
              <a:rPr lang="en-US" dirty="0">
                <a:solidFill>
                  <a:schemeClr val="tx1"/>
                </a:solidFill>
                <a:latin typeface="+mn-lt"/>
                <a:ea typeface="+mn-ea"/>
                <a:cs typeface="+mn-cs"/>
              </a:rPr>
              <a:t> </a:t>
            </a:r>
            <a:r>
              <a:rPr lang="en-US" dirty="0" smtClean="0">
                <a:solidFill>
                  <a:schemeClr val="tx1"/>
                </a:solidFill>
                <a:latin typeface="+mn-lt"/>
                <a:ea typeface="+mn-ea"/>
                <a:cs typeface="+mn-cs"/>
              </a:rPr>
              <a:t>(Invitation </a:t>
            </a:r>
            <a:r>
              <a:rPr lang="en-US" dirty="0">
                <a:solidFill>
                  <a:schemeClr val="tx1"/>
                </a:solidFill>
                <a:latin typeface="+mn-lt"/>
                <a:ea typeface="+mn-ea"/>
                <a:cs typeface="+mn-cs"/>
              </a:rPr>
              <a:t>to </a:t>
            </a:r>
            <a:r>
              <a:rPr lang="en-US" dirty="0" smtClean="0">
                <a:solidFill>
                  <a:schemeClr val="tx1"/>
                </a:solidFill>
                <a:latin typeface="+mn-lt"/>
                <a:ea typeface="+mn-ea"/>
                <a:cs typeface="+mn-cs"/>
              </a:rPr>
              <a:t>Tender)</a:t>
            </a:r>
          </a:p>
          <a:p>
            <a:r>
              <a:rPr lang="en-US" dirty="0" smtClean="0"/>
              <a:t>It </a:t>
            </a:r>
            <a:r>
              <a:rPr lang="en-US" dirty="0" smtClean="0">
                <a:solidFill>
                  <a:schemeClr val="tx1"/>
                </a:solidFill>
                <a:latin typeface="+mn-lt"/>
                <a:ea typeface="+mn-ea"/>
                <a:cs typeface="+mn-cs"/>
              </a:rPr>
              <a:t>clearly </a:t>
            </a:r>
            <a:r>
              <a:rPr lang="en-US" dirty="0">
                <a:solidFill>
                  <a:schemeClr val="tx1"/>
                </a:solidFill>
                <a:latin typeface="+mn-lt"/>
                <a:ea typeface="+mn-ea"/>
                <a:cs typeface="+mn-cs"/>
              </a:rPr>
              <a:t>defines the project </a:t>
            </a:r>
            <a:r>
              <a:rPr lang="en-US" dirty="0" smtClean="0">
                <a:solidFill>
                  <a:schemeClr val="tx1"/>
                </a:solidFill>
                <a:latin typeface="+mn-lt"/>
                <a:ea typeface="+mn-ea"/>
                <a:cs typeface="+mn-cs"/>
              </a:rPr>
              <a:t>required</a:t>
            </a:r>
          </a:p>
          <a:p>
            <a:r>
              <a:rPr lang="en-US" dirty="0">
                <a:solidFill>
                  <a:schemeClr val="tx1"/>
                </a:solidFill>
                <a:latin typeface="+mn-lt"/>
                <a:ea typeface="+mn-ea"/>
                <a:cs typeface="+mn-cs"/>
              </a:rPr>
              <a:t>The successful </a:t>
            </a:r>
            <a:r>
              <a:rPr lang="en-US" dirty="0" smtClean="0">
                <a:solidFill>
                  <a:srgbClr val="FF0000"/>
                </a:solidFill>
                <a:latin typeface="+mn-lt"/>
                <a:ea typeface="+mn-ea"/>
                <a:cs typeface="+mn-cs"/>
              </a:rPr>
              <a:t>(Assignment)</a:t>
            </a:r>
            <a:r>
              <a:rPr lang="en-US" dirty="0" smtClean="0">
                <a:solidFill>
                  <a:schemeClr val="tx1"/>
                </a:solidFill>
                <a:latin typeface="+mn-lt"/>
                <a:ea typeface="+mn-ea"/>
                <a:cs typeface="+mn-cs"/>
              </a:rPr>
              <a:t>bidder </a:t>
            </a:r>
            <a:r>
              <a:rPr lang="en-US" dirty="0">
                <a:solidFill>
                  <a:schemeClr val="tx1"/>
                </a:solidFill>
                <a:latin typeface="+mn-lt"/>
                <a:ea typeface="+mn-ea"/>
                <a:cs typeface="+mn-cs"/>
              </a:rPr>
              <a:t>is identified and a contract created between the </a:t>
            </a:r>
            <a:r>
              <a:rPr lang="en-US" dirty="0" smtClean="0">
                <a:solidFill>
                  <a:schemeClr val="tx1"/>
                </a:solidFill>
                <a:latin typeface="+mn-lt"/>
                <a:ea typeface="+mn-ea"/>
                <a:cs typeface="+mn-cs"/>
              </a:rPr>
              <a:t>provider and the </a:t>
            </a:r>
            <a:r>
              <a:rPr lang="en-US" dirty="0">
                <a:solidFill>
                  <a:schemeClr val="tx1"/>
                </a:solidFill>
                <a:latin typeface="+mn-lt"/>
                <a:ea typeface="+mn-ea"/>
                <a:cs typeface="+mn-cs"/>
              </a:rPr>
              <a:t>customer</a:t>
            </a:r>
            <a:r>
              <a:rPr lang="en-US" dirty="0" smtClean="0">
                <a:solidFill>
                  <a:schemeClr val="tx1"/>
                </a:solidFill>
                <a:latin typeface="+mn-lt"/>
                <a:ea typeface="+mn-ea"/>
                <a:cs typeface="+mn-cs"/>
              </a:rPr>
              <a:t>.</a:t>
            </a:r>
          </a:p>
          <a:p>
            <a:r>
              <a:rPr lang="en-US" dirty="0">
                <a:solidFill>
                  <a:srgbClr val="FF0000"/>
                </a:solidFill>
                <a:latin typeface="+mn-lt"/>
                <a:ea typeface="+mn-ea"/>
                <a:cs typeface="+mn-cs"/>
              </a:rPr>
              <a:t>a response to the ITT in the form of a design and a </a:t>
            </a:r>
            <a:r>
              <a:rPr lang="en-US" dirty="0" smtClean="0">
                <a:solidFill>
                  <a:srgbClr val="FF0000"/>
                </a:solidFill>
                <a:latin typeface="+mn-lt"/>
                <a:ea typeface="+mn-ea"/>
                <a:cs typeface="+mn-cs"/>
              </a:rPr>
              <a:t>supporting document </a:t>
            </a:r>
            <a:r>
              <a:rPr lang="en-US" dirty="0">
                <a:solidFill>
                  <a:srgbClr val="FF0000"/>
                </a:solidFill>
                <a:latin typeface="+mn-lt"/>
                <a:ea typeface="+mn-ea"/>
                <a:cs typeface="+mn-cs"/>
              </a:rPr>
              <a:t>to describe the design</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get more Marks</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awarded for </a:t>
            </a:r>
            <a:r>
              <a:rPr lang="en-US" dirty="0" smtClean="0">
                <a:solidFill>
                  <a:schemeClr val="tx1"/>
                </a:solidFill>
                <a:latin typeface="+mn-lt"/>
                <a:ea typeface="+mn-ea"/>
                <a:cs typeface="+mn-cs"/>
              </a:rPr>
              <a:t>presentation</a:t>
            </a:r>
          </a:p>
          <a:p>
            <a:r>
              <a:rPr lang="en-US" dirty="0" smtClean="0">
                <a:solidFill>
                  <a:schemeClr val="tx1"/>
                </a:solidFill>
                <a:latin typeface="+mn-lt"/>
                <a:ea typeface="+mn-ea"/>
                <a:cs typeface="+mn-cs"/>
              </a:rPr>
              <a:t>Able </a:t>
            </a:r>
            <a:r>
              <a:rPr lang="en-US" dirty="0">
                <a:solidFill>
                  <a:schemeClr val="tx1"/>
                </a:solidFill>
                <a:latin typeface="+mn-lt"/>
                <a:ea typeface="+mn-ea"/>
                <a:cs typeface="+mn-cs"/>
              </a:rPr>
              <a:t>to communicate </a:t>
            </a:r>
            <a:r>
              <a:rPr lang="en-US" dirty="0" smtClean="0">
                <a:solidFill>
                  <a:schemeClr val="tx1"/>
                </a:solidFill>
                <a:latin typeface="+mn-lt"/>
                <a:ea typeface="+mn-ea"/>
                <a:cs typeface="+mn-cs"/>
              </a:rPr>
              <a:t>your ideas professionally </a:t>
            </a:r>
            <a:r>
              <a:rPr lang="en-US" dirty="0">
                <a:solidFill>
                  <a:schemeClr val="tx1"/>
                </a:solidFill>
                <a:latin typeface="+mn-lt"/>
                <a:ea typeface="+mn-ea"/>
                <a:cs typeface="+mn-cs"/>
              </a:rPr>
              <a:t>and effectively</a:t>
            </a:r>
            <a:r>
              <a:rPr lang="en-US" dirty="0" smtClean="0">
                <a:solidFill>
                  <a:schemeClr val="tx1"/>
                </a:solidFill>
                <a:latin typeface="+mn-lt"/>
                <a:ea typeface="+mn-ea"/>
                <a:cs typeface="+mn-cs"/>
              </a:rPr>
              <a:t>.</a:t>
            </a:r>
          </a:p>
          <a:p>
            <a:r>
              <a:rPr lang="en-US" dirty="0">
                <a:solidFill>
                  <a:schemeClr val="tx1"/>
                </a:solidFill>
                <a:latin typeface="+mn-lt"/>
                <a:ea typeface="+mn-ea"/>
                <a:cs typeface="+mn-cs"/>
              </a:rPr>
              <a:t>The design should be produced using a network design tool, such as Visio</a:t>
            </a:r>
            <a:r>
              <a:rPr lang="en-US" dirty="0" smtClean="0">
                <a:solidFill>
                  <a:schemeClr val="tx1"/>
                </a:solidFill>
                <a:latin typeface="+mn-lt"/>
                <a:ea typeface="+mn-ea"/>
                <a:cs typeface="+mn-cs"/>
              </a:rPr>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really report do</a:t>
            </a:r>
            <a:endParaRPr lang="en-US" dirty="0"/>
          </a:p>
        </p:txBody>
      </p:sp>
      <p:sp>
        <p:nvSpPr>
          <p:cNvPr id="3" name="Content Placeholder 2"/>
          <p:cNvSpPr>
            <a:spLocks noGrp="1"/>
          </p:cNvSpPr>
          <p:nvPr>
            <p:ph idx="1"/>
          </p:nvPr>
        </p:nvSpPr>
        <p:spPr/>
        <p:txBody>
          <a:bodyPr/>
          <a:lstStyle/>
          <a:p>
            <a:r>
              <a:rPr lang="en-US" sz="2800" dirty="0">
                <a:solidFill>
                  <a:schemeClr val="tx1"/>
                </a:solidFill>
                <a:latin typeface="+mn-lt"/>
                <a:ea typeface="+mn-ea"/>
                <a:cs typeface="+mn-cs"/>
              </a:rPr>
              <a:t>The report </a:t>
            </a:r>
            <a:r>
              <a:rPr lang="en-US" sz="2800" dirty="0" smtClean="0">
                <a:solidFill>
                  <a:schemeClr val="tx1"/>
                </a:solidFill>
                <a:latin typeface="+mn-lt"/>
                <a:ea typeface="+mn-ea"/>
                <a:cs typeface="+mn-cs"/>
              </a:rPr>
              <a:t>will explain your </a:t>
            </a:r>
            <a:r>
              <a:rPr lang="en-US" sz="2800" dirty="0">
                <a:solidFill>
                  <a:schemeClr val="tx1"/>
                </a:solidFill>
                <a:latin typeface="+mn-lt"/>
                <a:ea typeface="+mn-ea"/>
                <a:cs typeface="+mn-cs"/>
              </a:rPr>
              <a:t>reasoning behind the design decisions they make, and how these </a:t>
            </a:r>
            <a:r>
              <a:rPr lang="en-US" sz="2800" dirty="0" smtClean="0">
                <a:solidFill>
                  <a:schemeClr val="tx1"/>
                </a:solidFill>
                <a:latin typeface="+mn-lt"/>
                <a:ea typeface="+mn-ea"/>
                <a:cs typeface="+mn-cs"/>
              </a:rPr>
              <a:t>decisions address </a:t>
            </a:r>
            <a:r>
              <a:rPr lang="en-US" sz="2800" dirty="0">
                <a:solidFill>
                  <a:schemeClr val="tx1"/>
                </a:solidFill>
                <a:latin typeface="+mn-lt"/>
                <a:ea typeface="+mn-ea"/>
                <a:cs typeface="+mn-cs"/>
              </a:rPr>
              <a:t>the requirements in the ITT</a:t>
            </a:r>
            <a:r>
              <a:rPr lang="en-US" sz="2800" dirty="0" smtClean="0">
                <a:solidFill>
                  <a:schemeClr val="tx1"/>
                </a:solidFill>
                <a:latin typeface="+mn-lt"/>
                <a:ea typeface="+mn-ea"/>
                <a:cs typeface="+mn-cs"/>
              </a:rPr>
              <a:t>.</a:t>
            </a:r>
          </a:p>
          <a:p>
            <a:r>
              <a:rPr lang="en-US" sz="2800" dirty="0">
                <a:solidFill>
                  <a:schemeClr val="tx1"/>
                </a:solidFill>
                <a:latin typeface="+mn-lt"/>
                <a:ea typeface="+mn-ea"/>
                <a:cs typeface="+mn-cs"/>
              </a:rPr>
              <a:t>The report should </a:t>
            </a:r>
            <a:r>
              <a:rPr lang="en-US" sz="2800" dirty="0" smtClean="0">
                <a:solidFill>
                  <a:schemeClr val="tx1"/>
                </a:solidFill>
                <a:latin typeface="+mn-lt"/>
                <a:ea typeface="+mn-ea"/>
                <a:cs typeface="+mn-cs"/>
              </a:rPr>
              <a:t>not consist </a:t>
            </a:r>
            <a:r>
              <a:rPr lang="en-US" sz="2800" dirty="0">
                <a:solidFill>
                  <a:schemeClr val="tx1"/>
                </a:solidFill>
                <a:latin typeface="+mn-lt"/>
                <a:ea typeface="+mn-ea"/>
                <a:cs typeface="+mn-cs"/>
              </a:rPr>
              <a:t>of a text book style discussion of the technologies but instead an explanation </a:t>
            </a:r>
            <a:r>
              <a:rPr lang="en-US" sz="2800" dirty="0" smtClean="0">
                <a:solidFill>
                  <a:schemeClr val="tx1"/>
                </a:solidFill>
                <a:latin typeface="+mn-lt"/>
                <a:ea typeface="+mn-ea"/>
                <a:cs typeface="+mn-cs"/>
              </a:rPr>
              <a:t>of why </a:t>
            </a:r>
            <a:r>
              <a:rPr lang="en-US" sz="2800" dirty="0">
                <a:solidFill>
                  <a:schemeClr val="tx1"/>
                </a:solidFill>
                <a:latin typeface="+mn-lt"/>
                <a:ea typeface="+mn-ea"/>
                <a:cs typeface="+mn-cs"/>
              </a:rPr>
              <a:t>a specific technology was </a:t>
            </a:r>
            <a:r>
              <a:rPr lang="en-US" sz="2800" dirty="0" smtClean="0">
                <a:solidFill>
                  <a:schemeClr val="tx1"/>
                </a:solidFill>
                <a:latin typeface="+mn-lt"/>
                <a:ea typeface="+mn-ea"/>
                <a:cs typeface="+mn-cs"/>
              </a:rPr>
              <a:t>selected </a:t>
            </a:r>
            <a:r>
              <a:rPr lang="en-US" sz="2800" dirty="0">
                <a:solidFill>
                  <a:schemeClr val="tx1"/>
                </a:solidFill>
                <a:latin typeface="+mn-lt"/>
                <a:ea typeface="+mn-ea"/>
                <a:cs typeface="+mn-cs"/>
              </a:rPr>
              <a:t>to address this particular problem, and go on </a:t>
            </a:r>
            <a:r>
              <a:rPr lang="en-US" sz="2800" dirty="0" smtClean="0">
                <a:solidFill>
                  <a:schemeClr val="tx1"/>
                </a:solidFill>
                <a:latin typeface="+mn-lt"/>
                <a:ea typeface="+mn-ea"/>
                <a:cs typeface="+mn-cs"/>
              </a:rPr>
              <a:t>to describe </a:t>
            </a:r>
            <a:r>
              <a:rPr lang="en-US" sz="2800" dirty="0">
                <a:solidFill>
                  <a:schemeClr val="tx1"/>
                </a:solidFill>
                <a:latin typeface="+mn-lt"/>
                <a:ea typeface="+mn-ea"/>
                <a:cs typeface="+mn-cs"/>
              </a:rPr>
              <a:t>the pros and cons of the </a:t>
            </a:r>
            <a:r>
              <a:rPr lang="en-US" sz="2800" dirty="0" smtClean="0">
                <a:solidFill>
                  <a:schemeClr val="tx1"/>
                </a:solidFill>
                <a:latin typeface="+mn-lt"/>
                <a:ea typeface="+mn-ea"/>
                <a:cs typeface="+mn-cs"/>
              </a:rPr>
              <a:t>solution</a:t>
            </a:r>
            <a:r>
              <a:rPr lang="en-US" sz="2800" dirty="0">
                <a:solidFill>
                  <a:schemeClr val="tx1"/>
                </a:solidFill>
                <a:latin typeface="+mn-lt"/>
                <a:ea typeface="+mn-ea"/>
                <a:cs typeface="+mn-cs"/>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 careful</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When </a:t>
            </a:r>
            <a:r>
              <a:rPr lang="en-US" dirty="0" smtClean="0">
                <a:solidFill>
                  <a:schemeClr val="tx1"/>
                </a:solidFill>
                <a:latin typeface="+mn-lt"/>
                <a:ea typeface="+mn-ea"/>
                <a:cs typeface="+mn-cs"/>
              </a:rPr>
              <a:t>you </a:t>
            </a:r>
            <a:r>
              <a:rPr lang="en-US" dirty="0">
                <a:solidFill>
                  <a:schemeClr val="tx1"/>
                </a:solidFill>
                <a:latin typeface="+mn-lt"/>
                <a:ea typeface="+mn-ea"/>
                <a:cs typeface="+mn-cs"/>
              </a:rPr>
              <a:t>are working on the report </a:t>
            </a:r>
            <a:r>
              <a:rPr lang="en-US" dirty="0" smtClean="0"/>
              <a:t>you</a:t>
            </a:r>
            <a:r>
              <a:rPr lang="en-US" dirty="0" smtClean="0">
                <a:solidFill>
                  <a:schemeClr val="tx1"/>
                </a:solidFill>
                <a:latin typeface="+mn-lt"/>
                <a:ea typeface="+mn-ea"/>
                <a:cs typeface="+mn-cs"/>
              </a:rPr>
              <a:t> </a:t>
            </a:r>
            <a:r>
              <a:rPr lang="en-US" dirty="0">
                <a:solidFill>
                  <a:schemeClr val="tx1"/>
                </a:solidFill>
                <a:latin typeface="+mn-lt"/>
                <a:ea typeface="+mn-ea"/>
                <a:cs typeface="+mn-cs"/>
              </a:rPr>
              <a:t>need to </a:t>
            </a:r>
            <a:r>
              <a:rPr lang="en-US" dirty="0">
                <a:solidFill>
                  <a:srgbClr val="92D050"/>
                </a:solidFill>
                <a:latin typeface="+mn-lt"/>
                <a:ea typeface="+mn-ea"/>
                <a:cs typeface="+mn-cs"/>
              </a:rPr>
              <a:t>avoid</a:t>
            </a:r>
            <a:r>
              <a:rPr lang="en-US" dirty="0">
                <a:solidFill>
                  <a:srgbClr val="FF0000"/>
                </a:solidFill>
                <a:latin typeface="+mn-lt"/>
                <a:ea typeface="+mn-ea"/>
                <a:cs typeface="+mn-cs"/>
              </a:rPr>
              <a:t> reproducing sections </a:t>
            </a:r>
            <a:r>
              <a:rPr lang="en-US" dirty="0" smtClean="0">
                <a:solidFill>
                  <a:srgbClr val="FF0000"/>
                </a:solidFill>
                <a:latin typeface="+mn-lt"/>
                <a:ea typeface="+mn-ea"/>
                <a:cs typeface="+mn-cs"/>
              </a:rPr>
              <a:t>from manufacturers </a:t>
            </a:r>
            <a:r>
              <a:rPr lang="en-US" dirty="0">
                <a:solidFill>
                  <a:srgbClr val="FF0000"/>
                </a:solidFill>
                <a:latin typeface="+mn-lt"/>
                <a:ea typeface="+mn-ea"/>
                <a:cs typeface="+mn-cs"/>
              </a:rPr>
              <a:t>web sites</a:t>
            </a:r>
            <a:r>
              <a:rPr lang="en-US" dirty="0">
                <a:solidFill>
                  <a:schemeClr val="tx1"/>
                </a:solidFill>
                <a:latin typeface="+mn-lt"/>
                <a:ea typeface="+mn-ea"/>
                <a:cs typeface="+mn-cs"/>
              </a:rPr>
              <a:t>. The report should reflect </a:t>
            </a:r>
            <a:r>
              <a:rPr lang="en-US" dirty="0" smtClean="0">
                <a:solidFill>
                  <a:schemeClr val="tx1"/>
                </a:solidFill>
                <a:latin typeface="+mn-lt"/>
                <a:ea typeface="+mn-ea"/>
                <a:cs typeface="+mn-cs"/>
              </a:rPr>
              <a:t>your own decisions </a:t>
            </a:r>
            <a:r>
              <a:rPr lang="en-US" dirty="0">
                <a:solidFill>
                  <a:schemeClr val="tx1"/>
                </a:solidFill>
                <a:latin typeface="+mn-lt"/>
                <a:ea typeface="+mn-ea"/>
                <a:cs typeface="+mn-cs"/>
              </a:rPr>
              <a:t>and show </a:t>
            </a:r>
            <a:r>
              <a:rPr lang="en-US" dirty="0" smtClean="0">
                <a:solidFill>
                  <a:schemeClr val="tx1"/>
                </a:solidFill>
                <a:latin typeface="+mn-lt"/>
                <a:ea typeface="+mn-ea"/>
                <a:cs typeface="+mn-cs"/>
              </a:rPr>
              <a:t>an understanding </a:t>
            </a:r>
            <a:r>
              <a:rPr lang="en-US" dirty="0">
                <a:solidFill>
                  <a:schemeClr val="tx1"/>
                </a:solidFill>
                <a:latin typeface="+mn-lt"/>
                <a:ea typeface="+mn-ea"/>
                <a:cs typeface="+mn-cs"/>
              </a:rPr>
              <a:t>of the pros and cons of these decisions.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What about the Design </a:t>
            </a:r>
            <a:r>
              <a:rPr lang="en-US" b="1" i="1" dirty="0"/>
              <a:t>Model</a:t>
            </a:r>
            <a:endParaRPr lang="en-US" dirty="0"/>
          </a:p>
        </p:txBody>
      </p:sp>
      <p:sp>
        <p:nvSpPr>
          <p:cNvPr id="3" name="Content Placeholder 2"/>
          <p:cNvSpPr>
            <a:spLocks noGrp="1"/>
          </p:cNvSpPr>
          <p:nvPr>
            <p:ph idx="1"/>
          </p:nvPr>
        </p:nvSpPr>
        <p:spPr/>
        <p:txBody>
          <a:bodyPr/>
          <a:lstStyle/>
          <a:p>
            <a:r>
              <a:rPr lang="en-US" sz="2800" dirty="0">
                <a:solidFill>
                  <a:schemeClr val="tx1"/>
                </a:solidFill>
                <a:latin typeface="+mn-lt"/>
                <a:ea typeface="+mn-ea"/>
                <a:cs typeface="+mn-cs"/>
              </a:rPr>
              <a:t>The hierarchical </a:t>
            </a:r>
            <a:r>
              <a:rPr lang="en-US" sz="2800" dirty="0" smtClean="0">
                <a:solidFill>
                  <a:schemeClr val="tx1"/>
                </a:solidFill>
                <a:latin typeface="+mn-lt"/>
                <a:ea typeface="+mn-ea"/>
                <a:cs typeface="+mn-cs"/>
              </a:rPr>
              <a:t>model preferred..</a:t>
            </a:r>
          </a:p>
          <a:p>
            <a:r>
              <a:rPr lang="en-US" sz="2800" dirty="0">
                <a:solidFill>
                  <a:schemeClr val="tx1"/>
                </a:solidFill>
                <a:latin typeface="+mn-lt"/>
                <a:ea typeface="+mn-ea"/>
                <a:cs typeface="+mn-cs"/>
              </a:rPr>
              <a:t>Access Layer, Distribution Layer and Core</a:t>
            </a:r>
            <a:endParaRPr lang="en-US" sz="2800" dirty="0" smtClean="0">
              <a:solidFill>
                <a:schemeClr val="tx1"/>
              </a:solidFill>
              <a:latin typeface="+mn-lt"/>
              <a:ea typeface="+mn-ea"/>
              <a:cs typeface="+mn-cs"/>
            </a:endParaRPr>
          </a:p>
          <a:p>
            <a:r>
              <a:rPr lang="en-US" sz="2800" dirty="0">
                <a:solidFill>
                  <a:schemeClr val="tx1"/>
                </a:solidFill>
                <a:latin typeface="+mn-lt"/>
                <a:ea typeface="+mn-ea"/>
                <a:cs typeface="+mn-cs"/>
              </a:rPr>
              <a:t>explain the pros and cons of this </a:t>
            </a:r>
            <a:r>
              <a:rPr lang="en-US" sz="2800" dirty="0" smtClean="0">
                <a:solidFill>
                  <a:schemeClr val="tx1"/>
                </a:solidFill>
                <a:latin typeface="+mn-lt"/>
                <a:ea typeface="+mn-ea"/>
                <a:cs typeface="+mn-cs"/>
              </a:rPr>
              <a:t>model</a:t>
            </a:r>
          </a:p>
          <a:p>
            <a:r>
              <a:rPr lang="en-GB" sz="2800" dirty="0" smtClean="0"/>
              <a:t>You should include a design and review of the proposed cellular network in your report including benefits and drawbacks</a:t>
            </a:r>
            <a:r>
              <a:rPr lang="en-GB" sz="2800" dirty="0" smtClean="0"/>
              <a:t>.</a:t>
            </a:r>
          </a:p>
          <a:p>
            <a:r>
              <a:rPr lang="en-GB" sz="2800" dirty="0" smtClean="0"/>
              <a:t>The solution for this design must include the gateway router and security devices to connect and protect the network.</a:t>
            </a:r>
            <a:endParaRPr lang="en-US" sz="2800"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Topologies ?</a:t>
            </a:r>
            <a:endParaRPr lang="en-US" dirty="0"/>
          </a:p>
        </p:txBody>
      </p:sp>
      <p:sp>
        <p:nvSpPr>
          <p:cNvPr id="3" name="Content Placeholder 2"/>
          <p:cNvSpPr>
            <a:spLocks noGrp="1"/>
          </p:cNvSpPr>
          <p:nvPr>
            <p:ph idx="1"/>
          </p:nvPr>
        </p:nvSpPr>
        <p:spPr>
          <a:xfrm>
            <a:off x="457200" y="1600200"/>
            <a:ext cx="8229600" cy="5257800"/>
          </a:xfrm>
        </p:spPr>
        <p:txBody>
          <a:bodyPr/>
          <a:lstStyle/>
          <a:p>
            <a:r>
              <a:rPr lang="en-US" sz="2400" dirty="0">
                <a:solidFill>
                  <a:schemeClr val="tx1"/>
                </a:solidFill>
                <a:latin typeface="+mn-lt"/>
                <a:ea typeface="+mn-ea"/>
                <a:cs typeface="+mn-cs"/>
              </a:rPr>
              <a:t>The availability requirements for this design are </a:t>
            </a:r>
            <a:r>
              <a:rPr lang="en-US" sz="2400" dirty="0" smtClean="0">
                <a:solidFill>
                  <a:schemeClr val="tx1"/>
                </a:solidFill>
                <a:latin typeface="+mn-lt"/>
                <a:ea typeface="+mn-ea"/>
                <a:cs typeface="+mn-cs"/>
              </a:rPr>
              <a:t>very </a:t>
            </a:r>
            <a:r>
              <a:rPr lang="en-US" sz="2400" dirty="0">
                <a:solidFill>
                  <a:schemeClr val="tx1"/>
                </a:solidFill>
                <a:latin typeface="+mn-lt"/>
                <a:ea typeface="+mn-ea"/>
                <a:cs typeface="+mn-cs"/>
              </a:rPr>
              <a:t>high, </a:t>
            </a:r>
            <a:r>
              <a:rPr lang="en-US" sz="2400" dirty="0" smtClean="0">
                <a:solidFill>
                  <a:srgbClr val="00B050"/>
                </a:solidFill>
                <a:latin typeface="+mn-lt"/>
                <a:ea typeface="+mn-ea"/>
                <a:cs typeface="+mn-cs"/>
              </a:rPr>
              <a:t>99.9%</a:t>
            </a:r>
            <a:endParaRPr lang="en-US" sz="2400" dirty="0" smtClean="0">
              <a:solidFill>
                <a:srgbClr val="00B050"/>
              </a:solidFill>
              <a:latin typeface="+mn-lt"/>
              <a:ea typeface="+mn-ea"/>
              <a:cs typeface="+mn-cs"/>
            </a:endParaRPr>
          </a:p>
          <a:p>
            <a:r>
              <a:rPr lang="en-US" sz="2400" dirty="0">
                <a:solidFill>
                  <a:schemeClr val="tx1"/>
                </a:solidFill>
                <a:latin typeface="+mn-lt"/>
                <a:ea typeface="+mn-ea"/>
                <a:cs typeface="+mn-cs"/>
              </a:rPr>
              <a:t>design needs to incorporate a lot of redundancy</a:t>
            </a:r>
            <a:r>
              <a:rPr lang="en-US" sz="2400" dirty="0" smtClean="0">
                <a:solidFill>
                  <a:schemeClr val="tx1"/>
                </a:solidFill>
                <a:latin typeface="+mn-lt"/>
                <a:ea typeface="+mn-ea"/>
                <a:cs typeface="+mn-cs"/>
              </a:rPr>
              <a:t>.</a:t>
            </a:r>
          </a:p>
          <a:p>
            <a:r>
              <a:rPr lang="en-US" sz="2400" dirty="0">
                <a:solidFill>
                  <a:schemeClr val="tx1"/>
                </a:solidFill>
                <a:latin typeface="+mn-lt"/>
                <a:ea typeface="+mn-ea"/>
                <a:cs typeface="+mn-cs"/>
              </a:rPr>
              <a:t>topologies to provide redundancy for : -</a:t>
            </a:r>
          </a:p>
          <a:p>
            <a:pPr lvl="1"/>
            <a:r>
              <a:rPr lang="en-US" sz="2400" dirty="0">
                <a:solidFill>
                  <a:schemeClr val="tx1"/>
                </a:solidFill>
                <a:latin typeface="+mn-lt"/>
                <a:ea typeface="+mn-ea"/>
                <a:cs typeface="+mn-cs"/>
              </a:rPr>
              <a:t>◦ media</a:t>
            </a:r>
          </a:p>
          <a:p>
            <a:pPr lvl="1"/>
            <a:r>
              <a:rPr lang="en-US" sz="2400" dirty="0">
                <a:solidFill>
                  <a:schemeClr val="tx1"/>
                </a:solidFill>
                <a:latin typeface="+mn-lt"/>
                <a:ea typeface="+mn-ea"/>
                <a:cs typeface="+mn-cs"/>
              </a:rPr>
              <a:t>◦ network devices</a:t>
            </a:r>
          </a:p>
          <a:p>
            <a:pPr lvl="1"/>
            <a:r>
              <a:rPr lang="en-US" sz="2400" dirty="0">
                <a:solidFill>
                  <a:schemeClr val="tx1"/>
                </a:solidFill>
                <a:latin typeface="+mn-lt"/>
                <a:ea typeface="+mn-ea"/>
                <a:cs typeface="+mn-cs"/>
              </a:rPr>
              <a:t>◦ </a:t>
            </a:r>
            <a:r>
              <a:rPr lang="en-US" sz="2400" dirty="0" smtClean="0">
                <a:solidFill>
                  <a:schemeClr val="tx1"/>
                </a:solidFill>
                <a:latin typeface="+mn-lt"/>
                <a:ea typeface="+mn-ea"/>
                <a:cs typeface="+mn-cs"/>
              </a:rPr>
              <a:t>servers</a:t>
            </a:r>
            <a:endParaRPr lang="en-GB" sz="2400" dirty="0" smtClean="0"/>
          </a:p>
          <a:p>
            <a:pPr lvl="1">
              <a:buNone/>
            </a:pPr>
            <a:r>
              <a:rPr lang="en-GB" sz="2400" dirty="0" smtClean="0"/>
              <a:t>   </a:t>
            </a:r>
            <a:r>
              <a:rPr lang="en-GB" sz="2400" dirty="0" smtClean="0">
                <a:solidFill>
                  <a:srgbClr val="92D050"/>
                </a:solidFill>
              </a:rPr>
              <a:t>You </a:t>
            </a:r>
            <a:r>
              <a:rPr lang="en-GB" sz="2400" dirty="0" smtClean="0">
                <a:solidFill>
                  <a:srgbClr val="92D050"/>
                </a:solidFill>
              </a:rPr>
              <a:t>should also include a discussion of the technologies used to connect the cameras, specifically the cellular network and GPRS.</a:t>
            </a:r>
            <a:endParaRPr lang="en-US" sz="2400" dirty="0" smtClean="0">
              <a:solidFill>
                <a:srgbClr val="92D050"/>
              </a:solidFill>
            </a:endParaRPr>
          </a:p>
          <a:p>
            <a:pPr lvl="1"/>
            <a:endParaRPr lang="en-US"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Redundancy…</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redundancy into the Access Layer for the</a:t>
            </a:r>
          </a:p>
          <a:p>
            <a:pPr>
              <a:buNone/>
            </a:pPr>
            <a:r>
              <a:rPr lang="en-US" dirty="0">
                <a:solidFill>
                  <a:schemeClr val="tx1"/>
                </a:solidFill>
                <a:latin typeface="+mn-lt"/>
                <a:ea typeface="+mn-ea"/>
                <a:cs typeface="+mn-cs"/>
              </a:rPr>
              <a:t>group of users on the trading </a:t>
            </a:r>
            <a:r>
              <a:rPr lang="en-US" dirty="0" smtClean="0">
                <a:solidFill>
                  <a:schemeClr val="tx1"/>
                </a:solidFill>
                <a:latin typeface="+mn-lt"/>
                <a:ea typeface="+mn-ea"/>
                <a:cs typeface="+mn-cs"/>
              </a:rPr>
              <a:t>floor.</a:t>
            </a:r>
            <a:endParaRPr lang="en-US" dirty="0"/>
          </a:p>
        </p:txBody>
      </p:sp>
    </p:spTree>
  </p:cSld>
  <p:clrMapOvr>
    <a:masterClrMapping/>
  </p:clrMapOvr>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TotalTime>
  <Words>1109</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Mountain Top</vt:lpstr>
      <vt:lpstr>Guide to ICA – 2017/18</vt:lpstr>
      <vt:lpstr>Scope</vt:lpstr>
      <vt:lpstr>Overview</vt:lpstr>
      <vt:lpstr>How you get more Marks</vt:lpstr>
      <vt:lpstr>What really report do</vt:lpstr>
      <vt:lpstr>Be careful</vt:lpstr>
      <vt:lpstr>What about the Design Model</vt:lpstr>
      <vt:lpstr>Topologies ?</vt:lpstr>
      <vt:lpstr>More Redundancy…</vt:lpstr>
      <vt:lpstr>About Media……</vt:lpstr>
      <vt:lpstr>About Devices you going use</vt:lpstr>
      <vt:lpstr>Protocols important</vt:lpstr>
      <vt:lpstr>Security is vital in your solution</vt:lpstr>
      <vt:lpstr>Servers in the sense….</vt:lpstr>
      <vt:lpstr>Other Technologies</vt:lpstr>
      <vt:lpstr>Hints about report contents..</vt:lpstr>
      <vt:lpstr>Report Formatting </vt:lpstr>
    </vt:vector>
  </TitlesOfParts>
  <Company>bbb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Guide to ICA </dc:title>
  <dc:creator>aaa</dc:creator>
  <cp:lastModifiedBy>wisdom</cp:lastModifiedBy>
  <cp:revision>23</cp:revision>
  <dcterms:created xsi:type="dcterms:W3CDTF">2012-12-08T19:11:12Z</dcterms:created>
  <dcterms:modified xsi:type="dcterms:W3CDTF">2017-11-06T13:15:44Z</dcterms:modified>
</cp:coreProperties>
</file>