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5" r:id="rId28"/>
    <p:sldId id="280" r:id="rId29"/>
    <p:sldId id="281"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187F32-1398-487D-ADCF-7F4695E63704}"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82916-F413-4C02-B236-D312DA25183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C82916-F413-4C02-B236-D312DA25183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C82916-F413-4C02-B236-D312DA25183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C82916-F413-4C02-B236-D312DA25183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C82916-F413-4C02-B236-D312DA25183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C82916-F413-4C02-B236-D312DA251831}"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C82916-F413-4C02-B236-D312DA251831}"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B98A5B5-9149-4DF0-88E8-84CC5757B77A}" type="datetime1">
              <a:rPr lang="en-US" smtClean="0"/>
              <a:pPr/>
              <a:t>11/6/2017</a:t>
            </a:fld>
            <a:endParaRPr lang="en-US"/>
          </a:p>
        </p:txBody>
      </p:sp>
      <p:sp>
        <p:nvSpPr>
          <p:cNvPr id="17" name="Footer Placeholder 16"/>
          <p:cNvSpPr>
            <a:spLocks noGrp="1"/>
          </p:cNvSpPr>
          <p:nvPr>
            <p:ph type="ftr" sz="quarter" idx="11"/>
          </p:nvPr>
        </p:nvSpPr>
        <p:spPr/>
        <p:txBody>
          <a:bodyPr/>
          <a:lstStyle>
            <a:extLst/>
          </a:lstStyle>
          <a:p>
            <a:r>
              <a:rPr lang="en-US" smtClean="0"/>
              <a:t>All Rights Reserved. </a:t>
            </a:r>
            <a:endParaRPr lang="en-US"/>
          </a:p>
        </p:txBody>
      </p:sp>
      <p:sp>
        <p:nvSpPr>
          <p:cNvPr id="29" name="Slide Number Placeholder 28"/>
          <p:cNvSpPr>
            <a:spLocks noGrp="1"/>
          </p:cNvSpPr>
          <p:nvPr>
            <p:ph type="sldNum" sz="quarter" idx="12"/>
          </p:nvPr>
        </p:nvSpPr>
        <p:spPr/>
        <p:txBody>
          <a:bodyPr/>
          <a:lstStyle>
            <a:extLst/>
          </a:lstStyle>
          <a:p>
            <a:fld id="{4DDF12AE-5F47-4826-A7E3-02D3B5A8F5FF}"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8C2AA-86D5-47E7-84E5-65AEEDD6B648}" type="datetime1">
              <a:rPr lang="en-US" smtClean="0"/>
              <a:pPr/>
              <a:t>11/6/2017</a:t>
            </a:fld>
            <a:endParaRPr lang="en-US"/>
          </a:p>
        </p:txBody>
      </p:sp>
      <p:sp>
        <p:nvSpPr>
          <p:cNvPr id="5" name="Footer Placeholder 4"/>
          <p:cNvSpPr>
            <a:spLocks noGrp="1"/>
          </p:cNvSpPr>
          <p:nvPr>
            <p:ph type="ftr" sz="quarter" idx="11"/>
          </p:nvPr>
        </p:nvSpPr>
        <p:spPr/>
        <p:txBody>
          <a:bodyPr/>
          <a:lstStyle>
            <a:extLst/>
          </a:lstStyle>
          <a:p>
            <a:r>
              <a:rPr lang="en-US" smtClean="0"/>
              <a:t>All Rights Reserved. </a:t>
            </a:r>
            <a:endParaRPr lang="en-US"/>
          </a:p>
        </p:txBody>
      </p:sp>
      <p:sp>
        <p:nvSpPr>
          <p:cNvPr id="6" name="Slide Number Placeholder 5"/>
          <p:cNvSpPr>
            <a:spLocks noGrp="1"/>
          </p:cNvSpPr>
          <p:nvPr>
            <p:ph type="sldNum" sz="quarter" idx="12"/>
          </p:nvPr>
        </p:nvSpPr>
        <p:spPr/>
        <p:txBody>
          <a:bodyPr/>
          <a:lstStyle>
            <a:extLst/>
          </a:lstStyle>
          <a:p>
            <a:fld id="{4DDF12AE-5F47-4826-A7E3-02D3B5A8F5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E383C-461D-47F4-AA82-4BBD19D1011D}" type="datetime1">
              <a:rPr lang="en-US" smtClean="0"/>
              <a:pPr/>
              <a:t>11/6/2017</a:t>
            </a:fld>
            <a:endParaRPr lang="en-US"/>
          </a:p>
        </p:txBody>
      </p:sp>
      <p:sp>
        <p:nvSpPr>
          <p:cNvPr id="5" name="Footer Placeholder 4"/>
          <p:cNvSpPr>
            <a:spLocks noGrp="1"/>
          </p:cNvSpPr>
          <p:nvPr>
            <p:ph type="ftr" sz="quarter" idx="11"/>
          </p:nvPr>
        </p:nvSpPr>
        <p:spPr/>
        <p:txBody>
          <a:bodyPr/>
          <a:lstStyle>
            <a:extLst/>
          </a:lstStyle>
          <a:p>
            <a:r>
              <a:rPr lang="en-US" smtClean="0"/>
              <a:t>All Rights Reserved. </a:t>
            </a:r>
            <a:endParaRPr lang="en-US"/>
          </a:p>
        </p:txBody>
      </p:sp>
      <p:sp>
        <p:nvSpPr>
          <p:cNvPr id="6" name="Slide Number Placeholder 5"/>
          <p:cNvSpPr>
            <a:spLocks noGrp="1"/>
          </p:cNvSpPr>
          <p:nvPr>
            <p:ph type="sldNum" sz="quarter" idx="12"/>
          </p:nvPr>
        </p:nvSpPr>
        <p:spPr/>
        <p:txBody>
          <a:bodyPr/>
          <a:lstStyle>
            <a:extLst/>
          </a:lstStyle>
          <a:p>
            <a:fld id="{4DDF12AE-5F47-4826-A7E3-02D3B5A8F5F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E53B02-1726-4F33-A0A8-DEA375A0898B}" type="datetime1">
              <a:rPr lang="en-US" smtClean="0"/>
              <a:pPr/>
              <a:t>11/6/2017</a:t>
            </a:fld>
            <a:endParaRPr lang="en-US"/>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C06CF9-6E40-4840-A2CC-E6035ABF9902}" type="datetime1">
              <a:rPr lang="en-US" smtClean="0"/>
              <a:pPr/>
              <a:t>11/6/2017</a:t>
            </a:fld>
            <a:endParaRPr lang="en-US"/>
          </a:p>
        </p:txBody>
      </p:sp>
      <p:sp>
        <p:nvSpPr>
          <p:cNvPr id="5" name="Footer Placeholder 4"/>
          <p:cNvSpPr>
            <a:spLocks noGrp="1"/>
          </p:cNvSpPr>
          <p:nvPr>
            <p:ph type="ftr" sz="quarter" idx="11"/>
          </p:nvPr>
        </p:nvSpPr>
        <p:spPr/>
        <p:txBody>
          <a:bodyPr/>
          <a:lstStyle>
            <a:extLst/>
          </a:lstStyle>
          <a:p>
            <a:r>
              <a:rPr lang="en-US" smtClean="0"/>
              <a:t>All Rights Reserved. </a:t>
            </a:r>
            <a:endParaRPr lang="en-US"/>
          </a:p>
        </p:txBody>
      </p:sp>
      <p:sp>
        <p:nvSpPr>
          <p:cNvPr id="6" name="Slide Number Placeholder 5"/>
          <p:cNvSpPr>
            <a:spLocks noGrp="1"/>
          </p:cNvSpPr>
          <p:nvPr>
            <p:ph type="sldNum" sz="quarter" idx="12"/>
          </p:nvPr>
        </p:nvSpPr>
        <p:spPr/>
        <p:txBody>
          <a:bodyPr/>
          <a:lstStyle>
            <a:extLst/>
          </a:lstStyle>
          <a:p>
            <a:fld id="{4DDF12AE-5F47-4826-A7E3-02D3B5A8F5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26B7C3-1DB8-473E-872E-2CDFC2B6824E}" type="datetime1">
              <a:rPr lang="en-US" smtClean="0"/>
              <a:pPr/>
              <a:t>11/6/2017</a:t>
            </a:fld>
            <a:endParaRPr lang="en-US"/>
          </a:p>
        </p:txBody>
      </p:sp>
      <p:sp>
        <p:nvSpPr>
          <p:cNvPr id="5" name="Footer Placeholder 4"/>
          <p:cNvSpPr>
            <a:spLocks noGrp="1"/>
          </p:cNvSpPr>
          <p:nvPr>
            <p:ph type="ftr" sz="quarter" idx="11"/>
          </p:nvPr>
        </p:nvSpPr>
        <p:spPr/>
        <p:txBody>
          <a:bodyPr/>
          <a:lstStyle>
            <a:extLst/>
          </a:lstStyle>
          <a:p>
            <a:r>
              <a:rPr lang="en-US" smtClean="0"/>
              <a:t>All Rights Reserved. </a:t>
            </a:r>
            <a:endParaRPr lang="en-US"/>
          </a:p>
        </p:txBody>
      </p:sp>
      <p:sp>
        <p:nvSpPr>
          <p:cNvPr id="6" name="Slide Number Placeholder 5"/>
          <p:cNvSpPr>
            <a:spLocks noGrp="1"/>
          </p:cNvSpPr>
          <p:nvPr>
            <p:ph type="sldNum" sz="quarter" idx="12"/>
          </p:nvPr>
        </p:nvSpPr>
        <p:spPr/>
        <p:txBody>
          <a:bodyPr/>
          <a:lstStyle>
            <a:extLst/>
          </a:lstStyle>
          <a:p>
            <a:fld id="{4DDF12AE-5F47-4826-A7E3-02D3B5A8F5FF}"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737621-5E3E-4E23-A334-B285B851FB62}" type="datetime1">
              <a:rPr lang="en-US" smtClean="0"/>
              <a:pPr/>
              <a:t>11/6/2017</a:t>
            </a:fld>
            <a:endParaRPr lang="en-US"/>
          </a:p>
        </p:txBody>
      </p:sp>
      <p:sp>
        <p:nvSpPr>
          <p:cNvPr id="6" name="Footer Placeholder 5"/>
          <p:cNvSpPr>
            <a:spLocks noGrp="1"/>
          </p:cNvSpPr>
          <p:nvPr>
            <p:ph type="ftr" sz="quarter" idx="11"/>
          </p:nvPr>
        </p:nvSpPr>
        <p:spPr/>
        <p:txBody>
          <a:bodyPr/>
          <a:lstStyle>
            <a:extLst/>
          </a:lstStyle>
          <a:p>
            <a:r>
              <a:rPr lang="en-US" smtClean="0"/>
              <a:t>All Rights Reserved. </a:t>
            </a:r>
            <a:endParaRPr lang="en-US"/>
          </a:p>
        </p:txBody>
      </p:sp>
      <p:sp>
        <p:nvSpPr>
          <p:cNvPr id="7" name="Slide Number Placeholder 6"/>
          <p:cNvSpPr>
            <a:spLocks noGrp="1"/>
          </p:cNvSpPr>
          <p:nvPr>
            <p:ph type="sldNum" sz="quarter" idx="12"/>
          </p:nvPr>
        </p:nvSpPr>
        <p:spPr/>
        <p:txBody>
          <a:bodyPr/>
          <a:lstStyle>
            <a:extLst/>
          </a:lstStyle>
          <a:p>
            <a:fld id="{4DDF12AE-5F47-4826-A7E3-02D3B5A8F5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95D9AE-12D5-414D-9246-A4997556C0F9}" type="datetime1">
              <a:rPr lang="en-US" smtClean="0"/>
              <a:pPr/>
              <a:t>11/6/2017</a:t>
            </a:fld>
            <a:endParaRPr lang="en-US"/>
          </a:p>
        </p:txBody>
      </p:sp>
      <p:sp>
        <p:nvSpPr>
          <p:cNvPr id="8" name="Footer Placeholder 7"/>
          <p:cNvSpPr>
            <a:spLocks noGrp="1"/>
          </p:cNvSpPr>
          <p:nvPr>
            <p:ph type="ftr" sz="quarter" idx="11"/>
          </p:nvPr>
        </p:nvSpPr>
        <p:spPr/>
        <p:txBody>
          <a:bodyPr/>
          <a:lstStyle>
            <a:extLst/>
          </a:lstStyle>
          <a:p>
            <a:r>
              <a:rPr lang="en-US" smtClean="0"/>
              <a:t>All Rights Reserved. </a:t>
            </a:r>
            <a:endParaRPr lang="en-US"/>
          </a:p>
        </p:txBody>
      </p:sp>
      <p:sp>
        <p:nvSpPr>
          <p:cNvPr id="9" name="Slide Number Placeholder 8"/>
          <p:cNvSpPr>
            <a:spLocks noGrp="1"/>
          </p:cNvSpPr>
          <p:nvPr>
            <p:ph type="sldNum" sz="quarter" idx="12"/>
          </p:nvPr>
        </p:nvSpPr>
        <p:spPr/>
        <p:txBody>
          <a:bodyPr/>
          <a:lstStyle>
            <a:extLst/>
          </a:lstStyle>
          <a:p>
            <a:fld id="{4DDF12AE-5F47-4826-A7E3-02D3B5A8F5FF}"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9735B33-B212-43C8-9062-5E908F3CF3A0}" type="datetime1">
              <a:rPr lang="en-US" smtClean="0"/>
              <a:pPr/>
              <a:t>11/6/2017</a:t>
            </a:fld>
            <a:endParaRPr lang="en-US"/>
          </a:p>
        </p:txBody>
      </p:sp>
      <p:sp>
        <p:nvSpPr>
          <p:cNvPr id="4" name="Footer Placeholder 3"/>
          <p:cNvSpPr>
            <a:spLocks noGrp="1"/>
          </p:cNvSpPr>
          <p:nvPr>
            <p:ph type="ftr" sz="quarter" idx="11"/>
          </p:nvPr>
        </p:nvSpPr>
        <p:spPr/>
        <p:txBody>
          <a:bodyPr/>
          <a:lstStyle>
            <a:extLst/>
          </a:lstStyle>
          <a:p>
            <a:r>
              <a:rPr lang="en-US" smtClean="0"/>
              <a:t>All Rights Reserved. </a:t>
            </a:r>
            <a:endParaRPr lang="en-US"/>
          </a:p>
        </p:txBody>
      </p:sp>
      <p:sp>
        <p:nvSpPr>
          <p:cNvPr id="5" name="Slide Number Placeholder 4"/>
          <p:cNvSpPr>
            <a:spLocks noGrp="1"/>
          </p:cNvSpPr>
          <p:nvPr>
            <p:ph type="sldNum" sz="quarter" idx="12"/>
          </p:nvPr>
        </p:nvSpPr>
        <p:spPr/>
        <p:txBody>
          <a:bodyPr/>
          <a:lstStyle>
            <a:extLst/>
          </a:lstStyle>
          <a:p>
            <a:fld id="{4DDF12AE-5F47-4826-A7E3-02D3B5A8F5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B471356-F632-4F0E-BB53-C6C2D8BD92D9}" type="datetime1">
              <a:rPr lang="en-US" smtClean="0"/>
              <a:pPr/>
              <a:t>11/6/2017</a:t>
            </a:fld>
            <a:endParaRPr lang="en-US"/>
          </a:p>
        </p:txBody>
      </p:sp>
      <p:sp>
        <p:nvSpPr>
          <p:cNvPr id="3" name="Footer Placeholder 2"/>
          <p:cNvSpPr>
            <a:spLocks noGrp="1"/>
          </p:cNvSpPr>
          <p:nvPr>
            <p:ph type="ftr" sz="quarter" idx="11"/>
          </p:nvPr>
        </p:nvSpPr>
        <p:spPr/>
        <p:txBody>
          <a:bodyPr/>
          <a:lstStyle>
            <a:extLst/>
          </a:lstStyle>
          <a:p>
            <a:r>
              <a:rPr lang="en-US" smtClean="0"/>
              <a:t>All Rights Reserved. </a:t>
            </a:r>
            <a:endParaRPr lang="en-US"/>
          </a:p>
        </p:txBody>
      </p:sp>
      <p:sp>
        <p:nvSpPr>
          <p:cNvPr id="4" name="Slide Number Placeholder 3"/>
          <p:cNvSpPr>
            <a:spLocks noGrp="1"/>
          </p:cNvSpPr>
          <p:nvPr>
            <p:ph type="sldNum" sz="quarter" idx="12"/>
          </p:nvPr>
        </p:nvSpPr>
        <p:spPr/>
        <p:txBody>
          <a:bodyPr/>
          <a:lstStyle>
            <a:extLst/>
          </a:lstStyle>
          <a:p>
            <a:fld id="{4DDF12AE-5F47-4826-A7E3-02D3B5A8F5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BC5341-67FA-46A5-AA0A-F4AA30962CF0}" type="datetime1">
              <a:rPr lang="en-US" smtClean="0"/>
              <a:pPr/>
              <a:t>11/6/2017</a:t>
            </a:fld>
            <a:endParaRPr lang="en-US"/>
          </a:p>
        </p:txBody>
      </p:sp>
      <p:sp>
        <p:nvSpPr>
          <p:cNvPr id="6" name="Footer Placeholder 5"/>
          <p:cNvSpPr>
            <a:spLocks noGrp="1"/>
          </p:cNvSpPr>
          <p:nvPr>
            <p:ph type="ftr" sz="quarter" idx="11"/>
          </p:nvPr>
        </p:nvSpPr>
        <p:spPr/>
        <p:txBody>
          <a:bodyPr/>
          <a:lstStyle>
            <a:extLst/>
          </a:lstStyle>
          <a:p>
            <a:r>
              <a:rPr lang="en-US" smtClean="0"/>
              <a:t>All Rights Reserved. </a:t>
            </a:r>
            <a:endParaRPr lang="en-US"/>
          </a:p>
        </p:txBody>
      </p:sp>
      <p:sp>
        <p:nvSpPr>
          <p:cNvPr id="7" name="Slide Number Placeholder 6"/>
          <p:cNvSpPr>
            <a:spLocks noGrp="1"/>
          </p:cNvSpPr>
          <p:nvPr>
            <p:ph type="sldNum" sz="quarter" idx="12"/>
          </p:nvPr>
        </p:nvSpPr>
        <p:spPr/>
        <p:txBody>
          <a:bodyPr/>
          <a:lstStyle>
            <a:extLst/>
          </a:lstStyle>
          <a:p>
            <a:fld id="{4DDF12AE-5F47-4826-A7E3-02D3B5A8F5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536D1C7-6F2E-45A7-98BB-1D4A8DDCC7B6}" type="datetime1">
              <a:rPr lang="en-US" smtClean="0"/>
              <a:pPr/>
              <a:t>11/6/2017</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r>
              <a:rPr lang="en-US" smtClean="0"/>
              <a:t>All Rights Reserved. </a:t>
            </a:r>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4DDF12AE-5F47-4826-A7E3-02D3B5A8F5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descr="sanjeewa7@gmail.com"/>
          <p:cNvSpPr>
            <a:spLocks/>
          </p:cNvSpPr>
          <p:nvPr/>
        </p:nvSpPr>
        <p:spPr>
          <a:xfrm flipH="1" flipV="1">
            <a:off x="-95902" y="0"/>
            <a:ext cx="461665" cy="6858000"/>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vert="vert" wrap="square" anchor="ctr">
            <a:normAutofit/>
          </a:bodyPr>
          <a:lstStyle>
            <a:extLst/>
          </a:lstStyle>
          <a:p>
            <a:pPr algn="ctr" eaLnBrk="1" latinLnBrk="0" hangingPunct="1"/>
            <a:r>
              <a:rPr kumimoji="0" lang="en-US" dirty="0" smtClean="0">
                <a:solidFill>
                  <a:schemeClr val="bg1"/>
                </a:solidFill>
              </a:rPr>
              <a:t>sanjeewa7@gmail.com</a:t>
            </a:r>
            <a:endParaRPr kumimoji="0" lang="en-US" dirty="0">
              <a:solidFill>
                <a:schemeClr val="bg1"/>
              </a:solidFill>
            </a:endParaRPr>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r>
              <a:rPr lang="en-US" dirty="0" smtClean="0"/>
              <a:t>All Rights Reserved.</a:t>
            </a:r>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smtClean="0"/>
              <a:t>		</a:t>
            </a:r>
            <a:endParaRPr lang="en-US" b="1" dirty="0" smtClean="0"/>
          </a:p>
          <a:p>
            <a:endParaRPr lang="en-US" b="1" dirty="0" smtClean="0"/>
          </a:p>
          <a:p>
            <a:endParaRPr lang="en-US" b="1" dirty="0" smtClean="0"/>
          </a:p>
          <a:p>
            <a:r>
              <a:rPr lang="en-US" b="1" dirty="0" smtClean="0"/>
              <a:t>Resource Person:</a:t>
            </a:r>
            <a:r>
              <a:rPr lang="en-US" dirty="0" smtClean="0"/>
              <a:t> Sanjeewa Bandara Ekanayake, </a:t>
            </a:r>
            <a:r>
              <a:rPr lang="en-US" b="1" i="1" dirty="0" smtClean="0"/>
              <a:t>MIT (UCSC), B.Sc</a:t>
            </a:r>
            <a:r>
              <a:rPr lang="en-US" dirty="0" smtClean="0"/>
              <a:t>.</a:t>
            </a:r>
          </a:p>
          <a:p>
            <a:r>
              <a:rPr lang="en-US" dirty="0" smtClean="0"/>
              <a:t> </a:t>
            </a:r>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DDF12AE-5F47-4826-A7E3-02D3B5A8F5F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Basic%20network%20components.avi"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Activity_01.av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computer%20Roles%20in%20a%20Network.av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computer%20Roles%20in%20a%20Network_2.av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Activity_02.av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file:///E:\My%20Video%20Downloads\peer%20to%20peer%20network.av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E:\My%20Video%20Downloads\network%20topology.av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rules%20of%20communication.avi"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message%20encoding.av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Standard%20of%20protocols\Standard%20of%20protocols.avi"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Ethernet%20Evalution%20Timeline\Ethernet%20Evalution%20Timeline.av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Physical%20Addressing\Physical%20Addressing.av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Ethernet%20comunication%20alert\Ethernet%20comunication%20alert.avi"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what%20is%20network_01.avi"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Hierarchical%20Design%20%20of%20Ethernet%20connection\Hierarchical%20Design%20%20of%20Ethernet%20connection.avi"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converged%20information%20Networks.avi"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file:///E:\Advance%20Networking%202015%20October\Net%20present%20vedios\Benefits%20of%20networks.av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343400"/>
            <a:ext cx="7772400" cy="990600"/>
          </a:xfrm>
        </p:spPr>
        <p:txBody>
          <a:bodyPr/>
          <a:lstStyle/>
          <a:p>
            <a:r>
              <a:rPr lang="en-US" dirty="0" smtClean="0"/>
              <a:t>ADVANCE NETWORKING</a:t>
            </a:r>
            <a:endParaRPr lang="en-US" dirty="0"/>
          </a:p>
        </p:txBody>
      </p:sp>
      <p:sp>
        <p:nvSpPr>
          <p:cNvPr id="3" name="Subtitle 2"/>
          <p:cNvSpPr>
            <a:spLocks noGrp="1"/>
          </p:cNvSpPr>
          <p:nvPr>
            <p:ph type="subTitle" idx="1"/>
          </p:nvPr>
        </p:nvSpPr>
        <p:spPr>
          <a:xfrm>
            <a:off x="1371600" y="3886200"/>
            <a:ext cx="6248400" cy="609600"/>
          </a:xfrm>
        </p:spPr>
        <p:txBody>
          <a:bodyPr>
            <a:normAutofit/>
          </a:bodyPr>
          <a:lstStyle/>
          <a:p>
            <a:r>
              <a:rPr lang="en-US" sz="1400" b="1" dirty="0" smtClean="0"/>
              <a:t>Resource Person:</a:t>
            </a:r>
            <a:r>
              <a:rPr lang="en-US" sz="1400" dirty="0" smtClean="0"/>
              <a:t> Sanjeewa Bandara Ekanayake, </a:t>
            </a:r>
            <a:r>
              <a:rPr lang="en-US" sz="1400" b="1" i="1" dirty="0" smtClean="0"/>
              <a:t>B.Sc</a:t>
            </a:r>
            <a:r>
              <a:rPr lang="en-US" sz="1400" dirty="0" smtClean="0"/>
              <a:t>.,</a:t>
            </a:r>
            <a:r>
              <a:rPr lang="en-US" sz="1400" b="1" i="1" dirty="0" smtClean="0"/>
              <a:t> MIT (UCSC)</a:t>
            </a:r>
            <a:endParaRPr lang="en-US" sz="1400" dirty="0"/>
          </a:p>
        </p:txBody>
      </p:sp>
      <p:sp>
        <p:nvSpPr>
          <p:cNvPr id="4" name="TextBox 3"/>
          <p:cNvSpPr txBox="1"/>
          <p:nvPr/>
        </p:nvSpPr>
        <p:spPr>
          <a:xfrm>
            <a:off x="1752600" y="1676400"/>
            <a:ext cx="5715000" cy="646331"/>
          </a:xfrm>
          <a:prstGeom prst="rect">
            <a:avLst/>
          </a:prstGeom>
          <a:noFill/>
        </p:spPr>
        <p:txBody>
          <a:bodyPr wrap="square" rtlCol="0">
            <a:spAutoFit/>
          </a:bodyPr>
          <a:lstStyle/>
          <a:p>
            <a:pPr algn="ctr"/>
            <a:r>
              <a:rPr lang="en-US" sz="3600" dirty="0" smtClean="0">
                <a:solidFill>
                  <a:schemeClr val="tx2">
                    <a:lumMod val="75000"/>
                  </a:schemeClr>
                </a:solidFill>
              </a:rPr>
              <a:t>Introduction to Networking</a:t>
            </a:r>
            <a:endParaRPr lang="en-US" sz="3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Here are other uses of a network and the Internet:</a:t>
            </a:r>
            <a:endParaRPr lang="en-US" sz="3200" dirty="0"/>
          </a:p>
        </p:txBody>
      </p:sp>
      <p:sp>
        <p:nvSpPr>
          <p:cNvPr id="3" name="Content Placeholder 2"/>
          <p:cNvSpPr>
            <a:spLocks noGrp="1"/>
          </p:cNvSpPr>
          <p:nvPr>
            <p:ph idx="1"/>
          </p:nvPr>
        </p:nvSpPr>
        <p:spPr/>
        <p:txBody>
          <a:bodyPr/>
          <a:lstStyle/>
          <a:p>
            <a:r>
              <a:rPr lang="en-US" dirty="0" smtClean="0"/>
              <a:t>Sharing music and video files</a:t>
            </a:r>
          </a:p>
          <a:p>
            <a:r>
              <a:rPr lang="en-US" dirty="0" smtClean="0"/>
              <a:t>Research and on-line learning</a:t>
            </a:r>
          </a:p>
          <a:p>
            <a:r>
              <a:rPr lang="en-US" dirty="0" smtClean="0"/>
              <a:t>Chatting with friends</a:t>
            </a:r>
          </a:p>
          <a:p>
            <a:r>
              <a:rPr lang="en-US" dirty="0" smtClean="0"/>
              <a:t>Planning vacations</a:t>
            </a:r>
          </a:p>
          <a:p>
            <a:r>
              <a:rPr lang="en-US" dirty="0" smtClean="0"/>
              <a:t>Purchasing gifts and supplies</a:t>
            </a:r>
          </a:p>
          <a:p>
            <a:pPr>
              <a:buNone/>
            </a:pP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Network Components</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There are many components that can be part of a network. </a:t>
            </a:r>
          </a:p>
          <a:p>
            <a:pPr algn="just">
              <a:buNone/>
            </a:pPr>
            <a:r>
              <a:rPr lang="en-US" dirty="0" smtClean="0"/>
              <a:t>	for example: </a:t>
            </a:r>
            <a:r>
              <a:rPr lang="en-US" dirty="0" smtClean="0">
                <a:solidFill>
                  <a:schemeClr val="tx2">
                    <a:lumMod val="75000"/>
                  </a:schemeClr>
                </a:solidFill>
              </a:rPr>
              <a:t>personal computers</a:t>
            </a:r>
            <a:r>
              <a:rPr lang="en-US" dirty="0" smtClean="0"/>
              <a:t>, </a:t>
            </a:r>
            <a:r>
              <a:rPr lang="en-US" dirty="0" smtClean="0">
                <a:solidFill>
                  <a:schemeClr val="tx2">
                    <a:lumMod val="75000"/>
                  </a:schemeClr>
                </a:solidFill>
              </a:rPr>
              <a:t>servers</a:t>
            </a:r>
            <a:r>
              <a:rPr lang="en-US" dirty="0" smtClean="0"/>
              <a:t>, </a:t>
            </a:r>
            <a:r>
              <a:rPr lang="en-US" dirty="0" smtClean="0">
                <a:solidFill>
                  <a:schemeClr val="tx2">
                    <a:lumMod val="75000"/>
                  </a:schemeClr>
                </a:solidFill>
              </a:rPr>
              <a:t>networking devices</a:t>
            </a:r>
            <a:r>
              <a:rPr lang="en-US" dirty="0" smtClean="0"/>
              <a:t>, </a:t>
            </a:r>
            <a:r>
              <a:rPr lang="en-US" dirty="0" smtClean="0">
                <a:solidFill>
                  <a:schemeClr val="tx2">
                    <a:lumMod val="75000"/>
                  </a:schemeClr>
                </a:solidFill>
              </a:rPr>
              <a:t>and cabling. </a:t>
            </a:r>
          </a:p>
          <a:p>
            <a:pPr algn="just">
              <a:buNone/>
            </a:pPr>
            <a:r>
              <a:rPr lang="en-US" dirty="0" smtClean="0"/>
              <a:t>	These components can be </a:t>
            </a:r>
            <a:r>
              <a:rPr lang="en-US" dirty="0" smtClean="0">
                <a:solidFill>
                  <a:schemeClr val="tx2">
                    <a:lumMod val="75000"/>
                  </a:schemeClr>
                </a:solidFill>
              </a:rPr>
              <a:t>grouped</a:t>
            </a:r>
            <a:r>
              <a:rPr lang="en-US" dirty="0" smtClean="0"/>
              <a:t> into </a:t>
            </a:r>
            <a:r>
              <a:rPr lang="en-US" dirty="0" smtClean="0">
                <a:solidFill>
                  <a:srgbClr val="00B0F0"/>
                </a:solidFill>
              </a:rPr>
              <a:t>four</a:t>
            </a:r>
            <a:r>
              <a:rPr lang="en-US" dirty="0" smtClean="0"/>
              <a:t> main categories:</a:t>
            </a:r>
          </a:p>
          <a:p>
            <a:pPr lvl="2"/>
            <a:r>
              <a:rPr lang="en-US" dirty="0" smtClean="0"/>
              <a:t>Hosts</a:t>
            </a:r>
          </a:p>
          <a:p>
            <a:pPr lvl="2"/>
            <a:r>
              <a:rPr lang="en-US" dirty="0" smtClean="0"/>
              <a:t>Shared peripherals</a:t>
            </a:r>
          </a:p>
          <a:p>
            <a:pPr lvl="2"/>
            <a:r>
              <a:rPr lang="en-US" dirty="0" smtClean="0"/>
              <a:t>Networking devices</a:t>
            </a:r>
          </a:p>
          <a:p>
            <a:pPr lvl="2"/>
            <a:r>
              <a:rPr lang="en-US" dirty="0" smtClean="0"/>
              <a:t>Networking media</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network components</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12</a:t>
            </a:fld>
            <a:endParaRPr lang="en-US"/>
          </a:p>
        </p:txBody>
      </p:sp>
      <p:pic>
        <p:nvPicPr>
          <p:cNvPr id="8" name="Basic network components.avi">
            <a:hlinkClick r:id="" action="ppaction://media"/>
          </p:cNvPr>
          <p:cNvPicPr>
            <a:picLocks noGrp="1" noRot="1" noChangeAspect="1"/>
          </p:cNvPicPr>
          <p:nvPr>
            <p:ph idx="1"/>
            <a:videoFile r:link="rId1"/>
          </p:nvPr>
        </p:nvPicPr>
        <p:blipFill>
          <a:blip r:embed="rId3" cstate="print"/>
          <a:stretch>
            <a:fillRect/>
          </a:stretch>
        </p:blipFill>
        <p:spPr>
          <a:xfrm>
            <a:off x="762000" y="1143000"/>
            <a:ext cx="7696200" cy="5334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13</a:t>
            </a:fld>
            <a:endParaRPr lang="en-US"/>
          </a:p>
        </p:txBody>
      </p:sp>
      <p:pic>
        <p:nvPicPr>
          <p:cNvPr id="8" name="Activity_01.avi">
            <a:hlinkClick r:id="" action="ppaction://media"/>
          </p:cNvPr>
          <p:cNvPicPr>
            <a:picLocks noGrp="1" noRot="1" noChangeAspect="1"/>
          </p:cNvPicPr>
          <p:nvPr>
            <p:ph idx="1"/>
            <a:videoFile r:link="rId1"/>
          </p:nvPr>
        </p:nvPicPr>
        <p:blipFill>
          <a:blip r:embed="rId3" cstate="print"/>
          <a:stretch>
            <a:fillRect/>
          </a:stretch>
        </p:blipFill>
        <p:spPr>
          <a:xfrm>
            <a:off x="495300" y="1403350"/>
            <a:ext cx="8610600" cy="5334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US" dirty="0" smtClean="0"/>
              <a:t>Computer roles in a Network</a:t>
            </a:r>
            <a:endParaRPr lang="en-US" dirty="0"/>
          </a:p>
        </p:txBody>
      </p:sp>
      <p:sp>
        <p:nvSpPr>
          <p:cNvPr id="3" name="Content Placeholder 2"/>
          <p:cNvSpPr>
            <a:spLocks noGrp="1"/>
          </p:cNvSpPr>
          <p:nvPr>
            <p:ph idx="1"/>
          </p:nvPr>
        </p:nvSpPr>
        <p:spPr>
          <a:xfrm>
            <a:off x="838200" y="990600"/>
            <a:ext cx="7772400" cy="5410200"/>
          </a:xfrm>
        </p:spPr>
        <p:txBody>
          <a:bodyPr>
            <a:normAutofit fontScale="77500" lnSpcReduction="20000"/>
          </a:bodyPr>
          <a:lstStyle/>
          <a:p>
            <a:pPr algn="just"/>
            <a:r>
              <a:rPr lang="en-US" dirty="0" smtClean="0"/>
              <a:t>All computers connected to a network that participate directly in network communication are classified as hosts.</a:t>
            </a:r>
          </a:p>
          <a:p>
            <a:pPr algn="just"/>
            <a:r>
              <a:rPr lang="en-US" dirty="0" smtClean="0"/>
              <a:t>Hosts can send and receive messages on the network. In modern networks, computer hosts can act as a client, a server, or both.</a:t>
            </a:r>
          </a:p>
          <a:p>
            <a:pPr algn="just"/>
            <a:r>
              <a:rPr lang="en-US" dirty="0" smtClean="0"/>
              <a:t>The software installed on the computer determines which role the computer plays.</a:t>
            </a:r>
          </a:p>
          <a:p>
            <a:pPr algn="just"/>
            <a:r>
              <a:rPr lang="en-US" dirty="0" smtClean="0"/>
              <a:t>Servers are hosts that have software installed that enable them to provide information, like email or web pages, to other hosts on the network.</a:t>
            </a:r>
          </a:p>
          <a:p>
            <a:pPr algn="just"/>
            <a:r>
              <a:rPr lang="en-US" dirty="0" smtClean="0"/>
              <a:t>Each service requires separate server software. For example, a host requires web server software in order to provide web services to the network.</a:t>
            </a:r>
          </a:p>
          <a:p>
            <a:pPr algn="just"/>
            <a:r>
              <a:rPr lang="en-US" dirty="0" smtClean="0"/>
              <a:t>Clients are computer hosts that have software installed that enable them to request and display the information obtained from the server.</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roles in a network </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15</a:t>
            </a:fld>
            <a:endParaRPr lang="en-US"/>
          </a:p>
        </p:txBody>
      </p:sp>
      <p:pic>
        <p:nvPicPr>
          <p:cNvPr id="8" name="computer Roles in a Network.avi">
            <a:hlinkClick r:id="" action="ppaction://media"/>
          </p:cNvPr>
          <p:cNvPicPr>
            <a:picLocks noGrp="1" noRot="1" noChangeAspect="1"/>
          </p:cNvPicPr>
          <p:nvPr>
            <p:ph idx="1"/>
            <a:videoFile r:link="rId1"/>
          </p:nvPr>
        </p:nvPicPr>
        <p:blipFill>
          <a:blip r:embed="rId3" cstate="print"/>
          <a:stretch>
            <a:fillRect/>
          </a:stretch>
        </p:blipFill>
        <p:spPr>
          <a:xfrm>
            <a:off x="1066800" y="1727200"/>
            <a:ext cx="7467600" cy="46863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roles in a network </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16</a:t>
            </a:fld>
            <a:endParaRPr lang="en-US"/>
          </a:p>
        </p:txBody>
      </p:sp>
      <p:pic>
        <p:nvPicPr>
          <p:cNvPr id="8" name="computer Roles in a Network_2.avi">
            <a:hlinkClick r:id="" action="ppaction://media"/>
          </p:cNvPr>
          <p:cNvPicPr>
            <a:picLocks noGrp="1" noRot="1" noChangeAspect="1"/>
          </p:cNvPicPr>
          <p:nvPr>
            <p:ph idx="1"/>
            <a:videoFile r:link="rId1"/>
          </p:nvPr>
        </p:nvPicPr>
        <p:blipFill>
          <a:blip r:embed="rId3" cstate="print"/>
          <a:stretch>
            <a:fillRect/>
          </a:stretch>
        </p:blipFill>
        <p:spPr>
          <a:xfrm>
            <a:off x="1066800" y="1727200"/>
            <a:ext cx="7467600" cy="46863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17</a:t>
            </a:fld>
            <a:endParaRPr lang="en-US"/>
          </a:p>
        </p:txBody>
      </p:sp>
      <p:pic>
        <p:nvPicPr>
          <p:cNvPr id="8" name="Activity_02.avi">
            <a:hlinkClick r:id="" action="ppaction://media"/>
          </p:cNvPr>
          <p:cNvPicPr>
            <a:picLocks noGrp="1" noRot="1" noChangeAspect="1"/>
          </p:cNvPicPr>
          <p:nvPr>
            <p:ph idx="1"/>
            <a:videoFile r:link="rId1"/>
          </p:nvPr>
        </p:nvPicPr>
        <p:blipFill>
          <a:blip r:embed="rId3" cstate="print"/>
          <a:stretch>
            <a:fillRect/>
          </a:stretch>
        </p:blipFill>
        <p:spPr>
          <a:xfrm>
            <a:off x="1066800" y="1727200"/>
            <a:ext cx="7467600" cy="46863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18</a:t>
            </a:fld>
            <a:endParaRPr lang="en-US"/>
          </a:p>
        </p:txBody>
      </p:sp>
      <p:pic>
        <p:nvPicPr>
          <p:cNvPr id="6" name="peer to peer network.avi">
            <a:hlinkClick r:id="" action="ppaction://media"/>
          </p:cNvPr>
          <p:cNvPicPr>
            <a:picLocks noGrp="1" noRot="1" noChangeAspect="1"/>
          </p:cNvPicPr>
          <p:nvPr>
            <p:ph idx="1"/>
            <a:videoFile r:link="rId1"/>
          </p:nvPr>
        </p:nvPicPr>
        <p:blipFill>
          <a:blip r:embed="rId3" cstate="print"/>
          <a:stretch>
            <a:fillRect/>
          </a:stretch>
        </p:blipFill>
        <p:spPr>
          <a:xfrm>
            <a:off x="381000" y="0"/>
            <a:ext cx="8763000" cy="6553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US" dirty="0" smtClean="0"/>
              <a:t>Network topologies</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19</a:t>
            </a:fld>
            <a:endParaRPr lang="en-US"/>
          </a:p>
        </p:txBody>
      </p:sp>
      <p:pic>
        <p:nvPicPr>
          <p:cNvPr id="6" name="network topology.avi">
            <a:hlinkClick r:id="" action="ppaction://media"/>
          </p:cNvPr>
          <p:cNvPicPr>
            <a:picLocks noGrp="1" noRot="1" noChangeAspect="1"/>
          </p:cNvPicPr>
          <p:nvPr>
            <p:ph idx="1"/>
            <a:videoFile r:link="rId1"/>
          </p:nvPr>
        </p:nvPicPr>
        <p:blipFill>
          <a:blip r:embed="rId3" cstate="print"/>
          <a:stretch>
            <a:fillRect/>
          </a:stretch>
        </p:blipFill>
        <p:spPr>
          <a:xfrm>
            <a:off x="533400" y="1219200"/>
            <a:ext cx="8839200" cy="5105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networking </a:t>
            </a:r>
            <a:endParaRPr lang="en-US" dirty="0"/>
          </a:p>
        </p:txBody>
      </p:sp>
      <p:sp>
        <p:nvSpPr>
          <p:cNvPr id="3" name="Content Placeholder 2"/>
          <p:cNvSpPr>
            <a:spLocks noGrp="1"/>
          </p:cNvSpPr>
          <p:nvPr>
            <p:ph idx="1"/>
          </p:nvPr>
        </p:nvSpPr>
        <p:spPr>
          <a:xfrm>
            <a:off x="914400" y="1447800"/>
            <a:ext cx="7772400" cy="4572000"/>
          </a:xfrm>
        </p:spPr>
        <p:txBody>
          <a:bodyPr/>
          <a:lstStyle/>
          <a:p>
            <a:r>
              <a:rPr lang="en-US" dirty="0" smtClean="0"/>
              <a:t>There are many types of networks that provide us with different kinds of services.</a:t>
            </a:r>
          </a:p>
          <a:p>
            <a:pPr lvl="1"/>
            <a:r>
              <a:rPr lang="en-US" dirty="0" smtClean="0"/>
              <a:t> a person might make a phone call</a:t>
            </a:r>
          </a:p>
          <a:p>
            <a:pPr lvl="1"/>
            <a:r>
              <a:rPr lang="en-US" dirty="0" smtClean="0"/>
              <a:t> watch a television show</a:t>
            </a:r>
          </a:p>
          <a:p>
            <a:pPr lvl="1"/>
            <a:r>
              <a:rPr lang="en-US" dirty="0" smtClean="0"/>
              <a:t> listen to the radio</a:t>
            </a:r>
          </a:p>
          <a:p>
            <a:pPr lvl="1"/>
            <a:r>
              <a:rPr lang="en-US" dirty="0" smtClean="0"/>
              <a:t> look up something on the Internet</a:t>
            </a:r>
          </a:p>
          <a:p>
            <a:pPr lvl="1"/>
            <a:r>
              <a:rPr lang="en-US" dirty="0" smtClean="0"/>
              <a:t> play a video game with someone in another country.</a:t>
            </a:r>
            <a:endParaRPr lang="en-US" dirty="0"/>
          </a:p>
        </p:txBody>
      </p:sp>
      <p:sp>
        <p:nvSpPr>
          <p:cNvPr id="4" name="Slide Number Placeholder 3"/>
          <p:cNvSpPr>
            <a:spLocks noGrp="1"/>
          </p:cNvSpPr>
          <p:nvPr>
            <p:ph type="sldNum" sz="quarter" idx="12"/>
          </p:nvPr>
        </p:nvSpPr>
        <p:spPr/>
        <p:txBody>
          <a:bodyPr/>
          <a:lstStyle/>
          <a:p>
            <a:fld id="{4DDF12AE-5F47-4826-A7E3-02D3B5A8F5FF}"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All Rights Reserved. </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r>
              <a:rPr lang="en-US" dirty="0" smtClean="0"/>
              <a:t>Rules of communication</a:t>
            </a:r>
            <a:endParaRPr lang="en-US" dirty="0"/>
          </a:p>
        </p:txBody>
      </p:sp>
      <p:sp>
        <p:nvSpPr>
          <p:cNvPr id="3" name="Content Placeholder 2"/>
          <p:cNvSpPr>
            <a:spLocks noGrp="1"/>
          </p:cNvSpPr>
          <p:nvPr>
            <p:ph idx="1"/>
          </p:nvPr>
        </p:nvSpPr>
        <p:spPr>
          <a:xfrm>
            <a:off x="914400" y="1295400"/>
            <a:ext cx="7772400" cy="4572000"/>
          </a:xfrm>
        </p:spPr>
        <p:txBody>
          <a:bodyPr/>
          <a:lstStyle/>
          <a:p>
            <a:r>
              <a:rPr lang="en-US" dirty="0" smtClean="0"/>
              <a:t>Identification of sender and receiver</a:t>
            </a:r>
          </a:p>
          <a:p>
            <a:r>
              <a:rPr lang="en-US" dirty="0" smtClean="0"/>
              <a:t>Agreed-upon medium or channel (face-to-face, telephone, letter, photograph)</a:t>
            </a:r>
          </a:p>
          <a:p>
            <a:r>
              <a:rPr lang="en-US" dirty="0" smtClean="0"/>
              <a:t>Appropriate communication mode (spoken, written, illustrated, interactive or one-way)</a:t>
            </a:r>
          </a:p>
          <a:p>
            <a:r>
              <a:rPr lang="en-US" dirty="0" smtClean="0"/>
              <a:t>Common language</a:t>
            </a:r>
          </a:p>
          <a:p>
            <a:r>
              <a:rPr lang="en-US" dirty="0" smtClean="0"/>
              <a:t>Grammar and sentence structure</a:t>
            </a:r>
          </a:p>
          <a:p>
            <a:r>
              <a:rPr lang="en-US" dirty="0" smtClean="0"/>
              <a:t>Speed and timing of delivery</a:t>
            </a:r>
          </a:p>
          <a:p>
            <a:pPr>
              <a:buNone/>
            </a:pP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707136"/>
          </a:xfrm>
        </p:spPr>
        <p:txBody>
          <a:bodyPr/>
          <a:lstStyle/>
          <a:p>
            <a:r>
              <a:rPr lang="en-US" dirty="0" smtClean="0"/>
              <a:t>Rules of communication</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21</a:t>
            </a:fld>
            <a:endParaRPr lang="en-US"/>
          </a:p>
        </p:txBody>
      </p:sp>
      <p:pic>
        <p:nvPicPr>
          <p:cNvPr id="8" name="rules of communication.avi">
            <a:hlinkClick r:id="" action="ppaction://media"/>
          </p:cNvPr>
          <p:cNvPicPr>
            <a:picLocks noGrp="1" noRot="1" noChangeAspect="1"/>
          </p:cNvPicPr>
          <p:nvPr>
            <p:ph idx="1"/>
            <a:videoFile r:link="rId1"/>
          </p:nvPr>
        </p:nvPicPr>
        <p:blipFill>
          <a:blip r:embed="rId3" cstate="print"/>
          <a:stretch>
            <a:fillRect/>
          </a:stretch>
        </p:blipFill>
        <p:spPr>
          <a:xfrm>
            <a:off x="1333500" y="1460500"/>
            <a:ext cx="6934200" cy="52197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Encoding</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22</a:t>
            </a:fld>
            <a:endParaRPr lang="en-US"/>
          </a:p>
        </p:txBody>
      </p:sp>
      <p:pic>
        <p:nvPicPr>
          <p:cNvPr id="8" name="message encoding.avi">
            <a:hlinkClick r:id="" action="ppaction://media"/>
          </p:cNvPr>
          <p:cNvPicPr>
            <a:picLocks noGrp="1" noRot="1" noChangeAspect="1"/>
          </p:cNvPicPr>
          <p:nvPr>
            <p:ph idx="1"/>
            <a:videoFile r:link="rId1"/>
          </p:nvPr>
        </p:nvPicPr>
        <p:blipFill>
          <a:blip r:embed="rId3" cstate="print"/>
          <a:stretch>
            <a:fillRect/>
          </a:stretch>
        </p:blipFill>
        <p:spPr>
          <a:xfrm>
            <a:off x="609600" y="1593850"/>
            <a:ext cx="8382000" cy="4953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local wired network</a:t>
            </a:r>
            <a:endParaRPr lang="en-US" dirty="0"/>
          </a:p>
        </p:txBody>
      </p:sp>
      <p:sp>
        <p:nvSpPr>
          <p:cNvPr id="3" name="Content Placeholder 2"/>
          <p:cNvSpPr>
            <a:spLocks noGrp="1"/>
          </p:cNvSpPr>
          <p:nvPr>
            <p:ph idx="1"/>
          </p:nvPr>
        </p:nvSpPr>
        <p:spPr/>
        <p:txBody>
          <a:bodyPr/>
          <a:lstStyle/>
          <a:p>
            <a:r>
              <a:rPr lang="en-US" dirty="0" smtClean="0"/>
              <a:t>Computers, just like humans, use rules, or protocols, in order to communicate. </a:t>
            </a:r>
          </a:p>
          <a:p>
            <a:pPr algn="just"/>
            <a:r>
              <a:rPr lang="en-US" dirty="0" smtClean="0"/>
              <a:t>Protocols are especially important on a local network. In a wired environment, a local network is defined as an area where all hosts must "speak the same language" or in computer terms "share a common protocol". </a:t>
            </a:r>
          </a:p>
          <a:p>
            <a:pPr algn="just"/>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Use to communicate in Local Wired Network</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IEEE committees are responsible for approving and maintaining the standards for connections, media requirements and communications protocols. </a:t>
            </a:r>
          </a:p>
          <a:p>
            <a:pPr algn="just"/>
            <a:r>
              <a:rPr lang="en-US" dirty="0" smtClean="0"/>
              <a:t>Each technology standard is assigned a number that refers to the committee that is responsible for approving and maintaining the standard. </a:t>
            </a:r>
          </a:p>
          <a:p>
            <a:pPr algn="just"/>
            <a:r>
              <a:rPr lang="en-US" dirty="0" smtClean="0"/>
              <a:t>The committee responsible for the Ethernet standards is 802.3.</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of protocols</a:t>
            </a:r>
            <a:endParaRPr lang="en-US" dirty="0"/>
          </a:p>
        </p:txBody>
      </p:sp>
      <p:sp>
        <p:nvSpPr>
          <p:cNvPr id="3" name="Content Placeholder 2"/>
          <p:cNvSpPr>
            <a:spLocks noGrp="1"/>
          </p:cNvSpPr>
          <p:nvPr>
            <p:ph idx="1"/>
          </p:nvPr>
        </p:nvSpPr>
        <p:spPr>
          <a:xfrm>
            <a:off x="838200" y="1371600"/>
            <a:ext cx="7772400" cy="4572000"/>
          </a:xfrm>
        </p:spPr>
        <p:txBody>
          <a:bodyPr>
            <a:normAutofit/>
          </a:bodyPr>
          <a:lstStyle/>
          <a:p>
            <a:pPr algn="just"/>
            <a:r>
              <a:rPr lang="en-US" sz="2800" dirty="0" smtClean="0"/>
              <a:t>In the early days of networking, each vendor used their own, proprietary methods of interconnecting network devices and networking protocols.</a:t>
            </a:r>
          </a:p>
          <a:p>
            <a:pPr algn="just"/>
            <a:r>
              <a:rPr lang="en-US" sz="2800" dirty="0" smtClean="0"/>
              <a:t>Equipment from one vendor could not communicate with equipment from another.</a:t>
            </a:r>
          </a:p>
          <a:p>
            <a:pPr algn="just"/>
            <a:r>
              <a:rPr lang="en-US" sz="2800" dirty="0" smtClean="0"/>
              <a:t>As networks became more widespread, standards were developed that defined rules by which network equipment from different vendors operated.</a:t>
            </a:r>
          </a:p>
          <a:p>
            <a:pPr algn="just"/>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of protocols …</a:t>
            </a:r>
            <a:endParaRPr lang="en-US" dirty="0"/>
          </a:p>
        </p:txBody>
      </p:sp>
      <p:sp>
        <p:nvSpPr>
          <p:cNvPr id="3" name="Content Placeholder 2"/>
          <p:cNvSpPr>
            <a:spLocks noGrp="1"/>
          </p:cNvSpPr>
          <p:nvPr>
            <p:ph idx="1"/>
          </p:nvPr>
        </p:nvSpPr>
        <p:spPr>
          <a:xfrm>
            <a:off x="914400" y="1143000"/>
            <a:ext cx="7924800" cy="4953000"/>
          </a:xfrm>
        </p:spPr>
        <p:txBody>
          <a:bodyPr>
            <a:normAutofit fontScale="92500" lnSpcReduction="10000"/>
          </a:bodyPr>
          <a:lstStyle/>
          <a:p>
            <a:pPr>
              <a:buNone/>
            </a:pPr>
            <a:r>
              <a:rPr lang="en-US" sz="4000" dirty="0" smtClean="0"/>
              <a:t>Standards are beneficial to networking in many ways:</a:t>
            </a:r>
          </a:p>
          <a:p>
            <a:r>
              <a:rPr lang="en-US" sz="2800" dirty="0" smtClean="0"/>
              <a:t>Facilitate design</a:t>
            </a:r>
          </a:p>
          <a:p>
            <a:r>
              <a:rPr lang="en-US" sz="2800" dirty="0" smtClean="0"/>
              <a:t>Simplify product development</a:t>
            </a:r>
          </a:p>
          <a:p>
            <a:r>
              <a:rPr lang="en-US" sz="2800" dirty="0" smtClean="0"/>
              <a:t>Promote competition</a:t>
            </a:r>
          </a:p>
          <a:p>
            <a:r>
              <a:rPr lang="en-US" sz="2800" dirty="0" smtClean="0"/>
              <a:t>Provide consistent interconnections</a:t>
            </a:r>
          </a:p>
          <a:p>
            <a:r>
              <a:rPr lang="en-US" sz="2800" dirty="0" smtClean="0"/>
              <a:t>Facilitate training</a:t>
            </a:r>
          </a:p>
          <a:p>
            <a:r>
              <a:rPr lang="en-US" sz="2800" dirty="0" smtClean="0"/>
              <a:t>Provide more vendor choices for customers</a:t>
            </a:r>
          </a:p>
          <a:p>
            <a:pPr algn="just">
              <a:buNone/>
            </a:pPr>
            <a:r>
              <a:rPr lang="en-US" sz="2800" dirty="0" smtClean="0"/>
              <a:t>	</a:t>
            </a:r>
            <a:r>
              <a:rPr lang="en-US" sz="2800" dirty="0" smtClean="0">
                <a:solidFill>
                  <a:srgbClr val="00B050"/>
                </a:solidFill>
              </a:rPr>
              <a:t>There is no official local networking standard protocol, but over time, one technology, Ethernet, has become more common than the others. </a:t>
            </a:r>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r>
              <a:rPr lang="en-US" sz="3200" dirty="0" smtClean="0"/>
              <a:t>Standard of protocols …</a:t>
            </a:r>
            <a:endParaRPr lang="en-US" sz="3200" dirty="0"/>
          </a:p>
        </p:txBody>
      </p:sp>
      <p:sp>
        <p:nvSpPr>
          <p:cNvPr id="4" name="Footer Placeholder 3"/>
          <p:cNvSpPr>
            <a:spLocks noGrp="1"/>
          </p:cNvSpPr>
          <p:nvPr>
            <p:ph type="ftr" sz="quarter" idx="11"/>
          </p:nvPr>
        </p:nvSpPr>
        <p:spPr/>
        <p:txBody>
          <a:bodyPr/>
          <a:lstStyle/>
          <a:p>
            <a:r>
              <a:rPr lang="en-US" dirty="0" smtClean="0"/>
              <a:t>All Rights Reserved. </a:t>
            </a:r>
            <a:endParaRPr lang="en-US" dirty="0"/>
          </a:p>
        </p:txBody>
      </p:sp>
      <p:sp>
        <p:nvSpPr>
          <p:cNvPr id="5" name="Slide Number Placeholder 4"/>
          <p:cNvSpPr>
            <a:spLocks noGrp="1"/>
          </p:cNvSpPr>
          <p:nvPr>
            <p:ph type="sldNum" sz="quarter" idx="12"/>
          </p:nvPr>
        </p:nvSpPr>
        <p:spPr/>
        <p:txBody>
          <a:bodyPr/>
          <a:lstStyle/>
          <a:p>
            <a:fld id="{4DDF12AE-5F47-4826-A7E3-02D3B5A8F5FF}" type="slidenum">
              <a:rPr lang="en-US" smtClean="0"/>
              <a:pPr/>
              <a:t>27</a:t>
            </a:fld>
            <a:endParaRPr lang="en-US"/>
          </a:p>
        </p:txBody>
      </p:sp>
      <p:pic>
        <p:nvPicPr>
          <p:cNvPr id="6" name="Standard of protocols.avi">
            <a:hlinkClick r:id="" action="ppaction://media"/>
          </p:cNvPr>
          <p:cNvPicPr>
            <a:picLocks noGrp="1" noRot="1" noChangeAspect="1"/>
          </p:cNvPicPr>
          <p:nvPr>
            <p:ph idx="1"/>
            <a:videoFile r:link="rId1"/>
          </p:nvPr>
        </p:nvPicPr>
        <p:blipFill>
          <a:blip r:embed="rId3" cstate="print"/>
          <a:stretch>
            <a:fillRect/>
          </a:stretch>
        </p:blipFill>
        <p:spPr>
          <a:xfrm>
            <a:off x="381000" y="990600"/>
            <a:ext cx="8763000" cy="5410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914400"/>
          </a:xfrm>
        </p:spPr>
        <p:txBody>
          <a:bodyPr/>
          <a:lstStyle/>
          <a:p>
            <a:r>
              <a:rPr lang="en-US" sz="3200" dirty="0" smtClean="0"/>
              <a:t>Evolution of Ethernet Timeline</a:t>
            </a:r>
            <a:endParaRPr lang="en-US" sz="32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28</a:t>
            </a:fld>
            <a:endParaRPr lang="en-US"/>
          </a:p>
        </p:txBody>
      </p:sp>
      <p:pic>
        <p:nvPicPr>
          <p:cNvPr id="8" name="Ethernet Evalution Timeline.avi">
            <a:hlinkClick r:id="" action="ppaction://media"/>
          </p:cNvPr>
          <p:cNvPicPr>
            <a:picLocks noGrp="1" noRot="1" noChangeAspect="1"/>
          </p:cNvPicPr>
          <p:nvPr>
            <p:ph idx="1"/>
            <a:videoFile r:link="rId1"/>
          </p:nvPr>
        </p:nvPicPr>
        <p:blipFill>
          <a:blip r:embed="rId3" cstate="print"/>
          <a:stretch>
            <a:fillRect/>
          </a:stretch>
        </p:blipFill>
        <p:spPr>
          <a:xfrm>
            <a:off x="1009650" y="1384300"/>
            <a:ext cx="7581900" cy="53721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7772400" cy="5715000"/>
          </a:xfrm>
        </p:spPr>
        <p:txBody>
          <a:bodyPr>
            <a:normAutofit fontScale="92500" lnSpcReduction="10000"/>
          </a:bodyPr>
          <a:lstStyle/>
          <a:p>
            <a:pPr algn="just"/>
            <a:r>
              <a:rPr lang="en-US" dirty="0" smtClean="0"/>
              <a:t>Since the creation of Ethernet in 1973, standards have evolved for specifying faster and more flexible versions of the technology. </a:t>
            </a:r>
          </a:p>
          <a:p>
            <a:pPr algn="just"/>
            <a:r>
              <a:rPr lang="en-US" dirty="0" smtClean="0"/>
              <a:t>This ability for Ethernet to improve over time is one of the main reasons that it has become so popular. </a:t>
            </a:r>
          </a:p>
          <a:p>
            <a:pPr algn="just"/>
            <a:r>
              <a:rPr lang="en-US" dirty="0" smtClean="0"/>
              <a:t>Each version of Ethernet has an associated standard. For example, 802.3 100BASE-T represents the 100 Megabit Ethernet using twisted pair cable standards. The standard notation translates as:</a:t>
            </a:r>
          </a:p>
          <a:p>
            <a:pPr lvl="2"/>
            <a:r>
              <a:rPr lang="en-US" dirty="0" smtClean="0"/>
              <a:t>100 is the speed in Mbps</a:t>
            </a:r>
          </a:p>
          <a:p>
            <a:pPr lvl="2"/>
            <a:r>
              <a:rPr lang="en-US" dirty="0" smtClean="0"/>
              <a:t>BASE stands for baseband transmission</a:t>
            </a:r>
          </a:p>
          <a:p>
            <a:pPr lvl="2"/>
            <a:r>
              <a:rPr lang="en-US" dirty="0" smtClean="0"/>
              <a:t>T stands for the type of cable, in this case, twisted pair.</a:t>
            </a:r>
          </a:p>
          <a:p>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networking ...</a:t>
            </a:r>
            <a:endParaRPr lang="en-US" dirty="0"/>
          </a:p>
        </p:txBody>
      </p:sp>
      <p:sp>
        <p:nvSpPr>
          <p:cNvPr id="3" name="Content Placeholder 2"/>
          <p:cNvSpPr>
            <a:spLocks noGrp="1"/>
          </p:cNvSpPr>
          <p:nvPr>
            <p:ph idx="1"/>
          </p:nvPr>
        </p:nvSpPr>
        <p:spPr>
          <a:xfrm>
            <a:off x="914400" y="1447800"/>
            <a:ext cx="7772400" cy="4572000"/>
          </a:xfrm>
        </p:spPr>
        <p:txBody>
          <a:bodyPr/>
          <a:lstStyle/>
          <a:p>
            <a:pPr algn="just"/>
            <a:r>
              <a:rPr lang="en-US" dirty="0" smtClean="0"/>
              <a:t>All of these activities depend on robust, reliable networks. </a:t>
            </a:r>
          </a:p>
          <a:p>
            <a:pPr algn="just"/>
            <a:r>
              <a:rPr lang="en-US" dirty="0" smtClean="0"/>
              <a:t>Networks provide the ability to connect people and equipment no matter where they are in the world. </a:t>
            </a:r>
          </a:p>
          <a:p>
            <a:pPr algn="just"/>
            <a:r>
              <a:rPr lang="en-US" dirty="0" smtClean="0"/>
              <a:t>People use networks without ever thinking about how they work or what it would be like if the networks did not exist. </a:t>
            </a:r>
            <a:endParaRPr lang="en-US" dirty="0"/>
          </a:p>
        </p:txBody>
      </p:sp>
      <p:sp>
        <p:nvSpPr>
          <p:cNvPr id="4" name="Slide Number Placeholder 3"/>
          <p:cNvSpPr>
            <a:spLocks noGrp="1"/>
          </p:cNvSpPr>
          <p:nvPr>
            <p:ph type="sldNum" sz="quarter" idx="12"/>
          </p:nvPr>
        </p:nvSpPr>
        <p:spPr/>
        <p:txBody>
          <a:bodyPr/>
          <a:lstStyle/>
          <a:p>
            <a:fld id="{4DDF12AE-5F47-4826-A7E3-02D3B5A8F5FF}"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All Rights Reserved. </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36"/>
          </a:xfrm>
        </p:spPr>
        <p:txBody>
          <a:bodyPr/>
          <a:lstStyle/>
          <a:p>
            <a:pPr algn="ctr"/>
            <a:r>
              <a:rPr lang="en-US" sz="3200" dirty="0" smtClean="0"/>
              <a:t>Physical Addressing</a:t>
            </a:r>
            <a:endParaRPr lang="en-US" sz="3200" dirty="0"/>
          </a:p>
        </p:txBody>
      </p:sp>
      <p:sp>
        <p:nvSpPr>
          <p:cNvPr id="3" name="Content Placeholder 2"/>
          <p:cNvSpPr>
            <a:spLocks noGrp="1"/>
          </p:cNvSpPr>
          <p:nvPr>
            <p:ph idx="1"/>
          </p:nvPr>
        </p:nvSpPr>
        <p:spPr>
          <a:xfrm>
            <a:off x="914400" y="1219200"/>
            <a:ext cx="7772400" cy="5105400"/>
          </a:xfrm>
        </p:spPr>
        <p:txBody>
          <a:bodyPr>
            <a:normAutofit/>
          </a:bodyPr>
          <a:lstStyle/>
          <a:p>
            <a:r>
              <a:rPr lang="en-US" sz="2400" dirty="0" smtClean="0"/>
              <a:t>All communication requires a way to identify the source and destination</a:t>
            </a:r>
          </a:p>
          <a:p>
            <a:r>
              <a:rPr lang="en-US" sz="2400" dirty="0" smtClean="0"/>
              <a:t> The source and destination in human communication are represented by names.</a:t>
            </a:r>
          </a:p>
          <a:p>
            <a:r>
              <a:rPr lang="en-US" sz="2400" dirty="0" smtClean="0"/>
              <a:t>When a name is called, the person with that name listens to the message and responds. </a:t>
            </a:r>
          </a:p>
          <a:p>
            <a:r>
              <a:rPr lang="en-US" sz="2400" dirty="0" smtClean="0"/>
              <a:t>Other people in the room may hear the message, but they ignore it because it is not addressed to them.</a:t>
            </a:r>
          </a:p>
          <a:p>
            <a:r>
              <a:rPr lang="en-US" sz="2400" dirty="0" smtClean="0"/>
              <a:t>On Ethernet networks, a similar method exists for identifying source and destination hosts.</a:t>
            </a:r>
          </a:p>
          <a:p>
            <a:r>
              <a:rPr lang="en-US" sz="2400" dirty="0" smtClean="0"/>
              <a:t>On Ethernet networks, a similar method exists for identifying source and destination hosts.</a:t>
            </a:r>
            <a:endParaRPr lang="en-US" sz="24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Addressing ...</a:t>
            </a:r>
            <a:endParaRPr lang="en-US" dirty="0"/>
          </a:p>
        </p:txBody>
      </p:sp>
      <p:sp>
        <p:nvSpPr>
          <p:cNvPr id="3" name="Content Placeholder 2"/>
          <p:cNvSpPr>
            <a:spLocks noGrp="1"/>
          </p:cNvSpPr>
          <p:nvPr>
            <p:ph idx="1"/>
          </p:nvPr>
        </p:nvSpPr>
        <p:spPr>
          <a:xfrm>
            <a:off x="914400" y="1143000"/>
            <a:ext cx="7772400" cy="4572000"/>
          </a:xfrm>
        </p:spPr>
        <p:txBody>
          <a:bodyPr>
            <a:normAutofit lnSpcReduction="10000"/>
          </a:bodyPr>
          <a:lstStyle/>
          <a:p>
            <a:r>
              <a:rPr lang="en-US" sz="2400" dirty="0" smtClean="0"/>
              <a:t>Every Ethernet network interface has a physical address assigned to it when it is manufactured.</a:t>
            </a:r>
          </a:p>
          <a:p>
            <a:r>
              <a:rPr lang="en-US" sz="2400" dirty="0" smtClean="0"/>
              <a:t>The MAC address identifies each source and destination host on the network.</a:t>
            </a:r>
          </a:p>
          <a:p>
            <a:r>
              <a:rPr lang="en-US" sz="2400" dirty="0" smtClean="0"/>
              <a:t>Ethernet networks are cable based, meaning that a copper or fiber optic cable connects hosts and networking devices. </a:t>
            </a:r>
          </a:p>
          <a:p>
            <a:r>
              <a:rPr lang="en-US" sz="2400" dirty="0" smtClean="0"/>
              <a:t>This is the channel used for communications between the hosts. </a:t>
            </a:r>
          </a:p>
          <a:p>
            <a:r>
              <a:rPr lang="en-US" sz="2400" dirty="0" smtClean="0"/>
              <a:t>When a host on an Ethernet network communicates, it sends frames containing its own MAC address as the source and the MAC address of the intended recipient. </a:t>
            </a:r>
            <a:endParaRPr lang="en-US" sz="24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r>
              <a:rPr lang="en-US" dirty="0" smtClean="0"/>
              <a:t>Physical Addressing ...</a:t>
            </a:r>
            <a:endParaRPr lang="en-US" dirty="0"/>
          </a:p>
        </p:txBody>
      </p:sp>
      <p:sp>
        <p:nvSpPr>
          <p:cNvPr id="3" name="Content Placeholder 2"/>
          <p:cNvSpPr>
            <a:spLocks noGrp="1"/>
          </p:cNvSpPr>
          <p:nvPr>
            <p:ph idx="1"/>
          </p:nvPr>
        </p:nvSpPr>
        <p:spPr>
          <a:xfrm>
            <a:off x="914400" y="762000"/>
            <a:ext cx="7772400" cy="3505200"/>
          </a:xfrm>
        </p:spPr>
        <p:txBody>
          <a:bodyPr>
            <a:normAutofit/>
          </a:bodyPr>
          <a:lstStyle/>
          <a:p>
            <a:r>
              <a:rPr lang="en-US" sz="2400" dirty="0" smtClean="0"/>
              <a:t>Any hosts that receive the frame will </a:t>
            </a:r>
            <a:r>
              <a:rPr lang="en-US" sz="2400" dirty="0" smtClean="0">
                <a:solidFill>
                  <a:srgbClr val="00B050"/>
                </a:solidFill>
              </a:rPr>
              <a:t>decode</a:t>
            </a:r>
            <a:r>
              <a:rPr lang="en-US" sz="2400" dirty="0" smtClean="0"/>
              <a:t> the frame and </a:t>
            </a:r>
            <a:r>
              <a:rPr lang="en-US" sz="2400" dirty="0" smtClean="0">
                <a:solidFill>
                  <a:srgbClr val="00B050"/>
                </a:solidFill>
              </a:rPr>
              <a:t>read </a:t>
            </a:r>
            <a:r>
              <a:rPr lang="en-US" sz="2400" dirty="0" smtClean="0"/>
              <a:t>the destination MAC address.</a:t>
            </a:r>
          </a:p>
          <a:p>
            <a:r>
              <a:rPr lang="en-US" sz="2400" dirty="0" smtClean="0"/>
              <a:t>If the destination MAC address matches the address configured on the NIC, it will process the message and store it for the host application to use.</a:t>
            </a:r>
          </a:p>
          <a:p>
            <a:r>
              <a:rPr lang="en-US" sz="2400" dirty="0" smtClean="0"/>
              <a:t>If the destination MAC address does not match the host MAC address, the NIC will ignore the message. </a:t>
            </a:r>
          </a:p>
          <a:p>
            <a:pPr>
              <a:buNone/>
            </a:pPr>
            <a:endParaRPr lang="en-US" sz="24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Addressing ...</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33</a:t>
            </a:fld>
            <a:endParaRPr lang="en-US"/>
          </a:p>
        </p:txBody>
      </p:sp>
      <p:pic>
        <p:nvPicPr>
          <p:cNvPr id="6" name="Physical Addressing.avi">
            <a:hlinkClick r:id="" action="ppaction://media"/>
          </p:cNvPr>
          <p:cNvPicPr>
            <a:picLocks noGrp="1" noRot="1" noChangeAspect="1"/>
          </p:cNvPicPr>
          <p:nvPr>
            <p:ph idx="1"/>
            <a:videoFile r:link="rId1"/>
          </p:nvPr>
        </p:nvPicPr>
        <p:blipFill>
          <a:blip r:embed="rId3" cstate="print"/>
          <a:stretch>
            <a:fillRect/>
          </a:stretch>
        </p:blipFill>
        <p:spPr>
          <a:xfrm>
            <a:off x="304800" y="1143000"/>
            <a:ext cx="8839200" cy="5334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78536"/>
          </a:xfrm>
        </p:spPr>
        <p:txBody>
          <a:bodyPr/>
          <a:lstStyle/>
          <a:p>
            <a:r>
              <a:rPr lang="en-US" sz="2400" dirty="0" smtClean="0"/>
              <a:t>Determine the MAC Address of a Host </a:t>
            </a:r>
            <a:endParaRPr lang="en-US" sz="2400" dirty="0"/>
          </a:p>
        </p:txBody>
      </p:sp>
      <p:sp>
        <p:nvSpPr>
          <p:cNvPr id="3" name="Content Placeholder 2"/>
          <p:cNvSpPr>
            <a:spLocks noGrp="1"/>
          </p:cNvSpPr>
          <p:nvPr>
            <p:ph idx="1"/>
          </p:nvPr>
        </p:nvSpPr>
        <p:spPr>
          <a:xfrm>
            <a:off x="914400" y="1143000"/>
            <a:ext cx="7772400" cy="5029200"/>
          </a:xfrm>
        </p:spPr>
        <p:txBody>
          <a:bodyPr>
            <a:normAutofit fontScale="85000" lnSpcReduction="20000"/>
          </a:bodyPr>
          <a:lstStyle/>
          <a:p>
            <a:r>
              <a:rPr lang="en-US" dirty="0" smtClean="0"/>
              <a:t>Determine the MAC address of a Windows XP computer on an Ethernet network using the ipconfig /all command. </a:t>
            </a:r>
          </a:p>
          <a:p>
            <a:r>
              <a:rPr lang="en-US" dirty="0" smtClean="0"/>
              <a:t>Access to the Run command. </a:t>
            </a:r>
          </a:p>
          <a:p>
            <a:endParaRPr lang="en-US" dirty="0" smtClean="0"/>
          </a:p>
          <a:p>
            <a:pPr algn="just">
              <a:buNone/>
            </a:pPr>
            <a:r>
              <a:rPr lang="en-US" sz="3100" dirty="0" smtClean="0"/>
              <a:t>	Every computer on an Ethernet local network has a Media Access Control (MAC) address that is burned into the Network Interface Card(NIC). </a:t>
            </a:r>
          </a:p>
          <a:p>
            <a:pPr algn="just">
              <a:buNone/>
            </a:pPr>
            <a:r>
              <a:rPr lang="en-US" sz="3100" dirty="0" smtClean="0"/>
              <a:t>	Computer MAC addresses are usually displayed as 6 sets of two hexadecimal numbers separated by dashes or colons. (example: 15-EF-A3-45-9B-57). </a:t>
            </a:r>
          </a:p>
          <a:p>
            <a:pPr algn="just">
              <a:buNone/>
            </a:pPr>
            <a:r>
              <a:rPr lang="en-US" sz="3100" dirty="0" smtClean="0"/>
              <a:t>	The ipconfig /all command displays the computer MAC address. You may work individually or in teams. </a:t>
            </a:r>
          </a:p>
          <a:p>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Communication</a:t>
            </a:r>
            <a:endParaRPr lang="en-US" dirty="0"/>
          </a:p>
        </p:txBody>
      </p:sp>
      <p:sp>
        <p:nvSpPr>
          <p:cNvPr id="3" name="Content Placeholder 2"/>
          <p:cNvSpPr>
            <a:spLocks noGrp="1"/>
          </p:cNvSpPr>
          <p:nvPr>
            <p:ph idx="1"/>
          </p:nvPr>
        </p:nvSpPr>
        <p:spPr/>
        <p:txBody>
          <a:bodyPr>
            <a:normAutofit/>
          </a:bodyPr>
          <a:lstStyle/>
          <a:p>
            <a:r>
              <a:rPr lang="en-US" sz="2800" dirty="0" smtClean="0"/>
              <a:t>The Ethernet protocol standards define many aspects of network communication including frame format, frame size, timing and encoding.</a:t>
            </a:r>
          </a:p>
          <a:p>
            <a:r>
              <a:rPr lang="en-US" sz="2800" dirty="0" smtClean="0"/>
              <a:t>When messages are sent between hosts on an Ethernet network, the hosts format the messages into the frame layout that is specified by the standards.</a:t>
            </a:r>
          </a:p>
          <a:p>
            <a:r>
              <a:rPr lang="en-US" sz="2800" dirty="0" smtClean="0"/>
              <a:t> Frames are also referred to as Protocol Data Units (PDUs). </a:t>
            </a:r>
            <a:endParaRPr lang="en-US" sz="28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Communication...</a:t>
            </a:r>
            <a:endParaRPr lang="en-US" dirty="0"/>
          </a:p>
        </p:txBody>
      </p:sp>
      <p:sp>
        <p:nvSpPr>
          <p:cNvPr id="3" name="Content Placeholder 2"/>
          <p:cNvSpPr>
            <a:spLocks noGrp="1"/>
          </p:cNvSpPr>
          <p:nvPr>
            <p:ph idx="1"/>
          </p:nvPr>
        </p:nvSpPr>
        <p:spPr/>
        <p:txBody>
          <a:bodyPr/>
          <a:lstStyle/>
          <a:p>
            <a:r>
              <a:rPr lang="en-US" dirty="0" smtClean="0"/>
              <a:t>The format for Ethernet frames specifies the location of the destination and source MAC addresses, and additional information including:</a:t>
            </a:r>
          </a:p>
          <a:p>
            <a:pPr lvl="1"/>
            <a:r>
              <a:rPr lang="en-US" dirty="0" smtClean="0"/>
              <a:t>Preamble for sequencing and timing</a:t>
            </a:r>
          </a:p>
          <a:p>
            <a:pPr lvl="1"/>
            <a:r>
              <a:rPr lang="en-US" dirty="0" smtClean="0"/>
              <a:t>Start of frame delimiter</a:t>
            </a:r>
          </a:p>
          <a:p>
            <a:pPr lvl="1"/>
            <a:r>
              <a:rPr lang="en-US" dirty="0" smtClean="0"/>
              <a:t>Length and type of frame</a:t>
            </a:r>
          </a:p>
          <a:p>
            <a:pPr lvl="1"/>
            <a:r>
              <a:rPr lang="en-US" dirty="0" smtClean="0"/>
              <a:t>Frame check sequence to detect transmission errors.</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Communication...</a:t>
            </a:r>
            <a:endParaRPr lang="en-US" dirty="0"/>
          </a:p>
        </p:txBody>
      </p:sp>
      <p:sp>
        <p:nvSpPr>
          <p:cNvPr id="3" name="Content Placeholder 2"/>
          <p:cNvSpPr>
            <a:spLocks noGrp="1"/>
          </p:cNvSpPr>
          <p:nvPr>
            <p:ph idx="1"/>
          </p:nvPr>
        </p:nvSpPr>
        <p:spPr>
          <a:xfrm>
            <a:off x="914400" y="1783560"/>
            <a:ext cx="7772400" cy="2407440"/>
          </a:xfrm>
        </p:spPr>
        <p:txBody>
          <a:bodyPr>
            <a:normAutofit fontScale="92500" lnSpcReduction="20000"/>
          </a:bodyPr>
          <a:lstStyle/>
          <a:p>
            <a:r>
              <a:rPr lang="en-US" sz="2800" dirty="0" smtClean="0"/>
              <a:t>The size of Ethernet frames is limited to a maximum of 1518 bytes and a minimum size of 64 bytes. </a:t>
            </a:r>
          </a:p>
          <a:p>
            <a:r>
              <a:rPr lang="en-US" sz="2800" dirty="0" smtClean="0"/>
              <a:t>Frames that do not match these limits are not processed by the receiving hosts. In addition to the frame formats, sizes and timing, Ethernet standards define how the bits making up the frames are encoded onto the channel.</a:t>
            </a:r>
            <a:endParaRPr lang="en-US" sz="28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Communication...</a:t>
            </a:r>
            <a:endParaRPr lang="en-US" dirty="0"/>
          </a:p>
        </p:txBody>
      </p:sp>
      <p:sp>
        <p:nvSpPr>
          <p:cNvPr id="3" name="Content Placeholder 2"/>
          <p:cNvSpPr>
            <a:spLocks noGrp="1"/>
          </p:cNvSpPr>
          <p:nvPr>
            <p:ph idx="1"/>
          </p:nvPr>
        </p:nvSpPr>
        <p:spPr/>
        <p:txBody>
          <a:bodyPr/>
          <a:lstStyle/>
          <a:p>
            <a:r>
              <a:rPr lang="en-US" dirty="0" smtClean="0"/>
              <a:t> Bits are transmitted as either electrical impulses over copper cable or as light impulses over fiber optic cable.</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39</a:t>
            </a:fld>
            <a:endParaRPr lang="en-US"/>
          </a:p>
        </p:txBody>
      </p:sp>
      <p:pic>
        <p:nvPicPr>
          <p:cNvPr id="6" name="Ethernet comunication alert.avi">
            <a:hlinkClick r:id="" action="ppaction://media"/>
          </p:cNvPr>
          <p:cNvPicPr>
            <a:picLocks noGrp="1" noRot="1" noChangeAspect="1"/>
          </p:cNvPicPr>
          <p:nvPr>
            <p:ph idx="1"/>
            <a:videoFile r:link="rId1"/>
          </p:nvPr>
        </p:nvPicPr>
        <p:blipFill>
          <a:blip r:embed="rId3" cstate="print"/>
          <a:stretch>
            <a:fillRect/>
          </a:stretch>
        </p:blipFill>
        <p:spPr>
          <a:xfrm>
            <a:off x="381000" y="0"/>
            <a:ext cx="8763000" cy="66421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different networks ...</a:t>
            </a:r>
            <a:endParaRPr lang="en-US" dirty="0"/>
          </a:p>
        </p:txBody>
      </p:sp>
      <p:sp>
        <p:nvSpPr>
          <p:cNvPr id="9" name="Slide Number Placeholder 8"/>
          <p:cNvSpPr>
            <a:spLocks noGrp="1"/>
          </p:cNvSpPr>
          <p:nvPr>
            <p:ph type="sldNum" sz="quarter" idx="12"/>
          </p:nvPr>
        </p:nvSpPr>
        <p:spPr/>
        <p:txBody>
          <a:bodyPr/>
          <a:lstStyle/>
          <a:p>
            <a:fld id="{4DDF12AE-5F47-4826-A7E3-02D3B5A8F5FF}" type="slidenum">
              <a:rPr lang="en-US" smtClean="0"/>
              <a:pPr/>
              <a:t>4</a:t>
            </a:fld>
            <a:endParaRPr lang="en-US"/>
          </a:p>
        </p:txBody>
      </p:sp>
      <p:sp>
        <p:nvSpPr>
          <p:cNvPr id="10" name="Footer Placeholder 9"/>
          <p:cNvSpPr>
            <a:spLocks noGrp="1"/>
          </p:cNvSpPr>
          <p:nvPr>
            <p:ph type="ftr" sz="quarter" idx="11"/>
          </p:nvPr>
        </p:nvSpPr>
        <p:spPr/>
        <p:txBody>
          <a:bodyPr/>
          <a:lstStyle/>
          <a:p>
            <a:r>
              <a:rPr lang="en-US" smtClean="0"/>
              <a:t>All Rights Reserved. </a:t>
            </a:r>
            <a:endParaRPr lang="en-US"/>
          </a:p>
        </p:txBody>
      </p:sp>
      <p:pic>
        <p:nvPicPr>
          <p:cNvPr id="7" name="what is network_01.avi">
            <a:hlinkClick r:id="" action="ppaction://media"/>
          </p:cNvPr>
          <p:cNvPicPr>
            <a:picLocks noGrp="1" noRot="1" noChangeAspect="1"/>
          </p:cNvPicPr>
          <p:nvPr>
            <p:ph idx="1"/>
            <a:videoFile r:link="rId1"/>
          </p:nvPr>
        </p:nvPicPr>
        <p:blipFill>
          <a:blip r:embed="rId4" cstate="print"/>
          <a:stretch>
            <a:fillRect/>
          </a:stretch>
        </p:blipFill>
        <p:spPr>
          <a:xfrm>
            <a:off x="781050" y="1517650"/>
            <a:ext cx="8039100" cy="5105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Hierarchical design of Ethernet Network</a:t>
            </a:r>
            <a:endParaRPr lang="en-US" sz="36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40</a:t>
            </a:fld>
            <a:endParaRPr lang="en-US"/>
          </a:p>
        </p:txBody>
      </p:sp>
      <p:sp>
        <p:nvSpPr>
          <p:cNvPr id="7" name="Content Placeholder 6"/>
          <p:cNvSpPr>
            <a:spLocks noGrp="1"/>
          </p:cNvSpPr>
          <p:nvPr>
            <p:ph idx="1"/>
          </p:nvPr>
        </p:nvSpPr>
        <p:spPr/>
        <p:txBody>
          <a:bodyPr/>
          <a:lstStyle/>
          <a:p>
            <a:r>
              <a:rPr lang="en-US" dirty="0" smtClean="0"/>
              <a:t>In networking, hierarchical design is used to group devices into multiple networks that are organized in a layered approach. </a:t>
            </a:r>
          </a:p>
          <a:p>
            <a:r>
              <a:rPr lang="en-US" dirty="0" smtClean="0"/>
              <a:t>It consists of smaller, more manageable groups that allow local traffic to remain local. Only traffic that is destined for other networks is moved to a higher layer.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design of Ethernet Network</a:t>
            </a:r>
            <a:endParaRPr lang="en-US" dirty="0"/>
          </a:p>
        </p:txBody>
      </p:sp>
      <p:sp>
        <p:nvSpPr>
          <p:cNvPr id="3" name="Content Placeholder 2"/>
          <p:cNvSpPr>
            <a:spLocks noGrp="1"/>
          </p:cNvSpPr>
          <p:nvPr>
            <p:ph idx="1"/>
          </p:nvPr>
        </p:nvSpPr>
        <p:spPr/>
        <p:txBody>
          <a:bodyPr/>
          <a:lstStyle/>
          <a:p>
            <a:r>
              <a:rPr lang="en-US" dirty="0" smtClean="0"/>
              <a:t>A hierarchical, layered design provides increased efficiency, optimization of function, and increased speed. </a:t>
            </a:r>
          </a:p>
          <a:p>
            <a:r>
              <a:rPr lang="en-US" dirty="0" smtClean="0"/>
              <a:t>It allows the network to scale as required because additional local networks can be added without impacting the performance of the existing ones.</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design of Ethernet Network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hierarchical design has three basic layers:</a:t>
            </a:r>
          </a:p>
          <a:p>
            <a:r>
              <a:rPr lang="en-US" dirty="0" smtClean="0"/>
              <a:t>Access Layer - to provide connections to hosts in a local Ethernet network.</a:t>
            </a:r>
          </a:p>
          <a:p>
            <a:r>
              <a:rPr lang="en-US" dirty="0" smtClean="0"/>
              <a:t>Distribution Layer - to interconnect the smaller local networks.</a:t>
            </a:r>
          </a:p>
          <a:p>
            <a:r>
              <a:rPr lang="en-US" dirty="0" smtClean="0"/>
              <a:t>Core Layer - a high-speed connection between distribution layer devices.</a:t>
            </a:r>
          </a:p>
          <a:p>
            <a:r>
              <a:rPr lang="en-US" dirty="0" smtClean="0"/>
              <a:t>Access Layer - to provide connections to hosts in a local Ethernet network.</a:t>
            </a:r>
          </a:p>
          <a:p>
            <a:r>
              <a:rPr lang="en-US" dirty="0" smtClean="0"/>
              <a:t>Distribution Layer - to interconnect the smaller local networks.</a:t>
            </a:r>
          </a:p>
          <a:p>
            <a:r>
              <a:rPr lang="en-US" dirty="0" smtClean="0"/>
              <a:t>Core Layer - a high-speed connection between distribution layer devices.</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43</a:t>
            </a:fld>
            <a:endParaRPr lang="en-US"/>
          </a:p>
        </p:txBody>
      </p:sp>
      <p:pic>
        <p:nvPicPr>
          <p:cNvPr id="6" name="Hierarchical Design  of Ethernet connection.avi">
            <a:hlinkClick r:id="" action="ppaction://media"/>
          </p:cNvPr>
          <p:cNvPicPr>
            <a:picLocks noGrp="1" noRot="1" noChangeAspect="1"/>
          </p:cNvPicPr>
          <p:nvPr>
            <p:ph idx="1"/>
            <a:videoFile r:link="rId1"/>
          </p:nvPr>
        </p:nvPicPr>
        <p:blipFill>
          <a:blip r:embed="rId3" cstate="print"/>
          <a:stretch>
            <a:fillRect/>
          </a:stretch>
        </p:blipFill>
        <p:spPr>
          <a:xfrm>
            <a:off x="685800" y="0"/>
            <a:ext cx="8039100" cy="67183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Addressing</a:t>
            </a:r>
            <a:endParaRPr lang="en-US" dirty="0"/>
          </a:p>
        </p:txBody>
      </p:sp>
      <p:sp>
        <p:nvSpPr>
          <p:cNvPr id="3" name="Content Placeholder 2"/>
          <p:cNvSpPr>
            <a:spLocks noGrp="1"/>
          </p:cNvSpPr>
          <p:nvPr>
            <p:ph idx="1"/>
          </p:nvPr>
        </p:nvSpPr>
        <p:spPr>
          <a:xfrm>
            <a:off x="914400" y="1295400"/>
            <a:ext cx="7772400" cy="5257800"/>
          </a:xfrm>
        </p:spPr>
        <p:txBody>
          <a:bodyPr>
            <a:normAutofit/>
          </a:bodyPr>
          <a:lstStyle/>
          <a:p>
            <a:pPr algn="just"/>
            <a:r>
              <a:rPr lang="en-US" sz="2400" dirty="0" smtClean="0"/>
              <a:t>The IP address is similar to the address of a person. It is known as a logical address because it is assigned logically based on where the host is located. </a:t>
            </a:r>
          </a:p>
          <a:p>
            <a:pPr algn="just"/>
            <a:r>
              <a:rPr lang="en-US" sz="2400" dirty="0" smtClean="0"/>
              <a:t>The IP address, or network address, is assigned to each host by a network administrator based on the local network. </a:t>
            </a:r>
          </a:p>
          <a:p>
            <a:pPr algn="just"/>
            <a:r>
              <a:rPr lang="en-US" sz="2400" dirty="0" smtClean="0"/>
              <a:t>IP addresses contain two parts. One part identifies the local network. </a:t>
            </a:r>
          </a:p>
          <a:p>
            <a:pPr algn="just"/>
            <a:r>
              <a:rPr lang="en-US" sz="2400" dirty="0" smtClean="0"/>
              <a:t>The network portion of the IP address will be the same for all hosts connected to the same local network. </a:t>
            </a:r>
          </a:p>
          <a:p>
            <a:pPr algn="just"/>
            <a:r>
              <a:rPr lang="en-US" sz="2400" dirty="0" smtClean="0"/>
              <a:t>The second part of the IP address identifies the individual host. Within the same local network, the host portion of the IP address is unique to each host. </a:t>
            </a:r>
          </a:p>
          <a:p>
            <a:pPr algn="just"/>
            <a:endParaRPr lang="en-US" sz="24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Addressing</a:t>
            </a:r>
            <a:endParaRPr lang="en-US" dirty="0"/>
          </a:p>
        </p:txBody>
      </p:sp>
      <p:sp>
        <p:nvSpPr>
          <p:cNvPr id="3" name="Content Placeholder 2"/>
          <p:cNvSpPr>
            <a:spLocks noGrp="1"/>
          </p:cNvSpPr>
          <p:nvPr>
            <p:ph idx="1"/>
          </p:nvPr>
        </p:nvSpPr>
        <p:spPr/>
        <p:txBody>
          <a:bodyPr/>
          <a:lstStyle/>
          <a:p>
            <a:r>
              <a:rPr lang="en-US" dirty="0" smtClean="0"/>
              <a:t>Both the physical MAC and logical IP addresses are required for a computer to communicate on a hierarchical network, just like both the name and address of a person are required to send a letter.</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Hub</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sz="3800" dirty="0" smtClean="0"/>
              <a:t>A hub is one type of networking device that is installed at the Access Layer of an Ethernet network. Hubs contain multiple ports that are used to connect hosts to the network. </a:t>
            </a:r>
          </a:p>
          <a:p>
            <a:pPr algn="just"/>
            <a:r>
              <a:rPr lang="en-US" sz="3800" dirty="0" smtClean="0"/>
              <a:t>Hubs are simple devices that do not have the necessary electronics to decode the messages sent between hosts on the network. </a:t>
            </a:r>
          </a:p>
          <a:p>
            <a:r>
              <a:rPr lang="en-US" sz="3800" dirty="0" smtClean="0"/>
              <a:t>Hubs cannot determine which host should get any particular message. A hub simply accepts electronic signals from one port and regenerates (or repeats) the same message out all of the other ports.</a:t>
            </a:r>
          </a:p>
          <a:p>
            <a:endParaRPr lang="en-US" dirty="0" smtClean="0"/>
          </a:p>
          <a:p>
            <a:r>
              <a:rPr lang="en-US" sz="3800" dirty="0" smtClean="0"/>
              <a:t>Remember that the NIC on a host accepts messages only addressed to the correct MAC address. Hosts ignore messages that are not addressed to them. Only the host specified in the destination address of the message processes the message and responds to the sender.</a:t>
            </a:r>
          </a:p>
          <a:p>
            <a:endParaRPr lang="en-US" dirty="0" smtClean="0"/>
          </a:p>
          <a:p>
            <a:r>
              <a:rPr lang="en-US" sz="3400" dirty="0" smtClean="0"/>
              <a:t>All of the ports on the Ethernet hub connect to the same channel to send and receive messages. Because all hosts must share the bandwidth available on that channel, a hub is referred to as a shared-bandwidth device.</a:t>
            </a:r>
            <a:endParaRPr lang="en-US" sz="3400"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networking ...</a:t>
            </a:r>
            <a:endParaRPr lang="en-US" dirty="0"/>
          </a:p>
        </p:txBody>
      </p:sp>
      <p:sp>
        <p:nvSpPr>
          <p:cNvPr id="3" name="Content Placeholder 2"/>
          <p:cNvSpPr>
            <a:spLocks noGrp="1"/>
          </p:cNvSpPr>
          <p:nvPr>
            <p:ph idx="1"/>
          </p:nvPr>
        </p:nvSpPr>
        <p:spPr>
          <a:xfrm>
            <a:off x="914400" y="1447800"/>
            <a:ext cx="7772400" cy="4572000"/>
          </a:xfrm>
        </p:spPr>
        <p:txBody>
          <a:bodyPr/>
          <a:lstStyle/>
          <a:p>
            <a:pPr algn="just"/>
            <a:r>
              <a:rPr lang="en-US" dirty="0" smtClean="0"/>
              <a:t>Communication technology in the 1990s, and before, required separate, dedicated networks for voice, video and computer data communications.</a:t>
            </a:r>
          </a:p>
          <a:p>
            <a:pPr algn="just"/>
            <a:r>
              <a:rPr lang="en-US" dirty="0" smtClean="0"/>
              <a:t>Each of these networks required a different type of device in order to access the network.</a:t>
            </a:r>
          </a:p>
          <a:p>
            <a:pPr algn="just"/>
            <a:r>
              <a:rPr lang="en-US" dirty="0" smtClean="0"/>
              <a:t>Telephones, televisions, and computers used specific technologies and different dedicated network structures, to communicate.</a:t>
            </a:r>
            <a:endParaRPr lang="en-US" dirty="0"/>
          </a:p>
        </p:txBody>
      </p:sp>
      <p:sp>
        <p:nvSpPr>
          <p:cNvPr id="4" name="Slide Number Placeholder 3"/>
          <p:cNvSpPr>
            <a:spLocks noGrp="1"/>
          </p:cNvSpPr>
          <p:nvPr>
            <p:ph type="sldNum" sz="quarter" idx="12"/>
          </p:nvPr>
        </p:nvSpPr>
        <p:spPr/>
        <p:txBody>
          <a:bodyPr/>
          <a:lstStyle/>
          <a:p>
            <a:fld id="{4DDF12AE-5F47-4826-A7E3-02D3B5A8F5FF}"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All Rights Reserved.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networking ...</a:t>
            </a:r>
            <a:endParaRPr lang="en-US" dirty="0"/>
          </a:p>
        </p:txBody>
      </p:sp>
      <p:sp>
        <p:nvSpPr>
          <p:cNvPr id="3" name="Content Placeholder 2"/>
          <p:cNvSpPr>
            <a:spLocks noGrp="1"/>
          </p:cNvSpPr>
          <p:nvPr>
            <p:ph idx="1"/>
          </p:nvPr>
        </p:nvSpPr>
        <p:spPr>
          <a:xfrm>
            <a:off x="914400" y="1295400"/>
            <a:ext cx="7772400" cy="4572000"/>
          </a:xfrm>
        </p:spPr>
        <p:txBody>
          <a:bodyPr>
            <a:normAutofit lnSpcReduction="10000"/>
          </a:bodyPr>
          <a:lstStyle/>
          <a:p>
            <a:pPr algn="just"/>
            <a:r>
              <a:rPr lang="en-US" dirty="0" smtClean="0"/>
              <a:t>what if people want to access all of these network services at the same time, possibly using a single device?</a:t>
            </a:r>
          </a:p>
          <a:p>
            <a:pPr algn="just"/>
            <a:r>
              <a:rPr lang="en-US" dirty="0" smtClean="0"/>
              <a:t>New technologies create a new kind of network that delivers more than a single type of service.</a:t>
            </a:r>
          </a:p>
          <a:p>
            <a:pPr algn="just"/>
            <a:r>
              <a:rPr lang="en-US" dirty="0" smtClean="0"/>
              <a:t>these new </a:t>
            </a:r>
            <a:r>
              <a:rPr lang="en-US" dirty="0" smtClean="0">
                <a:solidFill>
                  <a:srgbClr val="92D050"/>
                </a:solidFill>
              </a:rPr>
              <a:t>converged networks </a:t>
            </a:r>
            <a:r>
              <a:rPr lang="en-US" dirty="0" smtClean="0"/>
              <a:t>are capable of delivering voice, video and data services over the same communication channel or network structure.</a:t>
            </a:r>
            <a:endParaRPr lang="en-US" dirty="0"/>
          </a:p>
        </p:txBody>
      </p:sp>
      <p:sp>
        <p:nvSpPr>
          <p:cNvPr id="4" name="Slide Number Placeholder 3"/>
          <p:cNvSpPr>
            <a:spLocks noGrp="1"/>
          </p:cNvSpPr>
          <p:nvPr>
            <p:ph type="sldNum" sz="quarter" idx="12"/>
          </p:nvPr>
        </p:nvSpPr>
        <p:spPr/>
        <p:txBody>
          <a:bodyPr/>
          <a:lstStyle/>
          <a:p>
            <a:fld id="{4DDF12AE-5F47-4826-A7E3-02D3B5A8F5FF}" type="slidenum">
              <a:rPr lang="en-US" smtClean="0"/>
              <a:pPr/>
              <a:t>6</a:t>
            </a:fld>
            <a:endParaRPr lang="en-US"/>
          </a:p>
        </p:txBody>
      </p:sp>
      <p:sp>
        <p:nvSpPr>
          <p:cNvPr id="5" name="Footer Placeholder 4"/>
          <p:cNvSpPr>
            <a:spLocks noGrp="1"/>
          </p:cNvSpPr>
          <p:nvPr>
            <p:ph type="ftr" sz="quarter" idx="11"/>
          </p:nvPr>
        </p:nvSpPr>
        <p:spPr/>
        <p:txBody>
          <a:bodyPr/>
          <a:lstStyle/>
          <a:p>
            <a:r>
              <a:rPr lang="en-US" dirty="0" smtClean="0"/>
              <a:t>All Rights Reserved.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Converged Networks</a:t>
            </a:r>
            <a:endParaRPr lang="en-US" dirty="0"/>
          </a:p>
        </p:txBody>
      </p:sp>
      <p:sp>
        <p:nvSpPr>
          <p:cNvPr id="5" name="Slide Number Placeholder 4"/>
          <p:cNvSpPr>
            <a:spLocks noGrp="1"/>
          </p:cNvSpPr>
          <p:nvPr>
            <p:ph type="sldNum" sz="quarter" idx="12"/>
          </p:nvPr>
        </p:nvSpPr>
        <p:spPr/>
        <p:txBody>
          <a:bodyPr/>
          <a:lstStyle/>
          <a:p>
            <a:fld id="{4DDF12AE-5F47-4826-A7E3-02D3B5A8F5FF}"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All Rights Reserved. </a:t>
            </a:r>
            <a:endParaRPr lang="en-US"/>
          </a:p>
        </p:txBody>
      </p:sp>
      <p:pic>
        <p:nvPicPr>
          <p:cNvPr id="8" name="converged information Networks.avi">
            <a:hlinkClick r:id="" action="ppaction://media"/>
          </p:cNvPr>
          <p:cNvPicPr>
            <a:picLocks noGrp="1" noRot="1" noChangeAspect="1"/>
          </p:cNvPicPr>
          <p:nvPr>
            <p:ph idx="1"/>
            <a:videoFile r:link="rId1"/>
          </p:nvPr>
        </p:nvPicPr>
        <p:blipFill>
          <a:blip r:embed="rId4" cstate="print"/>
          <a:stretch>
            <a:fillRect/>
          </a:stretch>
        </p:blipFill>
        <p:spPr>
          <a:xfrm>
            <a:off x="876300" y="1746250"/>
            <a:ext cx="7848600" cy="4648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Networks</a:t>
            </a:r>
            <a:endParaRPr lang="en-US" dirty="0"/>
          </a:p>
        </p:txBody>
      </p:sp>
      <p:sp>
        <p:nvSpPr>
          <p:cNvPr id="3" name="Content Placeholder 2"/>
          <p:cNvSpPr>
            <a:spLocks noGrp="1"/>
          </p:cNvSpPr>
          <p:nvPr>
            <p:ph idx="1"/>
          </p:nvPr>
        </p:nvSpPr>
        <p:spPr>
          <a:xfrm>
            <a:off x="914400" y="1371600"/>
            <a:ext cx="7772400" cy="4953000"/>
          </a:xfrm>
        </p:spPr>
        <p:txBody>
          <a:bodyPr>
            <a:normAutofit fontScale="92500" lnSpcReduction="20000"/>
          </a:bodyPr>
          <a:lstStyle/>
          <a:p>
            <a:r>
              <a:rPr lang="en-US" dirty="0" smtClean="0"/>
              <a:t>Networks come in all sizes.</a:t>
            </a:r>
          </a:p>
          <a:p>
            <a:pPr algn="just"/>
            <a:r>
              <a:rPr lang="en-US" dirty="0" smtClean="0"/>
              <a:t>They can range from simple networks consisting of two computers, to networks connecting millions of devices.</a:t>
            </a:r>
          </a:p>
          <a:p>
            <a:r>
              <a:rPr lang="en-US" dirty="0" smtClean="0"/>
              <a:t>Networks enable sharing of resources</a:t>
            </a:r>
          </a:p>
          <a:p>
            <a:pPr algn="just"/>
            <a:r>
              <a:rPr lang="en-US" dirty="0" smtClean="0"/>
              <a:t>In business, large networks can be used to advertise and sell products, order supplies, and communicate with customers.</a:t>
            </a:r>
          </a:p>
          <a:p>
            <a:pPr algn="just"/>
            <a:r>
              <a:rPr lang="en-US" dirty="0" smtClean="0"/>
              <a:t>Communication over a network is usually more efficient and less expensive than traditional forms of communication, such as regular mail or long distance phone calls.</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networks ...</a:t>
            </a:r>
            <a:endParaRPr lang="en-US" dirty="0"/>
          </a:p>
        </p:txBody>
      </p:sp>
      <p:sp>
        <p:nvSpPr>
          <p:cNvPr id="4" name="Footer Placeholder 3"/>
          <p:cNvSpPr>
            <a:spLocks noGrp="1"/>
          </p:cNvSpPr>
          <p:nvPr>
            <p:ph type="ftr" sz="quarter" idx="11"/>
          </p:nvPr>
        </p:nvSpPr>
        <p:spPr/>
        <p:txBody>
          <a:bodyPr/>
          <a:lstStyle/>
          <a:p>
            <a:r>
              <a:rPr lang="en-US" smtClean="0"/>
              <a:t>All Rights Reserved. </a:t>
            </a:r>
            <a:endParaRPr lang="en-US"/>
          </a:p>
        </p:txBody>
      </p:sp>
      <p:sp>
        <p:nvSpPr>
          <p:cNvPr id="5" name="Slide Number Placeholder 4"/>
          <p:cNvSpPr>
            <a:spLocks noGrp="1"/>
          </p:cNvSpPr>
          <p:nvPr>
            <p:ph type="sldNum" sz="quarter" idx="12"/>
          </p:nvPr>
        </p:nvSpPr>
        <p:spPr/>
        <p:txBody>
          <a:bodyPr/>
          <a:lstStyle/>
          <a:p>
            <a:fld id="{4DDF12AE-5F47-4826-A7E3-02D3B5A8F5FF}" type="slidenum">
              <a:rPr lang="en-US" smtClean="0"/>
              <a:pPr/>
              <a:t>9</a:t>
            </a:fld>
            <a:endParaRPr lang="en-US"/>
          </a:p>
        </p:txBody>
      </p:sp>
      <p:pic>
        <p:nvPicPr>
          <p:cNvPr id="8" name="Benefits of networks.avi">
            <a:hlinkClick r:id="" action="ppaction://media"/>
          </p:cNvPr>
          <p:cNvPicPr>
            <a:picLocks noGrp="1" noRot="1" noChangeAspect="1"/>
          </p:cNvPicPr>
          <p:nvPr>
            <p:ph idx="1"/>
            <a:videoFile r:link="rId1"/>
          </p:nvPr>
        </p:nvPicPr>
        <p:blipFill>
          <a:blip r:embed="rId3" cstate="print"/>
          <a:stretch>
            <a:fillRect/>
          </a:stretch>
        </p:blipFill>
        <p:spPr>
          <a:xfrm>
            <a:off x="952500" y="1384300"/>
            <a:ext cx="7124700" cy="497318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340</TotalTime>
  <Words>2158</Words>
  <Application>Microsoft Office PowerPoint</Application>
  <PresentationFormat>On-screen Show (4:3)</PresentationFormat>
  <Paragraphs>261</Paragraphs>
  <Slides>46</Slides>
  <Notes>6</Notes>
  <HiddenSlides>0</HiddenSlides>
  <MMClips>17</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Metro</vt:lpstr>
      <vt:lpstr>ADVANCE NETWORKING</vt:lpstr>
      <vt:lpstr>What is networking </vt:lpstr>
      <vt:lpstr>What is networking ...</vt:lpstr>
      <vt:lpstr>Learn different networks ...</vt:lpstr>
      <vt:lpstr>What is networking ...</vt:lpstr>
      <vt:lpstr>What is networking ...</vt:lpstr>
      <vt:lpstr>Converged Networks</vt:lpstr>
      <vt:lpstr>Benefits of Networks</vt:lpstr>
      <vt:lpstr>Benefits of networks ...</vt:lpstr>
      <vt:lpstr>Here are other uses of a network and the Internet:</vt:lpstr>
      <vt:lpstr>Basic Network Components</vt:lpstr>
      <vt:lpstr>Basic network components</vt:lpstr>
      <vt:lpstr>Activity </vt:lpstr>
      <vt:lpstr>Computer roles in a Network</vt:lpstr>
      <vt:lpstr>Computer roles in a network </vt:lpstr>
      <vt:lpstr>Computer roles in a network </vt:lpstr>
      <vt:lpstr>Activity 2</vt:lpstr>
      <vt:lpstr>Slide 18</vt:lpstr>
      <vt:lpstr>Network topologies</vt:lpstr>
      <vt:lpstr>Rules of communication</vt:lpstr>
      <vt:lpstr>Rules of communication</vt:lpstr>
      <vt:lpstr>Message Encoding</vt:lpstr>
      <vt:lpstr>Communicating local wired network</vt:lpstr>
      <vt:lpstr>Standard Use to communicate in Local Wired Network</vt:lpstr>
      <vt:lpstr>Standard of protocols</vt:lpstr>
      <vt:lpstr>Standard of protocols …</vt:lpstr>
      <vt:lpstr>Standard of protocols …</vt:lpstr>
      <vt:lpstr>Evolution of Ethernet Timeline</vt:lpstr>
      <vt:lpstr>Slide 29</vt:lpstr>
      <vt:lpstr>Physical Addressing</vt:lpstr>
      <vt:lpstr>Physical Addressing ...</vt:lpstr>
      <vt:lpstr>Physical Addressing ...</vt:lpstr>
      <vt:lpstr>Physical Addressing ...</vt:lpstr>
      <vt:lpstr>Determine the MAC Address of a Host </vt:lpstr>
      <vt:lpstr>Ethernet Communication</vt:lpstr>
      <vt:lpstr>Ethernet Communication...</vt:lpstr>
      <vt:lpstr>Ethernet Communication...</vt:lpstr>
      <vt:lpstr>Ethernet Communication...</vt:lpstr>
      <vt:lpstr>Slide 39</vt:lpstr>
      <vt:lpstr>Hierarchical design of Ethernet Network</vt:lpstr>
      <vt:lpstr>Hierarchical design of Ethernet Network</vt:lpstr>
      <vt:lpstr>Hierarchical design of Ethernet Network</vt:lpstr>
      <vt:lpstr>Slide 43</vt:lpstr>
      <vt:lpstr>Logical Addressing</vt:lpstr>
      <vt:lpstr>Logical Addressing</vt:lpstr>
      <vt:lpstr>Function of Hub</vt:lpstr>
    </vt:vector>
  </TitlesOfParts>
  <Company>bbb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NETWORKING</dc:title>
  <dc:creator>aaa</dc:creator>
  <cp:lastModifiedBy>wisdom</cp:lastModifiedBy>
  <cp:revision>55</cp:revision>
  <dcterms:created xsi:type="dcterms:W3CDTF">2012-05-26T19:14:35Z</dcterms:created>
  <dcterms:modified xsi:type="dcterms:W3CDTF">2017-11-06T13:25:04Z</dcterms:modified>
</cp:coreProperties>
</file>