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5" r:id="rId30"/>
    <p:sldId id="286" r:id="rId31"/>
    <p:sldId id="287" r:id="rId32"/>
    <p:sldId id="288" r:id="rId33"/>
    <p:sldId id="289" r:id="rId34"/>
    <p:sldId id="290" r:id="rId35"/>
    <p:sldId id="291" r:id="rId36"/>
    <p:sldId id="292" r:id="rId37"/>
    <p:sldId id="293" r:id="rId38"/>
    <p:sldId id="294" r:id="rId39"/>
    <p:sldId id="296" r:id="rId40"/>
    <p:sldId id="295" r:id="rId41"/>
    <p:sldId id="297" r:id="rId42"/>
    <p:sldId id="298" r:id="rId43"/>
    <p:sldId id="299" r:id="rId44"/>
    <p:sldId id="300" r:id="rId45"/>
    <p:sldId id="301" r:id="rId46"/>
    <p:sldId id="302" r:id="rId47"/>
    <p:sldId id="303" r:id="rId48"/>
    <p:sldId id="305" r:id="rId49"/>
    <p:sldId id="304" r:id="rId50"/>
    <p:sldId id="306" r:id="rId5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5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09696AC-2956-4768-B021-A8E1BEBF7F04}" type="datetimeFigureOut">
              <a:rPr lang="en-US" smtClean="0"/>
              <a:t>12/16/2017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A21151-61AE-469B-A739-8E5D5A375FC7}"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09696AC-2956-4768-B021-A8E1BEBF7F04}" type="datetimeFigureOut">
              <a:rPr lang="en-US" smtClean="0"/>
              <a:t>12/16/2017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A21151-61AE-469B-A739-8E5D5A375FC7}"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09696AC-2956-4768-B021-A8E1BEBF7F04}" type="datetimeFigureOut">
              <a:rPr lang="en-US" smtClean="0"/>
              <a:t>12/16/2017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A21151-61AE-469B-A739-8E5D5A375FC7}"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09696AC-2956-4768-B021-A8E1BEBF7F04}" type="datetimeFigureOut">
              <a:rPr lang="en-US" smtClean="0"/>
              <a:t>12/16/2017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A21151-61AE-469B-A739-8E5D5A375FC7}"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09696AC-2956-4768-B021-A8E1BEBF7F04}" type="datetimeFigureOut">
              <a:rPr lang="en-US" smtClean="0"/>
              <a:t>12/16/2017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A21151-61AE-469B-A739-8E5D5A375FC7}"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09696AC-2956-4768-B021-A8E1BEBF7F04}" type="datetimeFigureOut">
              <a:rPr lang="en-US" smtClean="0"/>
              <a:t>12/16/2017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A21151-61AE-469B-A739-8E5D5A375FC7}"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09696AC-2956-4768-B021-A8E1BEBF7F04}" type="datetimeFigureOut">
              <a:rPr lang="en-US" smtClean="0"/>
              <a:t>12/16/2017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4A21151-61AE-469B-A739-8E5D5A375FC7}"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09696AC-2956-4768-B021-A8E1BEBF7F04}" type="datetimeFigureOut">
              <a:rPr lang="en-US" smtClean="0"/>
              <a:t>12/16/2017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4A21151-61AE-469B-A739-8E5D5A375FC7}"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9696AC-2956-4768-B021-A8E1BEBF7F04}" type="datetimeFigureOut">
              <a:rPr lang="en-US" smtClean="0"/>
              <a:t>12/16/2017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4A21151-61AE-469B-A739-8E5D5A375FC7}"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09696AC-2956-4768-B021-A8E1BEBF7F04}" type="datetimeFigureOut">
              <a:rPr lang="en-US" smtClean="0"/>
              <a:t>12/16/2017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A21151-61AE-469B-A739-8E5D5A375FC7}"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09696AC-2956-4768-B021-A8E1BEBF7F04}" type="datetimeFigureOut">
              <a:rPr lang="en-US" smtClean="0"/>
              <a:t>12/16/2017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A21151-61AE-469B-A739-8E5D5A375FC7}"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09696AC-2956-4768-B021-A8E1BEBF7F04}" type="datetimeFigureOut">
              <a:rPr lang="en-US" smtClean="0"/>
              <a:t>12/16/2017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A21151-61AE-469B-A739-8E5D5A375FC7}"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7543800" cy="609600"/>
          </a:xfrm>
        </p:spPr>
        <p:txBody>
          <a:bodyPr>
            <a:normAutofit fontScale="90000"/>
          </a:bodyPr>
          <a:lstStyle/>
          <a:p>
            <a:r>
              <a:rPr lang="en-US" dirty="0" smtClean="0"/>
              <a:t>How to plan Network Upgrade </a:t>
            </a:r>
            <a:endParaRPr lang="en-US" dirty="0"/>
          </a:p>
        </p:txBody>
      </p:sp>
      <p:sp>
        <p:nvSpPr>
          <p:cNvPr id="4" name="TextBox 3"/>
          <p:cNvSpPr txBox="1"/>
          <p:nvPr/>
        </p:nvSpPr>
        <p:spPr>
          <a:xfrm>
            <a:off x="457200" y="990600"/>
            <a:ext cx="8458200" cy="6217087"/>
          </a:xfrm>
          <a:prstGeom prst="rect">
            <a:avLst/>
          </a:prstGeom>
          <a:noFill/>
        </p:spPr>
        <p:txBody>
          <a:bodyPr wrap="square" rtlCol="0">
            <a:spAutoFit/>
          </a:bodyPr>
          <a:lstStyle/>
          <a:p>
            <a:pPr marL="342900" indent="-342900">
              <a:buFont typeface="+mj-lt"/>
              <a:buAutoNum type="arabicPeriod"/>
            </a:pPr>
            <a:r>
              <a:rPr lang="en-US" sz="2000" dirty="0" smtClean="0"/>
              <a:t>A site survey provides much information to the network designer and creates a proper starting point for the project.</a:t>
            </a:r>
          </a:p>
          <a:p>
            <a:pPr marL="342900" indent="-342900">
              <a:buFont typeface="+mj-lt"/>
              <a:buAutoNum type="arabicPeriod"/>
            </a:pPr>
            <a:r>
              <a:rPr lang="en-US" sz="2000" dirty="0" smtClean="0"/>
              <a:t> It shows what is already on site, and gives a good indication as to what is needed.</a:t>
            </a:r>
          </a:p>
          <a:p>
            <a:pPr marL="342900" indent="-342900">
              <a:buFont typeface="+mj-lt"/>
              <a:buAutoNum type="arabicPeriod"/>
            </a:pPr>
            <a:r>
              <a:rPr lang="en-US" sz="2000" dirty="0" smtClean="0"/>
              <a:t>A sales representative may accompany the technician to the site to interview the customer as well. </a:t>
            </a:r>
          </a:p>
          <a:p>
            <a:pPr marL="342900" indent="-342900">
              <a:buFont typeface="+mj-lt"/>
              <a:buAutoNum type="arabicPeriod"/>
            </a:pPr>
            <a:r>
              <a:rPr lang="en-US" sz="2000" dirty="0" smtClean="0"/>
              <a:t>Some of the more important pieces of information that can be gathered during a site survey include: </a:t>
            </a:r>
          </a:p>
          <a:p>
            <a:pPr marL="342900" indent="-342900">
              <a:buFont typeface="+mj-lt"/>
              <a:buAutoNum type="arabicPeriod"/>
            </a:pPr>
            <a:endParaRPr lang="en-US" sz="2000" dirty="0" smtClean="0"/>
          </a:p>
          <a:p>
            <a:pPr lvl="4">
              <a:buFont typeface="Arial" pitchFamily="34" charset="0"/>
              <a:buChar char="•"/>
            </a:pPr>
            <a:r>
              <a:rPr lang="en-US" sz="2000" dirty="0" smtClean="0"/>
              <a:t>Number of users and types of equipment</a:t>
            </a:r>
          </a:p>
          <a:p>
            <a:pPr lvl="4">
              <a:buFont typeface="Arial" pitchFamily="34" charset="0"/>
              <a:buChar char="•"/>
            </a:pPr>
            <a:r>
              <a:rPr lang="en-US" sz="2000" dirty="0" smtClean="0"/>
              <a:t>Projected growth</a:t>
            </a:r>
          </a:p>
          <a:p>
            <a:pPr lvl="4">
              <a:buFont typeface="Arial" pitchFamily="34" charset="0"/>
              <a:buChar char="•"/>
            </a:pPr>
            <a:r>
              <a:rPr lang="en-US" sz="2000" dirty="0" smtClean="0"/>
              <a:t>Current Internet connectivity</a:t>
            </a:r>
          </a:p>
          <a:p>
            <a:pPr lvl="4">
              <a:buFont typeface="Arial" pitchFamily="34" charset="0"/>
              <a:buChar char="•"/>
            </a:pPr>
            <a:r>
              <a:rPr lang="en-US" sz="2000" dirty="0" smtClean="0"/>
              <a:t>Application requirements</a:t>
            </a:r>
          </a:p>
          <a:p>
            <a:pPr lvl="4">
              <a:buFont typeface="Arial" pitchFamily="34" charset="0"/>
              <a:buChar char="•"/>
            </a:pPr>
            <a:r>
              <a:rPr lang="en-US" sz="2000" dirty="0" smtClean="0"/>
              <a:t>Existing network infrastructure and physical layout</a:t>
            </a:r>
          </a:p>
          <a:p>
            <a:pPr lvl="4">
              <a:buFont typeface="Arial" pitchFamily="34" charset="0"/>
              <a:buChar char="•"/>
            </a:pPr>
            <a:r>
              <a:rPr lang="en-US" sz="2000" dirty="0" smtClean="0"/>
              <a:t>New services required</a:t>
            </a:r>
          </a:p>
          <a:p>
            <a:pPr lvl="4">
              <a:buFont typeface="Arial" pitchFamily="34" charset="0"/>
              <a:buChar char="•"/>
            </a:pPr>
            <a:r>
              <a:rPr lang="en-US" sz="2000" dirty="0" smtClean="0"/>
              <a:t>Security and privacy considerations</a:t>
            </a:r>
          </a:p>
          <a:p>
            <a:pPr lvl="4">
              <a:buFont typeface="Arial" pitchFamily="34" charset="0"/>
              <a:buChar char="•"/>
            </a:pPr>
            <a:r>
              <a:rPr lang="en-US" sz="2000" dirty="0" smtClean="0"/>
              <a:t>Reliability and Uptime expectations</a:t>
            </a:r>
          </a:p>
          <a:p>
            <a:pPr lvl="4">
              <a:buFont typeface="Arial" pitchFamily="34" charset="0"/>
              <a:buChar char="•"/>
            </a:pPr>
            <a:r>
              <a:rPr lang="en-US" sz="2000" dirty="0" smtClean="0"/>
              <a:t>Budget constraints</a:t>
            </a:r>
          </a:p>
          <a:p>
            <a:endParaRPr lang="en-US" sz="2000" dirty="0" smtClean="0"/>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7170" name="Picture 2"/>
          <p:cNvPicPr>
            <a:picLocks noChangeAspect="1" noChangeArrowheads="1"/>
          </p:cNvPicPr>
          <p:nvPr/>
        </p:nvPicPr>
        <p:blipFill>
          <a:blip r:embed="rId2" cstate="print"/>
          <a:srcRect/>
          <a:stretch>
            <a:fillRect/>
          </a:stretch>
        </p:blipFill>
        <p:spPr bwMode="auto">
          <a:xfrm>
            <a:off x="609600" y="457200"/>
            <a:ext cx="8000999" cy="5791200"/>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8194" name="Picture 2"/>
          <p:cNvPicPr>
            <a:picLocks noChangeAspect="1" noChangeArrowheads="1"/>
          </p:cNvPicPr>
          <p:nvPr/>
        </p:nvPicPr>
        <p:blipFill>
          <a:blip r:embed="rId2" cstate="print"/>
          <a:srcRect/>
          <a:stretch>
            <a:fillRect/>
          </a:stretch>
        </p:blipFill>
        <p:spPr bwMode="auto">
          <a:xfrm>
            <a:off x="457200" y="304800"/>
            <a:ext cx="8229600" cy="6172200"/>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9218" name="Picture 2"/>
          <p:cNvPicPr>
            <a:picLocks noChangeAspect="1" noChangeArrowheads="1"/>
          </p:cNvPicPr>
          <p:nvPr/>
        </p:nvPicPr>
        <p:blipFill>
          <a:blip r:embed="rId2" cstate="print"/>
          <a:srcRect/>
          <a:stretch>
            <a:fillRect/>
          </a:stretch>
        </p:blipFill>
        <p:spPr bwMode="auto">
          <a:xfrm>
            <a:off x="457200" y="304800"/>
            <a:ext cx="8229600" cy="6096000"/>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0242" name="Picture 2"/>
          <p:cNvPicPr>
            <a:picLocks noChangeAspect="1" noChangeArrowheads="1"/>
          </p:cNvPicPr>
          <p:nvPr/>
        </p:nvPicPr>
        <p:blipFill>
          <a:blip r:embed="rId2" cstate="print"/>
          <a:srcRect/>
          <a:stretch>
            <a:fillRect/>
          </a:stretch>
        </p:blipFill>
        <p:spPr bwMode="auto">
          <a:xfrm>
            <a:off x="304800" y="304800"/>
            <a:ext cx="8382000" cy="6096000"/>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1266" name="Picture 2"/>
          <p:cNvPicPr>
            <a:picLocks noChangeAspect="1" noChangeArrowheads="1"/>
          </p:cNvPicPr>
          <p:nvPr/>
        </p:nvPicPr>
        <p:blipFill>
          <a:blip r:embed="rId2" cstate="print"/>
          <a:srcRect/>
          <a:stretch>
            <a:fillRect/>
          </a:stretch>
        </p:blipFill>
        <p:spPr bwMode="auto">
          <a:xfrm>
            <a:off x="533400" y="228600"/>
            <a:ext cx="8229600" cy="6629400"/>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2290" name="Picture 2"/>
          <p:cNvPicPr>
            <a:picLocks noChangeAspect="1" noChangeArrowheads="1"/>
          </p:cNvPicPr>
          <p:nvPr/>
        </p:nvPicPr>
        <p:blipFill>
          <a:blip r:embed="rId2" cstate="print"/>
          <a:srcRect/>
          <a:stretch>
            <a:fillRect/>
          </a:stretch>
        </p:blipFill>
        <p:spPr bwMode="auto">
          <a:xfrm>
            <a:off x="0" y="0"/>
            <a:ext cx="9144000" cy="6629400"/>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3314" name="Picture 2"/>
          <p:cNvPicPr>
            <a:picLocks noChangeAspect="1" noChangeArrowheads="1"/>
          </p:cNvPicPr>
          <p:nvPr/>
        </p:nvPicPr>
        <p:blipFill>
          <a:blip r:embed="rId2" cstate="print"/>
          <a:srcRect/>
          <a:stretch>
            <a:fillRect/>
          </a:stretch>
        </p:blipFill>
        <p:spPr bwMode="auto">
          <a:xfrm>
            <a:off x="457200" y="304800"/>
            <a:ext cx="8229600" cy="6019800"/>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211763"/>
          </a:xfrm>
        </p:spPr>
        <p:txBody>
          <a:bodyPr>
            <a:normAutofit/>
          </a:bodyPr>
          <a:lstStyle/>
          <a:p>
            <a:pPr lvl="4"/>
            <a:r>
              <a:rPr lang="en-US" sz="3200" dirty="0" smtClean="0"/>
              <a:t>Cisco 1841 ISR</a:t>
            </a:r>
          </a:p>
          <a:p>
            <a:pPr lvl="4"/>
            <a:r>
              <a:rPr lang="en-US" sz="3200" dirty="0" smtClean="0"/>
              <a:t>Cisco 2960 Switch</a:t>
            </a:r>
          </a:p>
          <a:p>
            <a:endParaRPr lang="en-US" dirty="0" smtClean="0"/>
          </a:p>
          <a:p>
            <a:r>
              <a:rPr lang="en-US" dirty="0" smtClean="0"/>
              <a:t>The Cisco 1841 is designed to be a branch office or medium-sized business router.</a:t>
            </a:r>
          </a:p>
          <a:p>
            <a:r>
              <a:rPr lang="en-US" dirty="0" smtClean="0"/>
              <a:t> As an entry-level multi-service router, it offers a number of different connectivity options. </a:t>
            </a:r>
          </a:p>
          <a:p>
            <a:r>
              <a:rPr lang="en-US" dirty="0" smtClean="0"/>
              <a:t>It is modular in design and can deliver multiple security services.</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4338" name="Picture 2"/>
          <p:cNvPicPr>
            <a:picLocks noChangeAspect="1" noChangeArrowheads="1"/>
          </p:cNvPicPr>
          <p:nvPr/>
        </p:nvPicPr>
        <p:blipFill>
          <a:blip r:embed="rId2" cstate="print"/>
          <a:srcRect/>
          <a:stretch>
            <a:fillRect/>
          </a:stretch>
        </p:blipFill>
        <p:spPr bwMode="auto">
          <a:xfrm>
            <a:off x="304800" y="304800"/>
            <a:ext cx="8839200" cy="5791200"/>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5362" name="Picture 2"/>
          <p:cNvPicPr>
            <a:picLocks noChangeAspect="1" noChangeArrowheads="1"/>
          </p:cNvPicPr>
          <p:nvPr/>
        </p:nvPicPr>
        <p:blipFill>
          <a:blip r:embed="rId2" cstate="print"/>
          <a:srcRect/>
          <a:stretch>
            <a:fillRect/>
          </a:stretch>
        </p:blipFill>
        <p:spPr bwMode="auto">
          <a:xfrm>
            <a:off x="228600" y="152400"/>
            <a:ext cx="8610600" cy="6705600"/>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pPr algn="l"/>
            <a:r>
              <a:rPr lang="en-US" dirty="0" smtClean="0"/>
              <a:t>How to plan………….</a:t>
            </a:r>
            <a:endParaRPr lang="en-US" dirty="0"/>
          </a:p>
        </p:txBody>
      </p:sp>
      <p:sp>
        <p:nvSpPr>
          <p:cNvPr id="3" name="Content Placeholder 2"/>
          <p:cNvSpPr>
            <a:spLocks noGrp="1"/>
          </p:cNvSpPr>
          <p:nvPr>
            <p:ph idx="1"/>
          </p:nvPr>
        </p:nvSpPr>
        <p:spPr/>
        <p:txBody>
          <a:bodyPr/>
          <a:lstStyle/>
          <a:p>
            <a:r>
              <a:rPr lang="en-US" dirty="0" smtClean="0"/>
              <a:t>It is a good idea to obtain a floor plan, if possible. </a:t>
            </a:r>
          </a:p>
          <a:p>
            <a:r>
              <a:rPr lang="en-US" dirty="0" smtClean="0"/>
              <a:t>If a floor plan is not available, the technician can draw a diagram indicating the size and locations of all rooms. </a:t>
            </a:r>
          </a:p>
          <a:p>
            <a:r>
              <a:rPr lang="en-US" dirty="0" smtClean="0"/>
              <a:t>An inventory of existing network hardware and software is also useful to provide a baseline of requirements.</a:t>
            </a:r>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6386" name="Picture 2"/>
          <p:cNvPicPr>
            <a:picLocks noChangeAspect="1" noChangeArrowheads="1"/>
          </p:cNvPicPr>
          <p:nvPr/>
        </p:nvPicPr>
        <p:blipFill>
          <a:blip r:embed="rId2" cstate="print"/>
          <a:srcRect/>
          <a:stretch>
            <a:fillRect/>
          </a:stretch>
        </p:blipFill>
        <p:spPr bwMode="auto">
          <a:xfrm>
            <a:off x="457200" y="457200"/>
            <a:ext cx="8305800" cy="5791200"/>
          </a:xfrm>
          <a:prstGeom prst="rect">
            <a:avLst/>
          </a:prstGeom>
          <a:noFill/>
          <a:ln w="9525">
            <a:no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458200" cy="6477000"/>
          </a:xfrm>
        </p:spPr>
        <p:txBody>
          <a:bodyPr>
            <a:normAutofit fontScale="25000" lnSpcReduction="20000"/>
          </a:bodyPr>
          <a:lstStyle/>
          <a:p>
            <a:pPr marL="514350" indent="-514350" algn="ctr">
              <a:buNone/>
            </a:pPr>
            <a:r>
              <a:rPr lang="en-US" sz="7400" dirty="0" smtClean="0"/>
              <a:t>IP Addressing Plan</a:t>
            </a:r>
          </a:p>
          <a:p>
            <a:pPr marL="514350" indent="-514350">
              <a:buFont typeface="+mj-lt"/>
              <a:buAutoNum type="arabicPeriod"/>
            </a:pPr>
            <a:endParaRPr lang="en-US" dirty="0" smtClean="0"/>
          </a:p>
          <a:p>
            <a:pPr marL="914400" indent="-914400">
              <a:buFont typeface="+mj-lt"/>
              <a:buAutoNum type="arabicPeriod"/>
            </a:pPr>
            <a:r>
              <a:rPr lang="en-US" sz="5500" dirty="0" smtClean="0"/>
              <a:t>Planning for the network installation must include planning the logical addressing.</a:t>
            </a:r>
          </a:p>
          <a:p>
            <a:pPr marL="914400" indent="-914400">
              <a:buFont typeface="+mj-lt"/>
              <a:buAutoNum type="arabicPeriod"/>
            </a:pPr>
            <a:r>
              <a:rPr lang="en-US" sz="5500" dirty="0" smtClean="0"/>
              <a:t> Changing the Layer 3 IP addressing is a major issue when upgrading a network. </a:t>
            </a:r>
          </a:p>
          <a:p>
            <a:pPr marL="914400" indent="-914400">
              <a:buFont typeface="+mj-lt"/>
              <a:buAutoNum type="arabicPeriod"/>
            </a:pPr>
            <a:r>
              <a:rPr lang="en-US" sz="5500" dirty="0" smtClean="0"/>
              <a:t>If the structure of the network is going to be changed in the upgrade, the IP address scheme and network information may need to be altered.</a:t>
            </a:r>
          </a:p>
          <a:p>
            <a:pPr marL="914400" indent="-914400">
              <a:buFont typeface="+mj-lt"/>
              <a:buAutoNum type="arabicPeriod"/>
            </a:pPr>
            <a:endParaRPr lang="en-US" sz="5500" dirty="0" smtClean="0"/>
          </a:p>
          <a:p>
            <a:pPr marL="914400" indent="-914400">
              <a:buFont typeface="+mj-lt"/>
              <a:buAutoNum type="arabicPeriod"/>
            </a:pPr>
            <a:r>
              <a:rPr lang="en-US" sz="5500" dirty="0" smtClean="0"/>
              <a:t>Consideration must be given to every device that requires an IP address, now and in the future. The hosts and network devices that require an IP address include:</a:t>
            </a:r>
          </a:p>
          <a:p>
            <a:pPr marL="2286000" lvl="3" indent="-914400"/>
            <a:r>
              <a:rPr lang="en-US" sz="5500" dirty="0" smtClean="0"/>
              <a:t>User computers</a:t>
            </a:r>
          </a:p>
          <a:p>
            <a:pPr marL="2286000" lvl="3" indent="-914400"/>
            <a:r>
              <a:rPr lang="en-US" sz="5500" dirty="0" smtClean="0"/>
              <a:t>Administrator computers</a:t>
            </a:r>
          </a:p>
          <a:p>
            <a:pPr marL="2286000" lvl="3" indent="-914400"/>
            <a:r>
              <a:rPr lang="en-US" sz="5500" dirty="0" smtClean="0"/>
              <a:t>Servers</a:t>
            </a:r>
          </a:p>
          <a:p>
            <a:pPr marL="2286000" lvl="3" indent="-914400"/>
            <a:r>
              <a:rPr lang="en-US" sz="5500" dirty="0" smtClean="0"/>
              <a:t>Other end devices such as printers, IP phones, and IP cameras</a:t>
            </a:r>
          </a:p>
          <a:p>
            <a:pPr marL="2286000" lvl="3" indent="-914400"/>
            <a:r>
              <a:rPr lang="en-US" sz="5500" dirty="0" smtClean="0"/>
              <a:t>Router LAN interfaces</a:t>
            </a:r>
          </a:p>
          <a:p>
            <a:pPr marL="2286000" lvl="3" indent="-914400"/>
            <a:r>
              <a:rPr lang="en-US" sz="5500" dirty="0" smtClean="0"/>
              <a:t>Router WAN (serial) interfaces</a:t>
            </a:r>
          </a:p>
          <a:p>
            <a:pPr marL="914400" indent="-914400">
              <a:buFont typeface="+mj-lt"/>
              <a:buAutoNum type="arabicPeriod"/>
            </a:pPr>
            <a:endParaRPr lang="en-US" sz="5500" dirty="0" smtClean="0"/>
          </a:p>
          <a:p>
            <a:pPr marL="914400" indent="-914400">
              <a:buFont typeface="+mj-lt"/>
              <a:buAutoNum type="arabicPeriod"/>
            </a:pPr>
            <a:r>
              <a:rPr lang="en-US" sz="5500" dirty="0" smtClean="0"/>
              <a:t>There are also devices that might need an IP address in order to access and manage them. These include:</a:t>
            </a:r>
          </a:p>
          <a:p>
            <a:pPr marL="2286000" lvl="3" indent="-914400"/>
            <a:r>
              <a:rPr lang="en-US" sz="5500" dirty="0" smtClean="0"/>
              <a:t>Stand-alone switches</a:t>
            </a:r>
          </a:p>
          <a:p>
            <a:pPr marL="2286000" lvl="3" indent="-914400"/>
            <a:r>
              <a:rPr lang="en-US" sz="5500" dirty="0" smtClean="0"/>
              <a:t>Wireless Access Points</a:t>
            </a:r>
          </a:p>
          <a:p>
            <a:pPr marL="914400" indent="-914400">
              <a:buFont typeface="+mj-lt"/>
              <a:buAutoNum type="arabicPeriod"/>
            </a:pPr>
            <a:endParaRPr lang="en-US" sz="5500" dirty="0" smtClean="0"/>
          </a:p>
          <a:p>
            <a:pPr marL="914400" indent="-914400">
              <a:buFont typeface="+mj-lt"/>
              <a:buAutoNum type="arabicPeriod"/>
            </a:pPr>
            <a:r>
              <a:rPr lang="en-US" sz="5500" dirty="0" smtClean="0"/>
              <a:t>For example, if a new router is introduced to the network, new local networks, or subnets, will be created. </a:t>
            </a:r>
          </a:p>
          <a:p>
            <a:pPr marL="914400" indent="-914400">
              <a:buFont typeface="+mj-lt"/>
              <a:buAutoNum type="arabicPeriod"/>
            </a:pPr>
            <a:r>
              <a:rPr lang="en-US" sz="5500" dirty="0" smtClean="0"/>
              <a:t>These new subnets will need to have the proper IP address and subnet mask calculated. </a:t>
            </a:r>
          </a:p>
          <a:p>
            <a:pPr marL="914400" indent="-914400">
              <a:buFont typeface="+mj-lt"/>
              <a:buAutoNum type="arabicPeriod"/>
            </a:pPr>
            <a:r>
              <a:rPr lang="en-US" sz="5500" dirty="0" smtClean="0"/>
              <a:t>Sometimes, this means having to assign a totally new addressing scheme on the network.</a:t>
            </a:r>
            <a:endParaRPr lang="en-US" sz="55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7410" name="Picture 2"/>
          <p:cNvPicPr>
            <a:picLocks noChangeAspect="1" noChangeArrowheads="1"/>
          </p:cNvPicPr>
          <p:nvPr/>
        </p:nvPicPr>
        <p:blipFill>
          <a:blip r:embed="rId2" cstate="print"/>
          <a:srcRect/>
          <a:stretch>
            <a:fillRect/>
          </a:stretch>
        </p:blipFill>
        <p:spPr bwMode="auto">
          <a:xfrm>
            <a:off x="381000" y="228600"/>
            <a:ext cx="8305800" cy="6248400"/>
          </a:xfrm>
          <a:prstGeom prst="rect">
            <a:avLst/>
          </a:prstGeom>
          <a:noFill/>
          <a:ln w="9525">
            <a:noFill/>
            <a:miter lim="800000"/>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8434" name="Picture 2"/>
          <p:cNvPicPr>
            <a:picLocks noChangeAspect="1" noChangeArrowheads="1"/>
          </p:cNvPicPr>
          <p:nvPr/>
        </p:nvPicPr>
        <p:blipFill>
          <a:blip r:embed="rId2" cstate="print"/>
          <a:srcRect/>
          <a:stretch>
            <a:fillRect/>
          </a:stretch>
        </p:blipFill>
        <p:spPr bwMode="auto">
          <a:xfrm>
            <a:off x="457200" y="304800"/>
            <a:ext cx="8382000" cy="6248400"/>
          </a:xfrm>
          <a:prstGeom prst="rect">
            <a:avLst/>
          </a:prstGeom>
          <a:noFill/>
          <a:ln w="9525">
            <a:noFill/>
            <a:miter lim="800000"/>
            <a:headEnd/>
            <a:tailEnd/>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9458" name="Picture 2"/>
          <p:cNvPicPr>
            <a:picLocks noChangeAspect="1" noChangeArrowheads="1"/>
          </p:cNvPicPr>
          <p:nvPr/>
        </p:nvPicPr>
        <p:blipFill>
          <a:blip r:embed="rId2" cstate="print"/>
          <a:srcRect/>
          <a:stretch>
            <a:fillRect/>
          </a:stretch>
        </p:blipFill>
        <p:spPr bwMode="auto">
          <a:xfrm>
            <a:off x="457200" y="383622"/>
            <a:ext cx="8305800" cy="6474377"/>
          </a:xfrm>
          <a:prstGeom prst="rect">
            <a:avLst/>
          </a:prstGeom>
          <a:noFill/>
          <a:ln w="9525">
            <a:noFill/>
            <a:miter lim="800000"/>
            <a:headEnd/>
            <a:tailEnd/>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20482" name="Picture 2"/>
          <p:cNvPicPr>
            <a:picLocks noChangeAspect="1" noChangeArrowheads="1"/>
          </p:cNvPicPr>
          <p:nvPr/>
        </p:nvPicPr>
        <p:blipFill>
          <a:blip r:embed="rId2" cstate="print"/>
          <a:srcRect/>
          <a:stretch>
            <a:fillRect/>
          </a:stretch>
        </p:blipFill>
        <p:spPr bwMode="auto">
          <a:xfrm>
            <a:off x="409724" y="228600"/>
            <a:ext cx="8353275" cy="5867400"/>
          </a:xfrm>
          <a:prstGeom prst="rect">
            <a:avLst/>
          </a:prstGeom>
          <a:noFill/>
          <a:ln w="9525">
            <a:noFill/>
            <a:miter lim="800000"/>
            <a:headEnd/>
            <a:tailEnd/>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21506" name="Picture 2"/>
          <p:cNvPicPr>
            <a:picLocks noChangeAspect="1" noChangeArrowheads="1"/>
          </p:cNvPicPr>
          <p:nvPr/>
        </p:nvPicPr>
        <p:blipFill>
          <a:blip r:embed="rId2" cstate="print"/>
          <a:srcRect/>
          <a:stretch>
            <a:fillRect/>
          </a:stretch>
        </p:blipFill>
        <p:spPr bwMode="auto">
          <a:xfrm>
            <a:off x="381000" y="0"/>
            <a:ext cx="8431396" cy="6858000"/>
          </a:xfrm>
          <a:prstGeom prst="rect">
            <a:avLst/>
          </a:prstGeom>
          <a:noFill/>
          <a:ln w="9525">
            <a:noFill/>
            <a:miter lim="800000"/>
            <a:headEnd/>
            <a:tailEnd/>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22530" name="Picture 2"/>
          <p:cNvPicPr>
            <a:picLocks noChangeAspect="1" noChangeArrowheads="1"/>
          </p:cNvPicPr>
          <p:nvPr/>
        </p:nvPicPr>
        <p:blipFill>
          <a:blip r:embed="rId2" cstate="print"/>
          <a:srcRect/>
          <a:stretch>
            <a:fillRect/>
          </a:stretch>
        </p:blipFill>
        <p:spPr bwMode="auto">
          <a:xfrm>
            <a:off x="324678" y="228600"/>
            <a:ext cx="8362122" cy="6172200"/>
          </a:xfrm>
          <a:prstGeom prst="rect">
            <a:avLst/>
          </a:prstGeom>
          <a:noFill/>
          <a:ln w="9525">
            <a:noFill/>
            <a:miter lim="800000"/>
            <a:headEnd/>
            <a:tailEnd/>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23554" name="Picture 2"/>
          <p:cNvPicPr>
            <a:picLocks noChangeAspect="1" noChangeArrowheads="1"/>
          </p:cNvPicPr>
          <p:nvPr/>
        </p:nvPicPr>
        <p:blipFill>
          <a:blip r:embed="rId2" cstate="print"/>
          <a:srcRect/>
          <a:stretch>
            <a:fillRect/>
          </a:stretch>
        </p:blipFill>
        <p:spPr bwMode="auto">
          <a:xfrm>
            <a:off x="479118" y="533400"/>
            <a:ext cx="8512482" cy="6324600"/>
          </a:xfrm>
          <a:prstGeom prst="rect">
            <a:avLst/>
          </a:prstGeom>
          <a:noFill/>
          <a:ln w="9525">
            <a:noFill/>
            <a:miter lim="800000"/>
            <a:headEnd/>
            <a:tailEnd/>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24578" name="Picture 2"/>
          <p:cNvPicPr>
            <a:picLocks noChangeAspect="1" noChangeArrowheads="1"/>
          </p:cNvPicPr>
          <p:nvPr/>
        </p:nvPicPr>
        <p:blipFill>
          <a:blip r:embed="rId2" cstate="print"/>
          <a:srcRect/>
          <a:stretch>
            <a:fillRect/>
          </a:stretch>
        </p:blipFill>
        <p:spPr bwMode="auto">
          <a:xfrm>
            <a:off x="270352" y="0"/>
            <a:ext cx="8645047" cy="6858000"/>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026" name="Picture 2"/>
          <p:cNvPicPr>
            <a:picLocks noChangeAspect="1" noChangeArrowheads="1"/>
          </p:cNvPicPr>
          <p:nvPr/>
        </p:nvPicPr>
        <p:blipFill>
          <a:blip r:embed="rId2" cstate="print"/>
          <a:srcRect/>
          <a:stretch>
            <a:fillRect/>
          </a:stretch>
        </p:blipFill>
        <p:spPr bwMode="auto">
          <a:xfrm>
            <a:off x="381000" y="228600"/>
            <a:ext cx="8382000" cy="6019800"/>
          </a:xfrm>
          <a:prstGeom prst="rect">
            <a:avLst/>
          </a:prstGeom>
          <a:noFill/>
          <a:ln w="9525">
            <a:noFill/>
            <a:miter lim="800000"/>
            <a:headEnd/>
            <a:tailEnd/>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dirty="0"/>
          </a:p>
        </p:txBody>
      </p:sp>
      <p:pic>
        <p:nvPicPr>
          <p:cNvPr id="25602" name="Picture 2"/>
          <p:cNvPicPr>
            <a:picLocks noChangeAspect="1" noChangeArrowheads="1"/>
          </p:cNvPicPr>
          <p:nvPr/>
        </p:nvPicPr>
        <p:blipFill>
          <a:blip r:embed="rId2" cstate="print"/>
          <a:srcRect/>
          <a:stretch>
            <a:fillRect/>
          </a:stretch>
        </p:blipFill>
        <p:spPr bwMode="auto">
          <a:xfrm>
            <a:off x="533400" y="0"/>
            <a:ext cx="8153400" cy="6400800"/>
          </a:xfrm>
          <a:prstGeom prst="rect">
            <a:avLst/>
          </a:prstGeom>
          <a:noFill/>
          <a:ln w="9525">
            <a:noFill/>
            <a:miter lim="800000"/>
            <a:headEnd/>
            <a:tailEnd/>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26626" name="Picture 2"/>
          <p:cNvPicPr>
            <a:picLocks noChangeAspect="1" noChangeArrowheads="1"/>
          </p:cNvPicPr>
          <p:nvPr/>
        </p:nvPicPr>
        <p:blipFill>
          <a:blip r:embed="rId2" cstate="print"/>
          <a:srcRect/>
          <a:stretch>
            <a:fillRect/>
          </a:stretch>
        </p:blipFill>
        <p:spPr bwMode="auto">
          <a:xfrm>
            <a:off x="381000" y="0"/>
            <a:ext cx="8458200" cy="6324600"/>
          </a:xfrm>
          <a:prstGeom prst="rect">
            <a:avLst/>
          </a:prstGeom>
          <a:noFill/>
          <a:ln w="9525">
            <a:noFill/>
            <a:miter lim="800000"/>
            <a:headEnd/>
            <a:tailEnd/>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27650" name="Picture 2"/>
          <p:cNvPicPr>
            <a:picLocks noChangeAspect="1" noChangeArrowheads="1"/>
          </p:cNvPicPr>
          <p:nvPr/>
        </p:nvPicPr>
        <p:blipFill>
          <a:blip r:embed="rId2" cstate="print"/>
          <a:srcRect/>
          <a:stretch>
            <a:fillRect/>
          </a:stretch>
        </p:blipFill>
        <p:spPr bwMode="auto">
          <a:xfrm>
            <a:off x="381000" y="152400"/>
            <a:ext cx="8534400" cy="6705600"/>
          </a:xfrm>
          <a:prstGeom prst="rect">
            <a:avLst/>
          </a:prstGeom>
          <a:noFill/>
          <a:ln w="9525">
            <a:noFill/>
            <a:miter lim="800000"/>
            <a:headEnd/>
            <a:tailEnd/>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28674" name="Picture 2"/>
          <p:cNvPicPr>
            <a:picLocks noChangeAspect="1" noChangeArrowheads="1"/>
          </p:cNvPicPr>
          <p:nvPr/>
        </p:nvPicPr>
        <p:blipFill>
          <a:blip r:embed="rId2" cstate="print"/>
          <a:srcRect/>
          <a:stretch>
            <a:fillRect/>
          </a:stretch>
        </p:blipFill>
        <p:spPr bwMode="auto">
          <a:xfrm>
            <a:off x="457200" y="333041"/>
            <a:ext cx="8229600" cy="6067759"/>
          </a:xfrm>
          <a:prstGeom prst="rect">
            <a:avLst/>
          </a:prstGeom>
          <a:noFill/>
          <a:ln w="9525">
            <a:noFill/>
            <a:miter lim="800000"/>
            <a:headEnd/>
            <a:tailEnd/>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1"/>
            <a:ext cx="8229600" cy="4495800"/>
          </a:xfrm>
        </p:spPr>
        <p:txBody>
          <a:bodyPr/>
          <a:lstStyle/>
          <a:p>
            <a:endParaRPr lang="en-US" dirty="0"/>
          </a:p>
        </p:txBody>
      </p:sp>
      <p:pic>
        <p:nvPicPr>
          <p:cNvPr id="29698" name="Picture 2"/>
          <p:cNvPicPr>
            <a:picLocks noChangeAspect="1" noChangeArrowheads="1"/>
          </p:cNvPicPr>
          <p:nvPr/>
        </p:nvPicPr>
        <p:blipFill>
          <a:blip r:embed="rId2" cstate="print"/>
          <a:srcRect/>
          <a:stretch>
            <a:fillRect/>
          </a:stretch>
        </p:blipFill>
        <p:spPr bwMode="auto">
          <a:xfrm>
            <a:off x="450606" y="304800"/>
            <a:ext cx="8236194" cy="5791200"/>
          </a:xfrm>
          <a:prstGeom prst="rect">
            <a:avLst/>
          </a:prstGeom>
          <a:noFill/>
          <a:ln w="9525">
            <a:noFill/>
            <a:miter lim="800000"/>
            <a:headEnd/>
            <a:tailEnd/>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30722" name="Picture 2"/>
          <p:cNvPicPr>
            <a:picLocks noChangeAspect="1" noChangeArrowheads="1"/>
          </p:cNvPicPr>
          <p:nvPr/>
        </p:nvPicPr>
        <p:blipFill>
          <a:blip r:embed="rId2" cstate="print"/>
          <a:srcRect/>
          <a:stretch>
            <a:fillRect/>
          </a:stretch>
        </p:blipFill>
        <p:spPr bwMode="auto">
          <a:xfrm>
            <a:off x="373360" y="533400"/>
            <a:ext cx="8389639" cy="5562600"/>
          </a:xfrm>
          <a:prstGeom prst="rect">
            <a:avLst/>
          </a:prstGeom>
          <a:noFill/>
          <a:ln w="9525">
            <a:noFill/>
            <a:miter lim="800000"/>
            <a:headEnd/>
            <a:tailEnd/>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31746" name="Picture 2"/>
          <p:cNvPicPr>
            <a:picLocks noChangeAspect="1" noChangeArrowheads="1"/>
          </p:cNvPicPr>
          <p:nvPr/>
        </p:nvPicPr>
        <p:blipFill>
          <a:blip r:embed="rId2" cstate="print"/>
          <a:srcRect/>
          <a:stretch>
            <a:fillRect/>
          </a:stretch>
        </p:blipFill>
        <p:spPr bwMode="auto">
          <a:xfrm>
            <a:off x="1628775" y="1400175"/>
            <a:ext cx="5886450" cy="4057650"/>
          </a:xfrm>
          <a:prstGeom prst="rect">
            <a:avLst/>
          </a:prstGeom>
          <a:noFill/>
          <a:ln w="9525">
            <a:noFill/>
            <a:miter lim="800000"/>
            <a:headEnd/>
            <a:tailEnd/>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32770" name="Picture 2"/>
          <p:cNvPicPr>
            <a:picLocks noChangeAspect="1" noChangeArrowheads="1"/>
          </p:cNvPicPr>
          <p:nvPr/>
        </p:nvPicPr>
        <p:blipFill>
          <a:blip r:embed="rId2" cstate="print"/>
          <a:srcRect/>
          <a:stretch>
            <a:fillRect/>
          </a:stretch>
        </p:blipFill>
        <p:spPr bwMode="auto">
          <a:xfrm>
            <a:off x="83820" y="228600"/>
            <a:ext cx="8374380" cy="5943600"/>
          </a:xfrm>
          <a:prstGeom prst="rect">
            <a:avLst/>
          </a:prstGeom>
          <a:noFill/>
          <a:ln w="9525">
            <a:noFill/>
            <a:miter lim="800000"/>
            <a:headEnd/>
            <a:tailEnd/>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33794" name="Picture 2"/>
          <p:cNvPicPr>
            <a:picLocks noChangeAspect="1" noChangeArrowheads="1"/>
          </p:cNvPicPr>
          <p:nvPr/>
        </p:nvPicPr>
        <p:blipFill>
          <a:blip r:embed="rId2" cstate="print"/>
          <a:srcRect/>
          <a:stretch>
            <a:fillRect/>
          </a:stretch>
        </p:blipFill>
        <p:spPr bwMode="auto">
          <a:xfrm>
            <a:off x="436420" y="533400"/>
            <a:ext cx="8174180" cy="5638800"/>
          </a:xfrm>
          <a:prstGeom prst="rect">
            <a:avLst/>
          </a:prstGeom>
          <a:noFill/>
          <a:ln w="9525">
            <a:noFill/>
            <a:miter lim="800000"/>
            <a:headEnd/>
            <a:tailEnd/>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STP</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STP defines a tree that spans all the switches in an extended star switched network. Switches are constantly checking the network to ensure that there are no loops and that all ports function as required. </a:t>
            </a:r>
          </a:p>
          <a:p>
            <a:endParaRPr lang="en-US" dirty="0" smtClean="0"/>
          </a:p>
          <a:p>
            <a:r>
              <a:rPr lang="en-US" dirty="0" smtClean="0"/>
              <a:t>To prevent switching loops, STP:</a:t>
            </a:r>
          </a:p>
          <a:p>
            <a:endParaRPr lang="en-US" dirty="0" smtClean="0"/>
          </a:p>
          <a:p>
            <a:pPr lvl="1"/>
            <a:r>
              <a:rPr lang="en-US" dirty="0" smtClean="0"/>
              <a:t>Forces certain interfaces into a standby or blocked state</a:t>
            </a:r>
          </a:p>
          <a:p>
            <a:pPr lvl="1"/>
            <a:r>
              <a:rPr lang="en-US" dirty="0" smtClean="0"/>
              <a:t>Leaves other interfaces in a forwarding state </a:t>
            </a:r>
          </a:p>
          <a:p>
            <a:pPr lvl="1"/>
            <a:r>
              <a:rPr lang="en-US" dirty="0" smtClean="0"/>
              <a:t>Reconfigures the network by activating the appropriate standby path, if the forwarding path becomes unavailable</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2050" name="Picture 2"/>
          <p:cNvPicPr>
            <a:picLocks noChangeAspect="1" noChangeArrowheads="1"/>
          </p:cNvPicPr>
          <p:nvPr/>
        </p:nvPicPr>
        <p:blipFill>
          <a:blip r:embed="rId2" cstate="print"/>
          <a:srcRect/>
          <a:stretch>
            <a:fillRect/>
          </a:stretch>
        </p:blipFill>
        <p:spPr bwMode="auto">
          <a:xfrm>
            <a:off x="381000" y="228600"/>
            <a:ext cx="8382000" cy="6096000"/>
          </a:xfrm>
          <a:prstGeom prst="rect">
            <a:avLst/>
          </a:prstGeom>
          <a:noFill/>
          <a:ln w="9525">
            <a:noFill/>
            <a:miter lim="800000"/>
            <a:headEnd/>
            <a:tailEnd/>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34818" name="Picture 2"/>
          <p:cNvPicPr>
            <a:picLocks noChangeAspect="1" noChangeArrowheads="1"/>
          </p:cNvPicPr>
          <p:nvPr/>
        </p:nvPicPr>
        <p:blipFill>
          <a:blip r:embed="rId2" cstate="print"/>
          <a:srcRect/>
          <a:stretch>
            <a:fillRect/>
          </a:stretch>
        </p:blipFill>
        <p:spPr bwMode="auto">
          <a:xfrm>
            <a:off x="533400" y="304800"/>
            <a:ext cx="8229600" cy="5867400"/>
          </a:xfrm>
          <a:prstGeom prst="rect">
            <a:avLst/>
          </a:prstGeom>
          <a:noFill/>
          <a:ln w="9525">
            <a:noFill/>
            <a:miter lim="800000"/>
            <a:headEnd/>
            <a:tailEnd/>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381000"/>
            <a:ext cx="8229600" cy="5745163"/>
          </a:xfrm>
        </p:spPr>
        <p:txBody>
          <a:bodyPr>
            <a:normAutofit fontScale="92500" lnSpcReduction="20000"/>
          </a:bodyPr>
          <a:lstStyle/>
          <a:p>
            <a:r>
              <a:rPr lang="en-US" dirty="0" smtClean="0"/>
              <a:t>In STP terminology, the term bridge is frequently used to refer to a switch. For example, the Root Bridge is the primary switch or focal point in the STP topology. </a:t>
            </a:r>
          </a:p>
          <a:p>
            <a:r>
              <a:rPr lang="en-US" dirty="0" smtClean="0"/>
              <a:t>The root bridge communicates with the other switches using Bridge Protocol Data Units (BPDUs). BPDUs are frames that multicast every 2 seconds to all other switches. BPDUs contain information such as:</a:t>
            </a:r>
          </a:p>
          <a:p>
            <a:endParaRPr lang="en-US" dirty="0" smtClean="0"/>
          </a:p>
          <a:p>
            <a:pPr lvl="2"/>
            <a:r>
              <a:rPr lang="en-US" dirty="0" smtClean="0"/>
              <a:t>Identity of the source switch</a:t>
            </a:r>
          </a:p>
          <a:p>
            <a:pPr lvl="2"/>
            <a:r>
              <a:rPr lang="en-US" dirty="0" smtClean="0"/>
              <a:t>Identity of the source port</a:t>
            </a:r>
          </a:p>
          <a:p>
            <a:pPr lvl="2"/>
            <a:r>
              <a:rPr lang="en-US" dirty="0" smtClean="0"/>
              <a:t>Cost of the source port</a:t>
            </a:r>
          </a:p>
          <a:p>
            <a:pPr lvl="2"/>
            <a:r>
              <a:rPr lang="en-US" dirty="0" smtClean="0"/>
              <a:t>Value of aging timers</a:t>
            </a:r>
          </a:p>
          <a:p>
            <a:pPr lvl="2"/>
            <a:r>
              <a:rPr lang="en-US" dirty="0" smtClean="0"/>
              <a:t>Value of the hello timer</a:t>
            </a:r>
          </a:p>
          <a:p>
            <a:endParaRPr lang="en-US" dirty="0" smtClean="0"/>
          </a:p>
          <a:p>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35842" name="Picture 2"/>
          <p:cNvPicPr>
            <a:picLocks noChangeAspect="1" noChangeArrowheads="1"/>
          </p:cNvPicPr>
          <p:nvPr/>
        </p:nvPicPr>
        <p:blipFill>
          <a:blip r:embed="rId2" cstate="print"/>
          <a:srcRect/>
          <a:stretch>
            <a:fillRect/>
          </a:stretch>
        </p:blipFill>
        <p:spPr bwMode="auto">
          <a:xfrm>
            <a:off x="381000" y="381000"/>
            <a:ext cx="8382000" cy="5943600"/>
          </a:xfrm>
          <a:prstGeom prst="rect">
            <a:avLst/>
          </a:prstGeom>
          <a:noFill/>
          <a:ln w="9525">
            <a:noFill/>
            <a:miter lim="800000"/>
            <a:headEnd/>
            <a:tailEnd/>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VLAN</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Each VLAN functions as a separate LAN. A VLAN spans one or more switches, which allows host devices to behave as if they were on the same network segment. </a:t>
            </a:r>
          </a:p>
          <a:p>
            <a:endParaRPr lang="en-US" dirty="0" smtClean="0"/>
          </a:p>
          <a:p>
            <a:r>
              <a:rPr lang="en-US" dirty="0" smtClean="0"/>
              <a:t>A VLAN has two major functions:</a:t>
            </a:r>
          </a:p>
          <a:p>
            <a:endParaRPr lang="en-US" dirty="0" smtClean="0"/>
          </a:p>
          <a:p>
            <a:pPr lvl="2"/>
            <a:r>
              <a:rPr lang="en-US" dirty="0" smtClean="0"/>
              <a:t>A VLAN contains broadcasts.</a:t>
            </a:r>
          </a:p>
          <a:p>
            <a:pPr lvl="2"/>
            <a:r>
              <a:rPr lang="en-US" dirty="0" smtClean="0"/>
              <a:t>A VLAN groups devices.</a:t>
            </a:r>
          </a:p>
          <a:p>
            <a:r>
              <a:rPr lang="en-US" dirty="0" smtClean="0"/>
              <a:t> Devices located on one VLAN are not visible to devices located on another VLAN.</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fontScale="85000" lnSpcReduction="10000"/>
          </a:bodyPr>
          <a:lstStyle/>
          <a:p>
            <a:r>
              <a:rPr lang="en-US" dirty="0" smtClean="0"/>
              <a:t>Traffic requires a Layer 3 device to move between VLANs.</a:t>
            </a:r>
          </a:p>
          <a:p>
            <a:endParaRPr lang="en-US" dirty="0" smtClean="0"/>
          </a:p>
          <a:p>
            <a:r>
              <a:rPr lang="en-US" dirty="0" smtClean="0"/>
              <a:t>In a switched network, a device can be assigned to a VLAN based on its location, MAC address, IP address, or the applications that the device most frequently uses. Administrators assign membership in a VLAN either statically or dynamically. </a:t>
            </a:r>
          </a:p>
          <a:p>
            <a:endParaRPr lang="en-US" dirty="0" smtClean="0"/>
          </a:p>
          <a:p>
            <a:r>
              <a:rPr lang="en-US" dirty="0" smtClean="0"/>
              <a:t>Static VLAN membership requires an administrator to manually assign each switch port to a specific VLAN. As an example, port fa0/3 may be assigned to VLAN 20. Any device that plugs into port fa0/3 automatically becomes a member of VLAN 20.</a:t>
            </a:r>
          </a:p>
          <a:p>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36866" name="Picture 2"/>
          <p:cNvPicPr>
            <a:picLocks noChangeAspect="1" noChangeArrowheads="1"/>
          </p:cNvPicPr>
          <p:nvPr/>
        </p:nvPicPr>
        <p:blipFill>
          <a:blip r:embed="rId2" cstate="print"/>
          <a:srcRect/>
          <a:stretch>
            <a:fillRect/>
          </a:stretch>
        </p:blipFill>
        <p:spPr bwMode="auto">
          <a:xfrm>
            <a:off x="402464" y="609600"/>
            <a:ext cx="8436735" cy="5867400"/>
          </a:xfrm>
          <a:prstGeom prst="rect">
            <a:avLst/>
          </a:prstGeom>
          <a:noFill/>
          <a:ln w="9525">
            <a:noFill/>
            <a:miter lim="800000"/>
            <a:headEnd/>
            <a:tailEnd/>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37890" name="Picture 2"/>
          <p:cNvPicPr>
            <a:picLocks noChangeAspect="1" noChangeArrowheads="1"/>
          </p:cNvPicPr>
          <p:nvPr/>
        </p:nvPicPr>
        <p:blipFill>
          <a:blip r:embed="rId2" cstate="print"/>
          <a:srcRect/>
          <a:stretch>
            <a:fillRect/>
          </a:stretch>
        </p:blipFill>
        <p:spPr bwMode="auto">
          <a:xfrm>
            <a:off x="457200" y="505507"/>
            <a:ext cx="8229600" cy="5514293"/>
          </a:xfrm>
          <a:prstGeom prst="rect">
            <a:avLst/>
          </a:prstGeom>
          <a:noFill/>
          <a:ln w="9525">
            <a:noFill/>
            <a:miter lim="800000"/>
            <a:headEnd/>
            <a:tailEnd/>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8229600" cy="5355312"/>
          </a:xfrm>
          <a:prstGeom prst="rect">
            <a:avLst/>
          </a:prstGeom>
        </p:spPr>
        <p:txBody>
          <a:bodyPr wrap="square">
            <a:spAutoFit/>
          </a:bodyPr>
          <a:lstStyle/>
          <a:p>
            <a:r>
              <a:rPr lang="en-US" dirty="0" smtClean="0"/>
              <a:t>A VLAN has three major functions:</a:t>
            </a:r>
          </a:p>
          <a:p>
            <a:endParaRPr lang="en-US" dirty="0" smtClean="0"/>
          </a:p>
          <a:p>
            <a:pPr lvl="3">
              <a:buFont typeface="Arial" pitchFamily="34" charset="0"/>
              <a:buChar char="•"/>
            </a:pPr>
            <a:r>
              <a:rPr lang="en-US" dirty="0" smtClean="0"/>
              <a:t>Limits the size of broadcast domains</a:t>
            </a:r>
          </a:p>
          <a:p>
            <a:pPr lvl="3">
              <a:buFont typeface="Arial" pitchFamily="34" charset="0"/>
              <a:buChar char="•"/>
            </a:pPr>
            <a:r>
              <a:rPr lang="en-US" dirty="0" smtClean="0"/>
              <a:t>Improves network performance</a:t>
            </a:r>
          </a:p>
          <a:p>
            <a:pPr lvl="3">
              <a:buFont typeface="Arial" pitchFamily="34" charset="0"/>
              <a:buChar char="•"/>
            </a:pPr>
            <a:r>
              <a:rPr lang="en-US" dirty="0" smtClean="0"/>
              <a:t>Provides a level of security</a:t>
            </a:r>
          </a:p>
          <a:p>
            <a:endParaRPr lang="en-US" dirty="0" smtClean="0"/>
          </a:p>
          <a:p>
            <a:endParaRPr lang="en-US" dirty="0" smtClean="0"/>
          </a:p>
          <a:p>
            <a:pPr marL="342900" indent="-342900">
              <a:buFont typeface="+mj-lt"/>
              <a:buAutoNum type="arabicPeriod"/>
            </a:pPr>
            <a:r>
              <a:rPr lang="en-US" dirty="0" smtClean="0"/>
              <a:t>To take full advantage of the benefits of VLANs, they are extended across multiple switches.</a:t>
            </a:r>
          </a:p>
          <a:p>
            <a:pPr marL="342900" indent="-342900">
              <a:buFont typeface="+mj-lt"/>
              <a:buAutoNum type="arabicPeriod"/>
            </a:pPr>
            <a:endParaRPr lang="en-US" dirty="0" smtClean="0"/>
          </a:p>
          <a:p>
            <a:pPr marL="342900" indent="-342900">
              <a:buFont typeface="+mj-lt"/>
              <a:buAutoNum type="arabicPeriod"/>
            </a:pPr>
            <a:r>
              <a:rPr lang="en-US" dirty="0" smtClean="0"/>
              <a:t>Switch ports can be configured for two different roles. A port is classified as either an access port or a trunk port. </a:t>
            </a:r>
          </a:p>
          <a:p>
            <a:endParaRPr lang="en-US" dirty="0" smtClean="0"/>
          </a:p>
          <a:p>
            <a:r>
              <a:rPr lang="en-US" b="1" dirty="0" smtClean="0"/>
              <a:t>Access Port</a:t>
            </a:r>
          </a:p>
          <a:p>
            <a:endParaRPr lang="en-US" dirty="0" smtClean="0"/>
          </a:p>
          <a:p>
            <a:r>
              <a:rPr lang="en-US" dirty="0" smtClean="0"/>
              <a:t>An access port belongs to only one VLAN. Typically, single devices such as PCs or servers connect to this type of port. If a hub connects multiple PCs to the single access port, each device connected to the hub is a member of the same VLAN.</a:t>
            </a:r>
          </a:p>
          <a:p>
            <a:endParaRPr lang="en-US" dirty="0" smtClean="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38914" name="Picture 2"/>
          <p:cNvPicPr>
            <a:picLocks noChangeAspect="1" noChangeArrowheads="1"/>
          </p:cNvPicPr>
          <p:nvPr/>
        </p:nvPicPr>
        <p:blipFill>
          <a:blip r:embed="rId2" cstate="print"/>
          <a:srcRect/>
          <a:stretch>
            <a:fillRect/>
          </a:stretch>
        </p:blipFill>
        <p:spPr bwMode="auto">
          <a:xfrm>
            <a:off x="533400" y="367480"/>
            <a:ext cx="8077200" cy="6490519"/>
          </a:xfrm>
          <a:prstGeom prst="rect">
            <a:avLst/>
          </a:prstGeom>
          <a:noFill/>
          <a:ln w="9525">
            <a:noFill/>
            <a:miter lim="800000"/>
            <a:headEnd/>
            <a:tailEnd/>
          </a:ln>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fontScale="92500" lnSpcReduction="10000"/>
          </a:bodyPr>
          <a:lstStyle/>
          <a:p>
            <a:pPr>
              <a:buNone/>
            </a:pPr>
            <a:r>
              <a:rPr lang="en-US" b="1" dirty="0" smtClean="0"/>
              <a:t>Trunk Port</a:t>
            </a:r>
          </a:p>
          <a:p>
            <a:endParaRPr lang="en-US" dirty="0" smtClean="0"/>
          </a:p>
          <a:p>
            <a:r>
              <a:rPr lang="en-US" dirty="0" smtClean="0"/>
              <a:t>A trunk port is a point-to-point link between the switch and another networking device. </a:t>
            </a:r>
          </a:p>
          <a:p>
            <a:r>
              <a:rPr lang="en-US" dirty="0" smtClean="0"/>
              <a:t>Trunks carry the traffic of multiple VLANs over a single link and allow VLANs to reach across an entire network.</a:t>
            </a:r>
          </a:p>
          <a:p>
            <a:r>
              <a:rPr lang="en-US" dirty="0" smtClean="0"/>
              <a:t> Trunk ports are necessary to carry the traffic from multiple VLANs between devices when connecting either two switches together, a switch to a router, or a host NIC that supports 802.1Q </a:t>
            </a:r>
            <a:r>
              <a:rPr lang="en-US" dirty="0" err="1" smtClean="0"/>
              <a:t>trunking</a:t>
            </a:r>
            <a:r>
              <a:rPr lang="en-US" dirty="0" smtClean="0"/>
              <a:t>.</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3074" name="Picture 2"/>
          <p:cNvPicPr>
            <a:picLocks noChangeAspect="1" noChangeArrowheads="1"/>
          </p:cNvPicPr>
          <p:nvPr/>
        </p:nvPicPr>
        <p:blipFill>
          <a:blip r:embed="rId2" cstate="print"/>
          <a:srcRect/>
          <a:stretch>
            <a:fillRect/>
          </a:stretch>
        </p:blipFill>
        <p:spPr bwMode="auto">
          <a:xfrm>
            <a:off x="381000" y="228600"/>
            <a:ext cx="8305800" cy="6324600"/>
          </a:xfrm>
          <a:prstGeom prst="rect">
            <a:avLst/>
          </a:prstGeom>
          <a:noFill/>
          <a:ln w="9525">
            <a:noFill/>
            <a:miter lim="800000"/>
            <a:headEnd/>
            <a:tailEnd/>
          </a:ln>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39938" name="Picture 2"/>
          <p:cNvPicPr>
            <a:picLocks noChangeAspect="1" noChangeArrowheads="1"/>
          </p:cNvPicPr>
          <p:nvPr/>
        </p:nvPicPr>
        <p:blipFill>
          <a:blip r:embed="rId2" cstate="print"/>
          <a:srcRect/>
          <a:stretch>
            <a:fillRect/>
          </a:stretch>
        </p:blipFill>
        <p:spPr bwMode="auto">
          <a:xfrm>
            <a:off x="194983" y="2283"/>
            <a:ext cx="8568017" cy="6627117"/>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098" name="Picture 2"/>
          <p:cNvPicPr>
            <a:picLocks noChangeAspect="1" noChangeArrowheads="1"/>
          </p:cNvPicPr>
          <p:nvPr/>
        </p:nvPicPr>
        <p:blipFill>
          <a:blip r:embed="rId2" cstate="print"/>
          <a:srcRect/>
          <a:stretch>
            <a:fillRect/>
          </a:stretch>
        </p:blipFill>
        <p:spPr bwMode="auto">
          <a:xfrm>
            <a:off x="457200" y="228600"/>
            <a:ext cx="8305800" cy="5867400"/>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228600"/>
            <a:ext cx="8229600" cy="6400800"/>
          </a:xfrm>
        </p:spPr>
        <p:txBody>
          <a:bodyPr>
            <a:normAutofit fontScale="70000" lnSpcReduction="20000"/>
          </a:bodyPr>
          <a:lstStyle/>
          <a:p>
            <a:pPr marL="514350" indent="-514350">
              <a:buFont typeface="+mj-lt"/>
              <a:buAutoNum type="arabicPeriod"/>
            </a:pPr>
            <a:r>
              <a:rPr lang="en-US" dirty="0" smtClean="0"/>
              <a:t>it is necessary to obtain additional information about the hosts and networking devices that are currently installed in the network.</a:t>
            </a:r>
          </a:p>
          <a:p>
            <a:pPr marL="514350" indent="-514350">
              <a:buFont typeface="+mj-lt"/>
              <a:buAutoNum type="arabicPeriod"/>
            </a:pPr>
            <a:r>
              <a:rPr lang="en-US" dirty="0" smtClean="0"/>
              <a:t> This information should be recorded on a brief inventory sheet. In addition to currently installed equipment, document any planned growth that the company anticipates in the near future. </a:t>
            </a:r>
          </a:p>
          <a:p>
            <a:pPr marL="514350" indent="-514350">
              <a:buFont typeface="+mj-lt"/>
              <a:buAutoNum type="arabicPeriod"/>
            </a:pPr>
            <a:endParaRPr lang="en-US" dirty="0" smtClean="0"/>
          </a:p>
          <a:p>
            <a:pPr marL="514350" indent="-514350">
              <a:buFont typeface="+mj-lt"/>
              <a:buAutoNum type="arabicPeriod"/>
            </a:pPr>
            <a:r>
              <a:rPr lang="en-US" dirty="0" smtClean="0"/>
              <a:t>This information helps the network designer determine what new equipment is required, and the best way to structure the network to support the anticipated growth. </a:t>
            </a:r>
          </a:p>
          <a:p>
            <a:pPr marL="514350" indent="-514350">
              <a:buFont typeface="+mj-lt"/>
              <a:buAutoNum type="arabicPeriod"/>
            </a:pPr>
            <a:endParaRPr lang="en-US" dirty="0" smtClean="0"/>
          </a:p>
          <a:p>
            <a:pPr marL="514350" indent="-514350">
              <a:buFont typeface="+mj-lt"/>
              <a:buAutoNum type="arabicPeriod"/>
            </a:pPr>
            <a:r>
              <a:rPr lang="en-US" dirty="0" smtClean="0"/>
              <a:t>The inventory sheet of all the network installed devices includes:</a:t>
            </a:r>
          </a:p>
          <a:p>
            <a:pPr lvl="4"/>
            <a:r>
              <a:rPr lang="en-US" sz="2900" dirty="0" smtClean="0"/>
              <a:t>Device name</a:t>
            </a:r>
          </a:p>
          <a:p>
            <a:pPr lvl="4"/>
            <a:r>
              <a:rPr lang="en-US" sz="2900" dirty="0" smtClean="0"/>
              <a:t>Location</a:t>
            </a:r>
          </a:p>
          <a:p>
            <a:pPr lvl="4"/>
            <a:r>
              <a:rPr lang="en-US" sz="2900" dirty="0" smtClean="0"/>
              <a:t>Brand and model</a:t>
            </a:r>
          </a:p>
          <a:p>
            <a:pPr lvl="4"/>
            <a:r>
              <a:rPr lang="en-US" sz="2900" dirty="0" smtClean="0"/>
              <a:t>Operating system</a:t>
            </a:r>
          </a:p>
          <a:p>
            <a:pPr lvl="4"/>
            <a:r>
              <a:rPr lang="en-US" sz="2900" dirty="0" smtClean="0"/>
              <a:t>Logical addressing information</a:t>
            </a:r>
          </a:p>
          <a:p>
            <a:pPr lvl="4"/>
            <a:r>
              <a:rPr lang="en-US" sz="2900" dirty="0" smtClean="0"/>
              <a:t>Method of connectivity</a:t>
            </a:r>
          </a:p>
          <a:p>
            <a:pPr lvl="4"/>
            <a:r>
              <a:rPr lang="en-US" sz="2900" dirty="0" smtClean="0"/>
              <a:t>Security information</a:t>
            </a:r>
            <a:endParaRPr lang="en-US" sz="29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5122" name="Picture 2"/>
          <p:cNvPicPr>
            <a:picLocks noChangeAspect="1" noChangeArrowheads="1"/>
          </p:cNvPicPr>
          <p:nvPr/>
        </p:nvPicPr>
        <p:blipFill>
          <a:blip r:embed="rId2" cstate="print"/>
          <a:srcRect/>
          <a:stretch>
            <a:fillRect/>
          </a:stretch>
        </p:blipFill>
        <p:spPr bwMode="auto">
          <a:xfrm>
            <a:off x="457200" y="228600"/>
            <a:ext cx="8229600" cy="6248400"/>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smtClean="0"/>
              <a:t>Cabling consideration</a:t>
            </a:r>
            <a:endParaRPr lang="en-US" dirty="0"/>
          </a:p>
        </p:txBody>
      </p:sp>
      <p:sp>
        <p:nvSpPr>
          <p:cNvPr id="3" name="Content Placeholder 2"/>
          <p:cNvSpPr>
            <a:spLocks noGrp="1"/>
          </p:cNvSpPr>
          <p:nvPr>
            <p:ph idx="1"/>
          </p:nvPr>
        </p:nvSpPr>
        <p:spPr/>
        <p:txBody>
          <a:bodyPr/>
          <a:lstStyle/>
          <a:p>
            <a:endParaRPr lang="en-US"/>
          </a:p>
        </p:txBody>
      </p:sp>
      <p:pic>
        <p:nvPicPr>
          <p:cNvPr id="6146" name="Picture 2"/>
          <p:cNvPicPr>
            <a:picLocks noChangeAspect="1" noChangeArrowheads="1"/>
          </p:cNvPicPr>
          <p:nvPr/>
        </p:nvPicPr>
        <p:blipFill>
          <a:blip r:embed="rId2" cstate="print"/>
          <a:srcRect/>
          <a:stretch>
            <a:fillRect/>
          </a:stretch>
        </p:blipFill>
        <p:spPr bwMode="auto">
          <a:xfrm>
            <a:off x="304800" y="1371600"/>
            <a:ext cx="8382000" cy="5029200"/>
          </a:xfrm>
          <a:prstGeom prst="rect">
            <a:avLst/>
          </a:prstGeom>
          <a:noFill/>
          <a:ln w="9525">
            <a:noFill/>
            <a:miter lim="800000"/>
            <a:headEnd/>
            <a:tailEnd/>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120</TotalTime>
  <Words>1055</Words>
  <Application>Microsoft Office PowerPoint</Application>
  <PresentationFormat>On-screen Show (4:3)</PresentationFormat>
  <Paragraphs>108</Paragraphs>
  <Slides>50</Slides>
  <Notes>0</Notes>
  <HiddenSlides>0</HiddenSlides>
  <MMClips>0</MMClips>
  <ScaleCrop>false</ScaleCrop>
  <HeadingPairs>
    <vt:vector size="4" baseType="variant">
      <vt:variant>
        <vt:lpstr>Theme</vt:lpstr>
      </vt:variant>
      <vt:variant>
        <vt:i4>1</vt:i4>
      </vt:variant>
      <vt:variant>
        <vt:lpstr>Slide Titles</vt:lpstr>
      </vt:variant>
      <vt:variant>
        <vt:i4>50</vt:i4>
      </vt:variant>
    </vt:vector>
  </HeadingPairs>
  <TitlesOfParts>
    <vt:vector size="51" baseType="lpstr">
      <vt:lpstr>Office Theme</vt:lpstr>
      <vt:lpstr>How to plan Network Upgrade </vt:lpstr>
      <vt:lpstr>How to plan………….</vt:lpstr>
      <vt:lpstr>Slide 3</vt:lpstr>
      <vt:lpstr>Slide 4</vt:lpstr>
      <vt:lpstr>Slide 5</vt:lpstr>
      <vt:lpstr>Slide 6</vt:lpstr>
      <vt:lpstr>Slide 7</vt:lpstr>
      <vt:lpstr>Slide 8</vt:lpstr>
      <vt:lpstr>Cabling consideration</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STP</vt:lpstr>
      <vt:lpstr>Slide 40</vt:lpstr>
      <vt:lpstr>Slide 41</vt:lpstr>
      <vt:lpstr>Slide 42</vt:lpstr>
      <vt:lpstr>VLAN</vt:lpstr>
      <vt:lpstr>Slide 44</vt:lpstr>
      <vt:lpstr>Slide 45</vt:lpstr>
      <vt:lpstr>Slide 46</vt:lpstr>
      <vt:lpstr>Slide 47</vt:lpstr>
      <vt:lpstr>Slide 48</vt:lpstr>
      <vt:lpstr>Slide 49</vt:lpstr>
      <vt:lpstr>Slide 50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plan Network Upgrade</dc:title>
  <dc:creator>wisdom</dc:creator>
  <cp:lastModifiedBy>wisdom</cp:lastModifiedBy>
  <cp:revision>36</cp:revision>
  <dcterms:created xsi:type="dcterms:W3CDTF">2017-12-16T16:35:04Z</dcterms:created>
  <dcterms:modified xsi:type="dcterms:W3CDTF">2017-12-16T18:35:42Z</dcterms:modified>
</cp:coreProperties>
</file>