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Public Sans Bold" charset="1" panose="00000000000000000000"/>
      <p:regular r:id="rId20"/>
    </p:embeddedFont>
    <p:embeddedFont>
      <p:font typeface="Times New Roman" charset="1" panose="02030502070405020303"/>
      <p:regular r:id="rId21"/>
    </p:embeddedFont>
    <p:embeddedFont>
      <p:font typeface="Public Sans" charset="1" panose="00000000000000000000"/>
      <p:regular r:id="rId22"/>
    </p:embeddedFont>
    <p:embeddedFont>
      <p:font typeface="Arimo Bold" charset="1" panose="020B0704020202020204"/>
      <p:regular r:id="rId23"/>
    </p:embeddedFont>
    <p:embeddedFont>
      <p:font typeface="Arimo" charset="1" panose="020B0604020202020204"/>
      <p:regular r:id="rId24"/>
    </p:embeddedFont>
    <p:embeddedFont>
      <p:font typeface="Times New Roman Italics" charset="1" panose="02030502070405090303"/>
      <p:regular r:id="rId25"/>
    </p:embeddedFont>
    <p:embeddedFont>
      <p:font typeface="Public Sans Bold Italics"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3" y="4373228"/>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82" y="4728792"/>
            <a:ext cx="16230600" cy="615581"/>
          </a:xfrm>
          <a:prstGeom prst="rect">
            <a:avLst/>
          </a:prstGeom>
        </p:spPr>
        <p:txBody>
          <a:bodyPr anchor="t" rtlCol="false" tIns="0" lIns="0" bIns="0" rIns="0">
            <a:spAutoFit/>
          </a:bodyPr>
          <a:lstStyle/>
          <a:p>
            <a:pPr algn="l">
              <a:lnSpc>
                <a:spcPts val="4920"/>
              </a:lnSpc>
              <a:spcBef>
                <a:spcPct val="0"/>
              </a:spcBef>
            </a:pPr>
            <a:r>
              <a:rPr lang="en-US" b="true" sz="3514" spc="797">
                <a:solidFill>
                  <a:srgbClr val="2B2C30"/>
                </a:solidFill>
                <a:latin typeface="Public Sans Bold"/>
                <a:ea typeface="Public Sans Bold"/>
                <a:cs typeface="Public Sans Bold"/>
                <a:sym typeface="Public Sans Bold"/>
              </a:rPr>
              <a:t>     YOUR BRIDGE TO LANGUAGE AND CULTURE</a:t>
            </a:r>
          </a:p>
        </p:txBody>
      </p:sp>
      <p:sp>
        <p:nvSpPr>
          <p:cNvPr name="TextBox 4" id="4"/>
          <p:cNvSpPr txBox="true"/>
          <p:nvPr/>
        </p:nvSpPr>
        <p:spPr>
          <a:xfrm rot="0">
            <a:off x="850974" y="2008566"/>
            <a:ext cx="16408332" cy="2407933"/>
          </a:xfrm>
          <a:prstGeom prst="rect">
            <a:avLst/>
          </a:prstGeom>
        </p:spPr>
        <p:txBody>
          <a:bodyPr anchor="t" rtlCol="false" tIns="0" lIns="0" bIns="0" rIns="0">
            <a:spAutoFit/>
          </a:bodyPr>
          <a:lstStyle/>
          <a:p>
            <a:pPr algn="ctr">
              <a:lnSpc>
                <a:spcPts val="15250"/>
              </a:lnSpc>
            </a:pPr>
            <a:r>
              <a:rPr lang="en-US" sz="16758" spc="83">
                <a:solidFill>
                  <a:srgbClr val="2B2C30"/>
                </a:solidFill>
                <a:latin typeface="Times New Roman"/>
                <a:ea typeface="Times New Roman"/>
                <a:cs typeface="Times New Roman"/>
                <a:sym typeface="Times New Roman"/>
              </a:rPr>
              <a:t>LaNet</a:t>
            </a:r>
          </a:p>
        </p:txBody>
      </p:sp>
      <p:sp>
        <p:nvSpPr>
          <p:cNvPr name="TextBox 5" id="5"/>
          <p:cNvSpPr txBox="true"/>
          <p:nvPr/>
        </p:nvSpPr>
        <p:spPr>
          <a:xfrm rot="0">
            <a:off x="1016407" y="7269480"/>
            <a:ext cx="7862435" cy="2074545"/>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Rahel Yekoye-Founder &amp; CEO</a:t>
            </a:r>
          </a:p>
          <a:p>
            <a:pPr algn="l">
              <a:lnSpc>
                <a:spcPts val="4199"/>
              </a:lnSpc>
            </a:pPr>
            <a:r>
              <a:rPr lang="en-US" sz="2799">
                <a:solidFill>
                  <a:srgbClr val="2B2C30"/>
                </a:solidFill>
                <a:latin typeface="Public Sans"/>
                <a:ea typeface="Public Sans"/>
                <a:cs typeface="Public Sans"/>
                <a:sym typeface="Public Sans"/>
              </a:rPr>
              <a:t>Tigist Negussie-Marketing Manager</a:t>
            </a:r>
          </a:p>
          <a:p>
            <a:pPr algn="l">
              <a:lnSpc>
                <a:spcPts val="4199"/>
              </a:lnSpc>
            </a:pPr>
            <a:r>
              <a:rPr lang="en-US" sz="2799">
                <a:solidFill>
                  <a:srgbClr val="2B2C30"/>
                </a:solidFill>
                <a:latin typeface="Public Sans"/>
                <a:ea typeface="Public Sans"/>
                <a:cs typeface="Public Sans"/>
                <a:sym typeface="Public Sans"/>
              </a:rPr>
              <a:t>Thiobista Gedegaw-Full stack developer</a:t>
            </a:r>
          </a:p>
          <a:p>
            <a:pPr algn="l">
              <a:lnSpc>
                <a:spcPts val="4199"/>
              </a:lnSpc>
            </a:pPr>
          </a:p>
        </p:txBody>
      </p:sp>
      <p:sp>
        <p:nvSpPr>
          <p:cNvPr name="Freeform 6" id="6"/>
          <p:cNvSpPr/>
          <p:nvPr/>
        </p:nvSpPr>
        <p:spPr>
          <a:xfrm flipH="false" flipV="false" rot="0">
            <a:off x="16297642" y="7949344"/>
            <a:ext cx="1990358" cy="1990358"/>
          </a:xfrm>
          <a:custGeom>
            <a:avLst/>
            <a:gdLst/>
            <a:ahLst/>
            <a:cxnLst/>
            <a:rect r="r" b="b" t="t" l="l"/>
            <a:pathLst>
              <a:path h="1990358" w="1990358">
                <a:moveTo>
                  <a:pt x="0" y="0"/>
                </a:moveTo>
                <a:lnTo>
                  <a:pt x="1990358" y="0"/>
                </a:lnTo>
                <a:lnTo>
                  <a:pt x="1990358" y="1990358"/>
                </a:lnTo>
                <a:lnTo>
                  <a:pt x="0" y="1990358"/>
                </a:lnTo>
                <a:lnTo>
                  <a:pt x="0" y="0"/>
                </a:lnTo>
                <a:close/>
              </a:path>
            </a:pathLst>
          </a:custGeom>
          <a:blipFill>
            <a:blip r:embed="rId2"/>
            <a:stretch>
              <a:fillRect l="0" t="0" r="0" b="0"/>
            </a:stretch>
          </a:blipFill>
        </p:spPr>
      </p:sp>
      <p:sp>
        <p:nvSpPr>
          <p:cNvPr name="TextBox 7" id="7"/>
          <p:cNvSpPr txBox="true"/>
          <p:nvPr/>
        </p:nvSpPr>
        <p:spPr>
          <a:xfrm rot="0">
            <a:off x="14990680" y="8564071"/>
            <a:ext cx="1682491" cy="779954"/>
          </a:xfrm>
          <a:prstGeom prst="rect">
            <a:avLst/>
          </a:prstGeom>
        </p:spPr>
        <p:txBody>
          <a:bodyPr anchor="t" rtlCol="false" tIns="0" lIns="0" bIns="0" rIns="0">
            <a:spAutoFit/>
          </a:bodyPr>
          <a:lstStyle/>
          <a:p>
            <a:pPr algn="l">
              <a:lnSpc>
                <a:spcPts val="2717"/>
              </a:lnSpc>
            </a:pPr>
            <a:r>
              <a:rPr lang="en-US" sz="2986" spc="14">
                <a:solidFill>
                  <a:srgbClr val="2B2C30"/>
                </a:solidFill>
                <a:latin typeface="Times New Roman"/>
                <a:ea typeface="Times New Roman"/>
                <a:cs typeface="Times New Roman"/>
                <a:sym typeface="Times New Roman"/>
              </a:rPr>
              <a:t>Language </a:t>
            </a:r>
          </a:p>
          <a:p>
            <a:pPr algn="l">
              <a:lnSpc>
                <a:spcPts val="2717"/>
              </a:lnSpc>
            </a:pPr>
            <a:r>
              <a:rPr lang="en-US" sz="2986" spc="14">
                <a:solidFill>
                  <a:srgbClr val="2B2C30"/>
                </a:solidFill>
                <a:latin typeface="Times New Roman"/>
                <a:ea typeface="Times New Roman"/>
                <a:cs typeface="Times New Roman"/>
                <a:sym typeface="Times New Roman"/>
              </a:rPr>
              <a:t>Network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pSp>
        <p:nvGrpSpPr>
          <p:cNvPr name="Group 3" id="3"/>
          <p:cNvGrpSpPr/>
          <p:nvPr/>
        </p:nvGrpSpPr>
        <p:grpSpPr>
          <a:xfrm rot="0">
            <a:off x="1690931" y="1799270"/>
            <a:ext cx="3783488" cy="3221096"/>
            <a:chOff x="0" y="0"/>
            <a:chExt cx="5044650" cy="4294795"/>
          </a:xfrm>
        </p:grpSpPr>
        <p:pic>
          <p:nvPicPr>
            <p:cNvPr name="Picture 4" id="4"/>
            <p:cNvPicPr>
              <a:picLocks noChangeAspect="true"/>
            </p:cNvPicPr>
            <p:nvPr/>
          </p:nvPicPr>
          <p:blipFill>
            <a:blip r:embed="rId2"/>
            <a:srcRect l="0" t="7052" r="0" b="7052"/>
            <a:stretch>
              <a:fillRect/>
            </a:stretch>
          </p:blipFill>
          <p:spPr>
            <a:xfrm flipH="false" flipV="false">
              <a:off x="0" y="0"/>
              <a:ext cx="5044650" cy="4294795"/>
            </a:xfrm>
            <a:prstGeom prst="rect">
              <a:avLst/>
            </a:prstGeom>
          </p:spPr>
        </p:pic>
      </p:grpSp>
      <p:sp>
        <p:nvSpPr>
          <p:cNvPr name="Freeform 5" id="5"/>
          <p:cNvSpPr/>
          <p:nvPr/>
        </p:nvSpPr>
        <p:spPr>
          <a:xfrm flipH="false" flipV="false" rot="0">
            <a:off x="12384380" y="1956197"/>
            <a:ext cx="4027224" cy="3382515"/>
          </a:xfrm>
          <a:custGeom>
            <a:avLst/>
            <a:gdLst/>
            <a:ahLst/>
            <a:cxnLst/>
            <a:rect r="r" b="b" t="t" l="l"/>
            <a:pathLst>
              <a:path h="3382515" w="4027224">
                <a:moveTo>
                  <a:pt x="0" y="0"/>
                </a:moveTo>
                <a:lnTo>
                  <a:pt x="4027224" y="0"/>
                </a:lnTo>
                <a:lnTo>
                  <a:pt x="4027224" y="3382515"/>
                </a:lnTo>
                <a:lnTo>
                  <a:pt x="0" y="3382515"/>
                </a:lnTo>
                <a:lnTo>
                  <a:pt x="0" y="0"/>
                </a:lnTo>
                <a:close/>
              </a:path>
            </a:pathLst>
          </a:custGeom>
          <a:blipFill>
            <a:blip r:embed="rId3"/>
            <a:stretch>
              <a:fillRect l="0" t="-25973" r="-7204" b="-66267"/>
            </a:stretch>
          </a:blipFill>
        </p:spPr>
      </p:sp>
      <p:sp>
        <p:nvSpPr>
          <p:cNvPr name="Freeform 6" id="6"/>
          <p:cNvSpPr/>
          <p:nvPr/>
        </p:nvSpPr>
        <p:spPr>
          <a:xfrm flipH="false" flipV="false" rot="0">
            <a:off x="7226427" y="1927166"/>
            <a:ext cx="3791489" cy="3093200"/>
          </a:xfrm>
          <a:custGeom>
            <a:avLst/>
            <a:gdLst/>
            <a:ahLst/>
            <a:cxnLst/>
            <a:rect r="r" b="b" t="t" l="l"/>
            <a:pathLst>
              <a:path h="3093200" w="3791489">
                <a:moveTo>
                  <a:pt x="0" y="0"/>
                </a:moveTo>
                <a:lnTo>
                  <a:pt x="3791489" y="0"/>
                </a:lnTo>
                <a:lnTo>
                  <a:pt x="3791489" y="3093200"/>
                </a:lnTo>
                <a:lnTo>
                  <a:pt x="0" y="3093200"/>
                </a:lnTo>
                <a:lnTo>
                  <a:pt x="0" y="0"/>
                </a:lnTo>
                <a:close/>
              </a:path>
            </a:pathLst>
          </a:custGeom>
          <a:blipFill>
            <a:blip r:embed="rId4"/>
            <a:stretch>
              <a:fillRect l="-1529" t="-11942" r="0" b="-12506"/>
            </a:stretch>
          </a:blipFill>
        </p:spPr>
      </p:sp>
      <p:grpSp>
        <p:nvGrpSpPr>
          <p:cNvPr name="Group 7" id="7"/>
          <p:cNvGrpSpPr/>
          <p:nvPr/>
        </p:nvGrpSpPr>
        <p:grpSpPr>
          <a:xfrm rot="0">
            <a:off x="12384380" y="5490876"/>
            <a:ext cx="4585234" cy="2623313"/>
            <a:chOff x="0" y="0"/>
            <a:chExt cx="6113645" cy="3497751"/>
          </a:xfrm>
        </p:grpSpPr>
        <p:sp>
          <p:nvSpPr>
            <p:cNvPr name="TextBox 8" id="8"/>
            <p:cNvSpPr txBox="true"/>
            <p:nvPr/>
          </p:nvSpPr>
          <p:spPr>
            <a:xfrm rot="0">
              <a:off x="0" y="19050"/>
              <a:ext cx="6093732" cy="567859"/>
            </a:xfrm>
            <a:prstGeom prst="rect">
              <a:avLst/>
            </a:prstGeom>
          </p:spPr>
          <p:txBody>
            <a:bodyPr anchor="t" rtlCol="false" tIns="0" lIns="0" bIns="0" rIns="0">
              <a:spAutoFit/>
            </a:bodyPr>
            <a:lstStyle/>
            <a:p>
              <a:pPr algn="l">
                <a:lnSpc>
                  <a:spcPts val="2638"/>
                </a:lnSpc>
              </a:pPr>
              <a:r>
                <a:rPr lang="en-US" sz="2899" i="true" spc="14">
                  <a:solidFill>
                    <a:srgbClr val="2B2C30"/>
                  </a:solidFill>
                  <a:latin typeface="Times New Roman Italics"/>
                  <a:ea typeface="Times New Roman Italics"/>
                  <a:cs typeface="Times New Roman Italics"/>
                  <a:sym typeface="Times New Roman Italics"/>
                </a:rPr>
                <a:t>full stack developer</a:t>
              </a:r>
            </a:p>
          </p:txBody>
        </p:sp>
        <p:sp>
          <p:nvSpPr>
            <p:cNvPr name="TextBox 9" id="9"/>
            <p:cNvSpPr txBox="true"/>
            <p:nvPr/>
          </p:nvSpPr>
          <p:spPr>
            <a:xfrm rot="0">
              <a:off x="0" y="612309"/>
              <a:ext cx="6113645" cy="783168"/>
            </a:xfrm>
            <a:prstGeom prst="rect">
              <a:avLst/>
            </a:prstGeom>
          </p:spPr>
          <p:txBody>
            <a:bodyPr anchor="t" rtlCol="false" tIns="0" lIns="0" bIns="0" rIns="0">
              <a:spAutoFit/>
            </a:bodyPr>
            <a:lstStyle/>
            <a:p>
              <a:pPr algn="l">
                <a:lnSpc>
                  <a:spcPts val="4899"/>
                </a:lnSpc>
              </a:pPr>
              <a:r>
                <a:rPr lang="en-US" sz="3499" b="true">
                  <a:solidFill>
                    <a:srgbClr val="2B2C30"/>
                  </a:solidFill>
                  <a:latin typeface="Public Sans Bold"/>
                  <a:ea typeface="Public Sans Bold"/>
                  <a:cs typeface="Public Sans Bold"/>
                  <a:sym typeface="Public Sans Bold"/>
                </a:rPr>
                <a:t>Thiobista Gedefaw</a:t>
              </a:r>
            </a:p>
          </p:txBody>
        </p:sp>
        <p:sp>
          <p:nvSpPr>
            <p:cNvPr name="TextBox 10" id="10"/>
            <p:cNvSpPr txBox="true"/>
            <p:nvPr/>
          </p:nvSpPr>
          <p:spPr>
            <a:xfrm rot="0">
              <a:off x="0" y="1544702"/>
              <a:ext cx="6113645" cy="1953049"/>
            </a:xfrm>
            <a:prstGeom prst="rect">
              <a:avLst/>
            </a:prstGeom>
          </p:spPr>
          <p:txBody>
            <a:bodyPr anchor="t" rtlCol="false" tIns="0" lIns="0" bIns="0" rIns="0">
              <a:spAutoFit/>
            </a:bodyPr>
            <a:lstStyle/>
            <a:p>
              <a:pPr algn="l">
                <a:lnSpc>
                  <a:spcPts val="3919"/>
                </a:lnSpc>
              </a:pPr>
              <a:r>
                <a:rPr lang="en-US" sz="2799">
                  <a:solidFill>
                    <a:srgbClr val="2B2C30"/>
                  </a:solidFill>
                  <a:latin typeface="Public Sans"/>
                  <a:ea typeface="Public Sans"/>
                  <a:cs typeface="Public Sans"/>
                  <a:sym typeface="Public Sans"/>
                </a:rPr>
                <a:t>Skilled in building scalable, interactive platforms for seamless user experience.</a:t>
              </a:r>
            </a:p>
          </p:txBody>
        </p:sp>
      </p:grpSp>
      <p:sp>
        <p:nvSpPr>
          <p:cNvPr name="Freeform 11" id="11"/>
          <p:cNvSpPr/>
          <p:nvPr/>
        </p:nvSpPr>
        <p:spPr>
          <a:xfrm flipH="false" flipV="false" rot="0">
            <a:off x="16297642" y="7949344"/>
            <a:ext cx="1990358" cy="1990358"/>
          </a:xfrm>
          <a:custGeom>
            <a:avLst/>
            <a:gdLst/>
            <a:ahLst/>
            <a:cxnLst/>
            <a:rect r="r" b="b" t="t" l="l"/>
            <a:pathLst>
              <a:path h="1990358" w="1990358">
                <a:moveTo>
                  <a:pt x="0" y="0"/>
                </a:moveTo>
                <a:lnTo>
                  <a:pt x="1990358" y="0"/>
                </a:lnTo>
                <a:lnTo>
                  <a:pt x="1990358" y="1990358"/>
                </a:lnTo>
                <a:lnTo>
                  <a:pt x="0" y="1990358"/>
                </a:lnTo>
                <a:lnTo>
                  <a:pt x="0" y="0"/>
                </a:lnTo>
                <a:close/>
              </a:path>
            </a:pathLst>
          </a:custGeom>
          <a:blipFill>
            <a:blip r:embed="rId5"/>
            <a:stretch>
              <a:fillRect l="0" t="0" r="0" b="0"/>
            </a:stretch>
          </a:blipFill>
        </p:spPr>
      </p:sp>
      <p:sp>
        <p:nvSpPr>
          <p:cNvPr name="TextBox 12" id="1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WHY YOU?</a:t>
            </a:r>
          </a:p>
        </p:txBody>
      </p:sp>
      <p:grpSp>
        <p:nvGrpSpPr>
          <p:cNvPr name="Group 13" id="13"/>
          <p:cNvGrpSpPr/>
          <p:nvPr/>
        </p:nvGrpSpPr>
        <p:grpSpPr>
          <a:xfrm rot="0">
            <a:off x="1700467" y="5028047"/>
            <a:ext cx="3773952" cy="3118613"/>
            <a:chOff x="0" y="0"/>
            <a:chExt cx="5031935" cy="4158151"/>
          </a:xfrm>
        </p:grpSpPr>
        <p:sp>
          <p:nvSpPr>
            <p:cNvPr name="TextBox 14" id="14"/>
            <p:cNvSpPr txBox="true"/>
            <p:nvPr/>
          </p:nvSpPr>
          <p:spPr>
            <a:xfrm rot="0">
              <a:off x="0" y="19050"/>
              <a:ext cx="5015545" cy="567859"/>
            </a:xfrm>
            <a:prstGeom prst="rect">
              <a:avLst/>
            </a:prstGeom>
          </p:spPr>
          <p:txBody>
            <a:bodyPr anchor="t" rtlCol="false" tIns="0" lIns="0" bIns="0" rIns="0">
              <a:spAutoFit/>
            </a:bodyPr>
            <a:lstStyle/>
            <a:p>
              <a:pPr algn="l">
                <a:lnSpc>
                  <a:spcPts val="2638"/>
                </a:lnSpc>
              </a:pPr>
              <a:r>
                <a:rPr lang="en-US" sz="2899" i="true" spc="14">
                  <a:solidFill>
                    <a:srgbClr val="2B2C30"/>
                  </a:solidFill>
                  <a:latin typeface="Times New Roman Italics"/>
                  <a:ea typeface="Times New Roman Italics"/>
                  <a:cs typeface="Times New Roman Italics"/>
                  <a:sym typeface="Times New Roman Italics"/>
                </a:rPr>
                <a:t>Founder &amp; CEO</a:t>
              </a:r>
              <a:r>
                <a:rPr lang="en-US" sz="2899" i="true" spc="14">
                  <a:solidFill>
                    <a:srgbClr val="2B2C30"/>
                  </a:solidFill>
                  <a:latin typeface="Times New Roman Italics"/>
                  <a:ea typeface="Times New Roman Italics"/>
                  <a:cs typeface="Times New Roman Italics"/>
                  <a:sym typeface="Times New Roman Italics"/>
                </a:rPr>
                <a:t> </a:t>
              </a:r>
            </a:p>
          </p:txBody>
        </p:sp>
        <p:sp>
          <p:nvSpPr>
            <p:cNvPr name="TextBox 15" id="15"/>
            <p:cNvSpPr txBox="true"/>
            <p:nvPr/>
          </p:nvSpPr>
          <p:spPr>
            <a:xfrm rot="0">
              <a:off x="0" y="612309"/>
              <a:ext cx="5031935" cy="783168"/>
            </a:xfrm>
            <a:prstGeom prst="rect">
              <a:avLst/>
            </a:prstGeom>
          </p:spPr>
          <p:txBody>
            <a:bodyPr anchor="t" rtlCol="false" tIns="0" lIns="0" bIns="0" rIns="0">
              <a:spAutoFit/>
            </a:bodyPr>
            <a:lstStyle/>
            <a:p>
              <a:pPr algn="l">
                <a:lnSpc>
                  <a:spcPts val="4899"/>
                </a:lnSpc>
              </a:pPr>
              <a:r>
                <a:rPr lang="en-US" sz="3499" b="true">
                  <a:solidFill>
                    <a:srgbClr val="2B2C30"/>
                  </a:solidFill>
                  <a:latin typeface="Public Sans Bold"/>
                  <a:ea typeface="Public Sans Bold"/>
                  <a:cs typeface="Public Sans Bold"/>
                  <a:sym typeface="Public Sans Bold"/>
                </a:rPr>
                <a:t>Rahel Yekoye</a:t>
              </a:r>
            </a:p>
          </p:txBody>
        </p:sp>
        <p:sp>
          <p:nvSpPr>
            <p:cNvPr name="TextBox 16" id="16"/>
            <p:cNvSpPr txBox="true"/>
            <p:nvPr/>
          </p:nvSpPr>
          <p:spPr>
            <a:xfrm rot="0">
              <a:off x="0" y="1544702"/>
              <a:ext cx="5031935" cy="2613449"/>
            </a:xfrm>
            <a:prstGeom prst="rect">
              <a:avLst/>
            </a:prstGeom>
          </p:spPr>
          <p:txBody>
            <a:bodyPr anchor="t" rtlCol="false" tIns="0" lIns="0" bIns="0" rIns="0">
              <a:spAutoFit/>
            </a:bodyPr>
            <a:lstStyle/>
            <a:p>
              <a:pPr algn="l">
                <a:lnSpc>
                  <a:spcPts val="3919"/>
                </a:lnSpc>
              </a:pPr>
              <a:r>
                <a:rPr lang="en-US" sz="2799">
                  <a:solidFill>
                    <a:srgbClr val="2B2C30"/>
                  </a:solidFill>
                  <a:latin typeface="Public Sans"/>
                  <a:ea typeface="Public Sans"/>
                  <a:cs typeface="Public Sans"/>
                  <a:sym typeface="Public Sans"/>
                </a:rPr>
                <a:t>Visionary leader passionate about language preservation and accessibility.</a:t>
              </a:r>
            </a:p>
          </p:txBody>
        </p:sp>
      </p:grpSp>
      <p:grpSp>
        <p:nvGrpSpPr>
          <p:cNvPr name="Group 17" id="17"/>
          <p:cNvGrpSpPr/>
          <p:nvPr/>
        </p:nvGrpSpPr>
        <p:grpSpPr>
          <a:xfrm rot="0">
            <a:off x="7435827" y="5143500"/>
            <a:ext cx="3773952" cy="3613913"/>
            <a:chOff x="0" y="0"/>
            <a:chExt cx="5031935" cy="4818551"/>
          </a:xfrm>
        </p:grpSpPr>
        <p:sp>
          <p:nvSpPr>
            <p:cNvPr name="TextBox 18" id="18"/>
            <p:cNvSpPr txBox="true"/>
            <p:nvPr/>
          </p:nvSpPr>
          <p:spPr>
            <a:xfrm rot="0">
              <a:off x="0" y="19050"/>
              <a:ext cx="5015545" cy="567859"/>
            </a:xfrm>
            <a:prstGeom prst="rect">
              <a:avLst/>
            </a:prstGeom>
          </p:spPr>
          <p:txBody>
            <a:bodyPr anchor="t" rtlCol="false" tIns="0" lIns="0" bIns="0" rIns="0">
              <a:spAutoFit/>
            </a:bodyPr>
            <a:lstStyle/>
            <a:p>
              <a:pPr algn="l">
                <a:lnSpc>
                  <a:spcPts val="2638"/>
                </a:lnSpc>
              </a:pPr>
              <a:r>
                <a:rPr lang="en-US" sz="2899" i="true" spc="14">
                  <a:solidFill>
                    <a:srgbClr val="2B2C30"/>
                  </a:solidFill>
                  <a:latin typeface="Times New Roman Italics"/>
                  <a:ea typeface="Times New Roman Italics"/>
                  <a:cs typeface="Times New Roman Italics"/>
                  <a:sym typeface="Times New Roman Italics"/>
                </a:rPr>
                <a:t>Marketing manager</a:t>
              </a:r>
            </a:p>
          </p:txBody>
        </p:sp>
        <p:sp>
          <p:nvSpPr>
            <p:cNvPr name="TextBox 19" id="19"/>
            <p:cNvSpPr txBox="true"/>
            <p:nvPr/>
          </p:nvSpPr>
          <p:spPr>
            <a:xfrm rot="0">
              <a:off x="0" y="612309"/>
              <a:ext cx="5031935" cy="783168"/>
            </a:xfrm>
            <a:prstGeom prst="rect">
              <a:avLst/>
            </a:prstGeom>
          </p:spPr>
          <p:txBody>
            <a:bodyPr anchor="t" rtlCol="false" tIns="0" lIns="0" bIns="0" rIns="0">
              <a:spAutoFit/>
            </a:bodyPr>
            <a:lstStyle/>
            <a:p>
              <a:pPr algn="l">
                <a:lnSpc>
                  <a:spcPts val="4899"/>
                </a:lnSpc>
              </a:pPr>
              <a:r>
                <a:rPr lang="en-US" sz="3499" b="true">
                  <a:solidFill>
                    <a:srgbClr val="2B2C30"/>
                  </a:solidFill>
                  <a:latin typeface="Public Sans Bold"/>
                  <a:ea typeface="Public Sans Bold"/>
                  <a:cs typeface="Public Sans Bold"/>
                  <a:sym typeface="Public Sans Bold"/>
                </a:rPr>
                <a:t>Tigist Negussie</a:t>
              </a:r>
            </a:p>
          </p:txBody>
        </p:sp>
        <p:sp>
          <p:nvSpPr>
            <p:cNvPr name="TextBox 20" id="20"/>
            <p:cNvSpPr txBox="true"/>
            <p:nvPr/>
          </p:nvSpPr>
          <p:spPr>
            <a:xfrm rot="0">
              <a:off x="0" y="1544702"/>
              <a:ext cx="5031935" cy="3273849"/>
            </a:xfrm>
            <a:prstGeom prst="rect">
              <a:avLst/>
            </a:prstGeom>
          </p:spPr>
          <p:txBody>
            <a:bodyPr anchor="t" rtlCol="false" tIns="0" lIns="0" bIns="0" rIns="0">
              <a:spAutoFit/>
            </a:bodyPr>
            <a:lstStyle/>
            <a:p>
              <a:pPr algn="l">
                <a:lnSpc>
                  <a:spcPts val="3919"/>
                </a:lnSpc>
              </a:pPr>
              <a:r>
                <a:rPr lang="en-US" sz="2799">
                  <a:solidFill>
                    <a:srgbClr val="2B2C30"/>
                  </a:solidFill>
                  <a:latin typeface="Public Sans"/>
                  <a:ea typeface="Public Sans"/>
                  <a:cs typeface="Public Sans"/>
                  <a:sym typeface="Public Sans"/>
                </a:rPr>
                <a:t>Expert in digital marketing and user acquisition, driving growth and engagement.</a:t>
              </a:r>
            </a:p>
          </p:txBody>
        </p:sp>
      </p:grpSp>
      <p:sp>
        <p:nvSpPr>
          <p:cNvPr name="TextBox 21" id="21"/>
          <p:cNvSpPr txBox="true"/>
          <p:nvPr/>
        </p:nvSpPr>
        <p:spPr>
          <a:xfrm rot="0">
            <a:off x="14990680" y="8564071"/>
            <a:ext cx="1682491" cy="779954"/>
          </a:xfrm>
          <a:prstGeom prst="rect">
            <a:avLst/>
          </a:prstGeom>
        </p:spPr>
        <p:txBody>
          <a:bodyPr anchor="t" rtlCol="false" tIns="0" lIns="0" bIns="0" rIns="0">
            <a:spAutoFit/>
          </a:bodyPr>
          <a:lstStyle/>
          <a:p>
            <a:pPr algn="l">
              <a:lnSpc>
                <a:spcPts val="2717"/>
              </a:lnSpc>
            </a:pPr>
            <a:r>
              <a:rPr lang="en-US" sz="2986" spc="14">
                <a:solidFill>
                  <a:srgbClr val="2B2C30"/>
                </a:solidFill>
                <a:latin typeface="Times New Roman"/>
                <a:ea typeface="Times New Roman"/>
                <a:cs typeface="Times New Roman"/>
                <a:sym typeface="Times New Roman"/>
              </a:rPr>
              <a:t>Language </a:t>
            </a:r>
          </a:p>
          <a:p>
            <a:pPr algn="l">
              <a:lnSpc>
                <a:spcPts val="2717"/>
              </a:lnSpc>
            </a:pPr>
            <a:r>
              <a:rPr lang="en-US" sz="2986" spc="14">
                <a:solidFill>
                  <a:srgbClr val="2B2C30"/>
                </a:solidFill>
                <a:latin typeface="Times New Roman"/>
                <a:ea typeface="Times New Roman"/>
                <a:cs typeface="Times New Roman"/>
                <a:sym typeface="Times New Roman"/>
              </a:rPr>
              <a:t>Network</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7077072"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6297642" y="7949344"/>
            <a:ext cx="1990358" cy="1990358"/>
          </a:xfrm>
          <a:custGeom>
            <a:avLst/>
            <a:gdLst/>
            <a:ahLst/>
            <a:cxnLst/>
            <a:rect r="r" b="b" t="t" l="l"/>
            <a:pathLst>
              <a:path h="1990358" w="1990358">
                <a:moveTo>
                  <a:pt x="0" y="0"/>
                </a:moveTo>
                <a:lnTo>
                  <a:pt x="1990358" y="0"/>
                </a:lnTo>
                <a:lnTo>
                  <a:pt x="1990358" y="1990358"/>
                </a:lnTo>
                <a:lnTo>
                  <a:pt x="0" y="1990358"/>
                </a:lnTo>
                <a:lnTo>
                  <a:pt x="0" y="0"/>
                </a:lnTo>
                <a:close/>
              </a:path>
            </a:pathLst>
          </a:custGeom>
          <a:blipFill>
            <a:blip r:embed="rId2"/>
            <a:stretch>
              <a:fillRect l="0" t="0" r="0" b="0"/>
            </a:stretch>
          </a:blipFill>
        </p:spPr>
      </p:sp>
      <p:sp>
        <p:nvSpPr>
          <p:cNvPr name="Freeform 4" id="4"/>
          <p:cNvSpPr/>
          <p:nvPr/>
        </p:nvSpPr>
        <p:spPr>
          <a:xfrm flipH="false" flipV="false" rot="0">
            <a:off x="4517789" y="3551248"/>
            <a:ext cx="7632392" cy="6039130"/>
          </a:xfrm>
          <a:custGeom>
            <a:avLst/>
            <a:gdLst/>
            <a:ahLst/>
            <a:cxnLst/>
            <a:rect r="r" b="b" t="t" l="l"/>
            <a:pathLst>
              <a:path h="6039130" w="7632392">
                <a:moveTo>
                  <a:pt x="0" y="0"/>
                </a:moveTo>
                <a:lnTo>
                  <a:pt x="7632392" y="0"/>
                </a:lnTo>
                <a:lnTo>
                  <a:pt x="7632392" y="6039130"/>
                </a:lnTo>
                <a:lnTo>
                  <a:pt x="0" y="6039130"/>
                </a:lnTo>
                <a:lnTo>
                  <a:pt x="0" y="0"/>
                </a:lnTo>
                <a:close/>
              </a:path>
            </a:pathLst>
          </a:custGeom>
          <a:blipFill>
            <a:blip r:embed="rId3"/>
            <a:stretch>
              <a:fillRect l="0" t="0" r="0" b="0"/>
            </a:stretch>
          </a:blipFill>
        </p:spPr>
      </p:sp>
      <p:sp>
        <p:nvSpPr>
          <p:cNvPr name="TextBox 5" id="5"/>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 YOUR ASK</a:t>
            </a:r>
          </a:p>
        </p:txBody>
      </p:sp>
      <p:sp>
        <p:nvSpPr>
          <p:cNvPr name="TextBox 6" id="6"/>
          <p:cNvSpPr txBox="true"/>
          <p:nvPr/>
        </p:nvSpPr>
        <p:spPr>
          <a:xfrm rot="0">
            <a:off x="0" y="2211398"/>
            <a:ext cx="16667970" cy="1235075"/>
          </a:xfrm>
          <a:prstGeom prst="rect">
            <a:avLst/>
          </a:prstGeom>
        </p:spPr>
        <p:txBody>
          <a:bodyPr anchor="t" rtlCol="false" tIns="0" lIns="0" bIns="0" rIns="0">
            <a:spAutoFit/>
          </a:bodyPr>
          <a:lstStyle/>
          <a:p>
            <a:pPr algn="ctr">
              <a:lnSpc>
                <a:spcPts val="4900"/>
              </a:lnSpc>
              <a:spcBef>
                <a:spcPct val="0"/>
              </a:spcBef>
            </a:pPr>
            <a:r>
              <a:rPr lang="en-US" b="true" sz="3500" i="true" spc="17">
                <a:solidFill>
                  <a:srgbClr val="2B2C30"/>
                </a:solidFill>
                <a:latin typeface="Public Sans Bold Italics"/>
                <a:ea typeface="Public Sans Bold Italics"/>
                <a:cs typeface="Public Sans Bold Italics"/>
                <a:sym typeface="Public Sans Bold Italics"/>
              </a:rPr>
              <a:t>We are seeking a $1M investment to scale our platform and transform language learning for millions</a:t>
            </a:r>
          </a:p>
        </p:txBody>
      </p:sp>
      <p:sp>
        <p:nvSpPr>
          <p:cNvPr name="TextBox 7" id="7"/>
          <p:cNvSpPr txBox="true"/>
          <p:nvPr/>
        </p:nvSpPr>
        <p:spPr>
          <a:xfrm rot="0">
            <a:off x="14990680" y="8564071"/>
            <a:ext cx="1682491" cy="779954"/>
          </a:xfrm>
          <a:prstGeom prst="rect">
            <a:avLst/>
          </a:prstGeom>
        </p:spPr>
        <p:txBody>
          <a:bodyPr anchor="t" rtlCol="false" tIns="0" lIns="0" bIns="0" rIns="0">
            <a:spAutoFit/>
          </a:bodyPr>
          <a:lstStyle/>
          <a:p>
            <a:pPr algn="l">
              <a:lnSpc>
                <a:spcPts val="2717"/>
              </a:lnSpc>
            </a:pPr>
            <a:r>
              <a:rPr lang="en-US" sz="2986" spc="14">
                <a:solidFill>
                  <a:srgbClr val="2B2C30"/>
                </a:solidFill>
                <a:latin typeface="Times New Roman"/>
                <a:ea typeface="Times New Roman"/>
                <a:cs typeface="Times New Roman"/>
                <a:sym typeface="Times New Roman"/>
              </a:rPr>
              <a:t>Language </a:t>
            </a:r>
          </a:p>
          <a:p>
            <a:pPr algn="l">
              <a:lnSpc>
                <a:spcPts val="2717"/>
              </a:lnSpc>
            </a:pPr>
            <a:r>
              <a:rPr lang="en-US" sz="2986" spc="14">
                <a:solidFill>
                  <a:srgbClr val="2B2C30"/>
                </a:solidFill>
                <a:latin typeface="Times New Roman"/>
                <a:ea typeface="Times New Roman"/>
                <a:cs typeface="Times New Roman"/>
                <a:sym typeface="Times New Roman"/>
              </a:rPr>
              <a:t>Network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782130" y="3344862"/>
            <a:ext cx="13208550" cy="1543050"/>
          </a:xfrm>
          <a:prstGeom prst="rect">
            <a:avLst/>
          </a:prstGeom>
        </p:spPr>
        <p:txBody>
          <a:bodyPr anchor="t" rtlCol="false" tIns="0" lIns="0" bIns="0" rIns="0">
            <a:spAutoFit/>
          </a:bodyPr>
          <a:lstStyle/>
          <a:p>
            <a:pPr algn="just">
              <a:lnSpc>
                <a:spcPts val="5849"/>
              </a:lnSpc>
            </a:pPr>
            <a:r>
              <a:rPr lang="en-US" sz="4499" spc="22">
                <a:solidFill>
                  <a:srgbClr val="2B2C30"/>
                </a:solidFill>
                <a:latin typeface="Times New Roman"/>
                <a:ea typeface="Times New Roman"/>
                <a:cs typeface="Times New Roman"/>
                <a:sym typeface="Times New Roman"/>
              </a:rPr>
              <a:t>- Email: lanet@gmail.com</a:t>
            </a:r>
          </a:p>
          <a:p>
            <a:pPr algn="just">
              <a:lnSpc>
                <a:spcPts val="5849"/>
              </a:lnSpc>
            </a:pPr>
            <a:r>
              <a:rPr lang="en-US" sz="4499" spc="22">
                <a:solidFill>
                  <a:srgbClr val="2B2C30"/>
                </a:solidFill>
                <a:latin typeface="Times New Roman"/>
                <a:ea typeface="Times New Roman"/>
                <a:cs typeface="Times New Roman"/>
                <a:sym typeface="Times New Roman"/>
              </a:rPr>
              <a:t>- Phone: +25196027271</a:t>
            </a:r>
          </a:p>
        </p:txBody>
      </p:sp>
      <p:sp>
        <p:nvSpPr>
          <p:cNvPr name="AutoShape 3" id="3"/>
          <p:cNvSpPr/>
          <p:nvPr/>
        </p:nvSpPr>
        <p:spPr>
          <a:xfrm flipV="true">
            <a:off x="149889" y="1598836"/>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CONTACT</a:t>
            </a:r>
          </a:p>
        </p:txBody>
      </p:sp>
      <p:sp>
        <p:nvSpPr>
          <p:cNvPr name="TextBox 5" id="5"/>
          <p:cNvSpPr txBox="true"/>
          <p:nvPr/>
        </p:nvSpPr>
        <p:spPr>
          <a:xfrm rot="0">
            <a:off x="1465626" y="5948224"/>
            <a:ext cx="13599121" cy="655956"/>
          </a:xfrm>
          <a:prstGeom prst="rect">
            <a:avLst/>
          </a:prstGeom>
        </p:spPr>
        <p:txBody>
          <a:bodyPr anchor="t" rtlCol="false" tIns="0" lIns="0" bIns="0" rIns="0">
            <a:spAutoFit/>
          </a:bodyPr>
          <a:lstStyle/>
          <a:p>
            <a:pPr algn="ctr">
              <a:lnSpc>
                <a:spcPts val="5319"/>
              </a:lnSpc>
              <a:spcBef>
                <a:spcPct val="0"/>
              </a:spcBef>
            </a:pPr>
            <a:r>
              <a:rPr lang="en-US" b="true" sz="3799">
                <a:solidFill>
                  <a:srgbClr val="2B2C30"/>
                </a:solidFill>
                <a:latin typeface="Public Sans Bold"/>
                <a:ea typeface="Public Sans Bold"/>
                <a:cs typeface="Public Sans Bold"/>
                <a:sym typeface="Public Sans Bold"/>
              </a:rPr>
              <a:t>Lets M</a:t>
            </a:r>
            <a:r>
              <a:rPr lang="en-US" b="true" sz="3799">
                <a:solidFill>
                  <a:srgbClr val="2B2C30"/>
                </a:solidFill>
                <a:latin typeface="Public Sans Bold"/>
                <a:ea typeface="Public Sans Bold"/>
                <a:cs typeface="Public Sans Bold"/>
                <a:sym typeface="Public Sans Bold"/>
              </a:rPr>
              <a:t>ake Local languages Easy, Engaging, and Accessible</a:t>
            </a:r>
          </a:p>
        </p:txBody>
      </p:sp>
      <p:sp>
        <p:nvSpPr>
          <p:cNvPr name="Freeform 6" id="6"/>
          <p:cNvSpPr/>
          <p:nvPr/>
        </p:nvSpPr>
        <p:spPr>
          <a:xfrm flipH="false" flipV="false" rot="0">
            <a:off x="16297642" y="7949344"/>
            <a:ext cx="1990358" cy="1990358"/>
          </a:xfrm>
          <a:custGeom>
            <a:avLst/>
            <a:gdLst/>
            <a:ahLst/>
            <a:cxnLst/>
            <a:rect r="r" b="b" t="t" l="l"/>
            <a:pathLst>
              <a:path h="1990358" w="1990358">
                <a:moveTo>
                  <a:pt x="0" y="0"/>
                </a:moveTo>
                <a:lnTo>
                  <a:pt x="1990358" y="0"/>
                </a:lnTo>
                <a:lnTo>
                  <a:pt x="1990358" y="1990358"/>
                </a:lnTo>
                <a:lnTo>
                  <a:pt x="0" y="1990358"/>
                </a:lnTo>
                <a:lnTo>
                  <a:pt x="0" y="0"/>
                </a:lnTo>
                <a:close/>
              </a:path>
            </a:pathLst>
          </a:custGeom>
          <a:blipFill>
            <a:blip r:embed="rId2"/>
            <a:stretch>
              <a:fillRect l="0" t="0" r="0" b="0"/>
            </a:stretch>
          </a:blipFill>
        </p:spPr>
      </p:sp>
      <p:sp>
        <p:nvSpPr>
          <p:cNvPr name="TextBox 7" id="7"/>
          <p:cNvSpPr txBox="true"/>
          <p:nvPr/>
        </p:nvSpPr>
        <p:spPr>
          <a:xfrm rot="0">
            <a:off x="14990680" y="8564071"/>
            <a:ext cx="1682491" cy="779954"/>
          </a:xfrm>
          <a:prstGeom prst="rect">
            <a:avLst/>
          </a:prstGeom>
        </p:spPr>
        <p:txBody>
          <a:bodyPr anchor="t" rtlCol="false" tIns="0" lIns="0" bIns="0" rIns="0">
            <a:spAutoFit/>
          </a:bodyPr>
          <a:lstStyle/>
          <a:p>
            <a:pPr algn="l">
              <a:lnSpc>
                <a:spcPts val="2717"/>
              </a:lnSpc>
            </a:pPr>
            <a:r>
              <a:rPr lang="en-US" sz="2986" spc="14">
                <a:solidFill>
                  <a:srgbClr val="2B2C30"/>
                </a:solidFill>
                <a:latin typeface="Times New Roman"/>
                <a:ea typeface="Times New Roman"/>
                <a:cs typeface="Times New Roman"/>
                <a:sym typeface="Times New Roman"/>
              </a:rPr>
              <a:t>Language </a:t>
            </a:r>
          </a:p>
          <a:p>
            <a:pPr algn="l">
              <a:lnSpc>
                <a:spcPts val="2717"/>
              </a:lnSpc>
            </a:pPr>
            <a:r>
              <a:rPr lang="en-US" sz="2986" spc="14">
                <a:solidFill>
                  <a:srgbClr val="2B2C30"/>
                </a:solidFill>
                <a:latin typeface="Times New Roman"/>
                <a:ea typeface="Times New Roman"/>
                <a:cs typeface="Times New Roman"/>
                <a:sym typeface="Times New Roman"/>
              </a:rPr>
              <a:t>Network</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6297642" y="7949344"/>
            <a:ext cx="1990358" cy="1990358"/>
          </a:xfrm>
          <a:custGeom>
            <a:avLst/>
            <a:gdLst/>
            <a:ahLst/>
            <a:cxnLst/>
            <a:rect r="r" b="b" t="t" l="l"/>
            <a:pathLst>
              <a:path h="1990358" w="1990358">
                <a:moveTo>
                  <a:pt x="0" y="0"/>
                </a:moveTo>
                <a:lnTo>
                  <a:pt x="1990358" y="0"/>
                </a:lnTo>
                <a:lnTo>
                  <a:pt x="1990358" y="1990358"/>
                </a:lnTo>
                <a:lnTo>
                  <a:pt x="0" y="1990358"/>
                </a:lnTo>
                <a:lnTo>
                  <a:pt x="0" y="0"/>
                </a:lnTo>
                <a:close/>
              </a:path>
            </a:pathLst>
          </a:custGeom>
          <a:blipFill>
            <a:blip r:embed="rId2"/>
            <a:stretch>
              <a:fillRect l="0" t="0" r="0" b="0"/>
            </a:stretch>
          </a:blipFill>
        </p:spPr>
      </p:sp>
      <p:sp>
        <p:nvSpPr>
          <p:cNvPr name="Freeform 4" id="4"/>
          <p:cNvSpPr/>
          <p:nvPr/>
        </p:nvSpPr>
        <p:spPr>
          <a:xfrm flipH="false" flipV="false" rot="0">
            <a:off x="5884720" y="4653286"/>
            <a:ext cx="7096668" cy="4690739"/>
          </a:xfrm>
          <a:custGeom>
            <a:avLst/>
            <a:gdLst/>
            <a:ahLst/>
            <a:cxnLst/>
            <a:rect r="r" b="b" t="t" l="l"/>
            <a:pathLst>
              <a:path h="4690739" w="7096668">
                <a:moveTo>
                  <a:pt x="0" y="0"/>
                </a:moveTo>
                <a:lnTo>
                  <a:pt x="7096668" y="0"/>
                </a:lnTo>
                <a:lnTo>
                  <a:pt x="7096668" y="4690739"/>
                </a:lnTo>
                <a:lnTo>
                  <a:pt x="0" y="4690739"/>
                </a:lnTo>
                <a:lnTo>
                  <a:pt x="0" y="0"/>
                </a:lnTo>
                <a:close/>
              </a:path>
            </a:pathLst>
          </a:custGeom>
          <a:blipFill>
            <a:blip r:embed="rId3"/>
            <a:stretch>
              <a:fillRect l="0" t="-25109" r="0" b="-26181"/>
            </a:stretch>
          </a:blipFill>
        </p:spPr>
      </p:sp>
      <p:sp>
        <p:nvSpPr>
          <p:cNvPr name="TextBox 5" id="5"/>
          <p:cNvSpPr txBox="true"/>
          <p:nvPr/>
        </p:nvSpPr>
        <p:spPr>
          <a:xfrm rot="0">
            <a:off x="850974" y="2008566"/>
            <a:ext cx="16408332" cy="2407933"/>
          </a:xfrm>
          <a:prstGeom prst="rect">
            <a:avLst/>
          </a:prstGeom>
        </p:spPr>
        <p:txBody>
          <a:bodyPr anchor="t" rtlCol="false" tIns="0" lIns="0" bIns="0" rIns="0">
            <a:spAutoFit/>
          </a:bodyPr>
          <a:lstStyle/>
          <a:p>
            <a:pPr algn="ctr">
              <a:lnSpc>
                <a:spcPts val="15250"/>
              </a:lnSpc>
            </a:pPr>
            <a:r>
              <a:rPr lang="en-US" sz="16758" spc="83">
                <a:solidFill>
                  <a:srgbClr val="2B2C30"/>
                </a:solidFill>
                <a:latin typeface="Times New Roman"/>
                <a:ea typeface="Times New Roman"/>
                <a:cs typeface="Times New Roman"/>
                <a:sym typeface="Times New Roman"/>
              </a:rPr>
              <a:t>Thank you!</a:t>
            </a:r>
          </a:p>
        </p:txBody>
      </p:sp>
      <p:sp>
        <p:nvSpPr>
          <p:cNvPr name="TextBox 6" id="6"/>
          <p:cNvSpPr txBox="true"/>
          <p:nvPr/>
        </p:nvSpPr>
        <p:spPr>
          <a:xfrm rot="0">
            <a:off x="14990680" y="8564071"/>
            <a:ext cx="1682491" cy="779954"/>
          </a:xfrm>
          <a:prstGeom prst="rect">
            <a:avLst/>
          </a:prstGeom>
        </p:spPr>
        <p:txBody>
          <a:bodyPr anchor="t" rtlCol="false" tIns="0" lIns="0" bIns="0" rIns="0">
            <a:spAutoFit/>
          </a:bodyPr>
          <a:lstStyle/>
          <a:p>
            <a:pPr algn="l">
              <a:lnSpc>
                <a:spcPts val="2717"/>
              </a:lnSpc>
            </a:pPr>
            <a:r>
              <a:rPr lang="en-US" sz="2986" spc="14">
                <a:solidFill>
                  <a:srgbClr val="2B2C30"/>
                </a:solidFill>
                <a:latin typeface="Times New Roman"/>
                <a:ea typeface="Times New Roman"/>
                <a:cs typeface="Times New Roman"/>
                <a:sym typeface="Times New Roman"/>
              </a:rPr>
              <a:t>Language </a:t>
            </a:r>
          </a:p>
          <a:p>
            <a:pPr algn="l">
              <a:lnSpc>
                <a:spcPts val="2717"/>
              </a:lnSpc>
            </a:pPr>
            <a:r>
              <a:rPr lang="en-US" sz="2986" spc="14">
                <a:solidFill>
                  <a:srgbClr val="2B2C30"/>
                </a:solidFill>
                <a:latin typeface="Times New Roman"/>
                <a:ea typeface="Times New Roman"/>
                <a:cs typeface="Times New Roman"/>
                <a:sym typeface="Times New Roman"/>
              </a:rPr>
              <a:t>Network</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2068997"/>
            <a:ext cx="14811199" cy="6909548"/>
          </a:xfrm>
          <a:prstGeom prst="rect">
            <a:avLst/>
          </a:prstGeom>
        </p:spPr>
        <p:txBody>
          <a:bodyPr anchor="t" rtlCol="false" tIns="0" lIns="0" bIns="0" rIns="0">
            <a:spAutoFit/>
          </a:bodyPr>
          <a:lstStyle/>
          <a:p>
            <a:pPr algn="l" marL="695317" indent="-347659" lvl="1">
              <a:lnSpc>
                <a:spcPts val="4508"/>
              </a:lnSpc>
              <a:buFont typeface="Arial"/>
              <a:buChar char="•"/>
            </a:pPr>
            <a:r>
              <a:rPr lang="en-US" sz="3220" spc="16">
                <a:solidFill>
                  <a:srgbClr val="000000"/>
                </a:solidFill>
                <a:latin typeface="Times New Roman"/>
                <a:ea typeface="Times New Roman"/>
                <a:cs typeface="Times New Roman"/>
                <a:sym typeface="Times New Roman"/>
              </a:rPr>
              <a:t> Market Research Reports:</a:t>
            </a:r>
          </a:p>
          <a:p>
            <a:pPr algn="l">
              <a:lnSpc>
                <a:spcPts val="4508"/>
              </a:lnSpc>
            </a:pPr>
            <a:r>
              <a:rPr lang="en-US" sz="3220" spc="16">
                <a:solidFill>
                  <a:srgbClr val="000000"/>
                </a:solidFill>
                <a:latin typeface="Times New Roman"/>
                <a:ea typeface="Times New Roman"/>
                <a:cs typeface="Times New Roman"/>
                <a:sym typeface="Times New Roman"/>
              </a:rPr>
              <a:t>          Global Online Language Learning Market Report </a:t>
            </a:r>
          </a:p>
          <a:p>
            <a:pPr algn="l">
              <a:lnSpc>
                <a:spcPts val="4508"/>
              </a:lnSpc>
            </a:pPr>
            <a:r>
              <a:rPr lang="en-US" sz="3220" spc="16">
                <a:solidFill>
                  <a:srgbClr val="000000"/>
                </a:solidFill>
                <a:latin typeface="Times New Roman"/>
                <a:ea typeface="Times New Roman"/>
                <a:cs typeface="Times New Roman"/>
                <a:sym typeface="Times New Roman"/>
              </a:rPr>
              <a:t>           Ethiopian Diaspora &amp; Language Demand Study </a:t>
            </a:r>
          </a:p>
          <a:p>
            <a:pPr algn="l" marL="695317" indent="-347659" lvl="1">
              <a:lnSpc>
                <a:spcPts val="4508"/>
              </a:lnSpc>
              <a:buFont typeface="Arial"/>
              <a:buChar char="•"/>
            </a:pPr>
            <a:r>
              <a:rPr lang="en-US" sz="3220" spc="16">
                <a:solidFill>
                  <a:srgbClr val="000000"/>
                </a:solidFill>
                <a:latin typeface="Times New Roman"/>
                <a:ea typeface="Times New Roman"/>
                <a:cs typeface="Times New Roman"/>
                <a:sym typeface="Times New Roman"/>
              </a:rPr>
              <a:t> Industry Articles &amp; Publications:</a:t>
            </a:r>
          </a:p>
          <a:p>
            <a:pPr algn="l">
              <a:lnSpc>
                <a:spcPts val="4508"/>
              </a:lnSpc>
            </a:pPr>
            <a:r>
              <a:rPr lang="en-US" sz="3220" spc="16">
                <a:solidFill>
                  <a:srgbClr val="000000"/>
                </a:solidFill>
                <a:latin typeface="Times New Roman"/>
                <a:ea typeface="Times New Roman"/>
                <a:cs typeface="Times New Roman"/>
                <a:sym typeface="Times New Roman"/>
              </a:rPr>
              <a:t>          “The Growth of Online Learning” – Forbes</a:t>
            </a:r>
          </a:p>
          <a:p>
            <a:pPr algn="l">
              <a:lnSpc>
                <a:spcPts val="4508"/>
              </a:lnSpc>
            </a:pPr>
            <a:r>
              <a:rPr lang="en-US" sz="3220" spc="16">
                <a:solidFill>
                  <a:srgbClr val="000000"/>
                </a:solidFill>
                <a:latin typeface="Times New Roman"/>
                <a:ea typeface="Times New Roman"/>
                <a:cs typeface="Times New Roman"/>
                <a:sym typeface="Times New Roman"/>
              </a:rPr>
              <a:t>          </a:t>
            </a:r>
            <a:r>
              <a:rPr lang="en-US" sz="3220" spc="16">
                <a:solidFill>
                  <a:srgbClr val="000000"/>
                </a:solidFill>
                <a:latin typeface="Times New Roman"/>
                <a:ea typeface="Times New Roman"/>
                <a:cs typeface="Times New Roman"/>
                <a:sym typeface="Times New Roman"/>
              </a:rPr>
              <a:t>“The Role of AI in Language Education” – TechCrunch</a:t>
            </a:r>
          </a:p>
          <a:p>
            <a:pPr algn="l" marL="695317" indent="-347659" lvl="1">
              <a:lnSpc>
                <a:spcPts val="4508"/>
              </a:lnSpc>
              <a:buFont typeface="Arial"/>
              <a:buChar char="•"/>
            </a:pPr>
            <a:r>
              <a:rPr lang="en-US" sz="3220" spc="16">
                <a:solidFill>
                  <a:srgbClr val="000000"/>
                </a:solidFill>
                <a:latin typeface="Times New Roman"/>
                <a:ea typeface="Times New Roman"/>
                <a:cs typeface="Times New Roman"/>
                <a:sym typeface="Times New Roman"/>
              </a:rPr>
              <a:t>Primary Data &amp; Surveys:</a:t>
            </a:r>
          </a:p>
          <a:p>
            <a:pPr algn="l">
              <a:lnSpc>
                <a:spcPts val="4508"/>
              </a:lnSpc>
            </a:pPr>
            <a:r>
              <a:rPr lang="en-US" sz="3220" spc="16">
                <a:solidFill>
                  <a:srgbClr val="000000"/>
                </a:solidFill>
                <a:latin typeface="Times New Roman"/>
                <a:ea typeface="Times New Roman"/>
                <a:cs typeface="Times New Roman"/>
                <a:sym typeface="Times New Roman"/>
              </a:rPr>
              <a:t>           Internal survey of 500 Ethiopian language learners</a:t>
            </a:r>
          </a:p>
          <a:p>
            <a:pPr algn="l">
              <a:lnSpc>
                <a:spcPts val="4508"/>
              </a:lnSpc>
            </a:pPr>
            <a:r>
              <a:rPr lang="en-US" sz="3220" spc="16">
                <a:solidFill>
                  <a:srgbClr val="000000"/>
                </a:solidFill>
                <a:latin typeface="Times New Roman"/>
                <a:ea typeface="Times New Roman"/>
                <a:cs typeface="Times New Roman"/>
                <a:sym typeface="Times New Roman"/>
              </a:rPr>
              <a:t>           </a:t>
            </a:r>
            <a:r>
              <a:rPr lang="en-US" sz="3220" spc="16">
                <a:solidFill>
                  <a:srgbClr val="000000"/>
                </a:solidFill>
                <a:latin typeface="Times New Roman"/>
                <a:ea typeface="Times New Roman"/>
                <a:cs typeface="Times New Roman"/>
                <a:sym typeface="Times New Roman"/>
              </a:rPr>
              <a:t>Interviews with 10+ educators and linguists in Ethiopia</a:t>
            </a:r>
          </a:p>
          <a:p>
            <a:pPr algn="l" marL="695317" indent="-347659" lvl="1">
              <a:lnSpc>
                <a:spcPts val="4508"/>
              </a:lnSpc>
              <a:buFont typeface="Arial"/>
              <a:buChar char="•"/>
            </a:pPr>
            <a:r>
              <a:rPr lang="en-US" sz="3220" spc="16">
                <a:solidFill>
                  <a:srgbClr val="000000"/>
                </a:solidFill>
                <a:latin typeface="Times New Roman"/>
                <a:ea typeface="Times New Roman"/>
                <a:cs typeface="Times New Roman"/>
                <a:sym typeface="Times New Roman"/>
              </a:rPr>
              <a:t>Competitor &amp; Market Analysis:</a:t>
            </a:r>
          </a:p>
          <a:p>
            <a:pPr algn="l">
              <a:lnSpc>
                <a:spcPts val="4508"/>
              </a:lnSpc>
            </a:pPr>
            <a:r>
              <a:rPr lang="en-US" sz="3220" spc="16">
                <a:solidFill>
                  <a:srgbClr val="000000"/>
                </a:solidFill>
                <a:latin typeface="Times New Roman"/>
                <a:ea typeface="Times New Roman"/>
                <a:cs typeface="Times New Roman"/>
                <a:sym typeface="Times New Roman"/>
              </a:rPr>
              <a:t>          Duolingo Financial Reports </a:t>
            </a:r>
          </a:p>
          <a:p>
            <a:pPr algn="l">
              <a:lnSpc>
                <a:spcPts val="4508"/>
              </a:lnSpc>
            </a:pPr>
            <a:r>
              <a:rPr lang="en-US" sz="3220" spc="16">
                <a:solidFill>
                  <a:srgbClr val="000000"/>
                </a:solidFill>
                <a:latin typeface="Times New Roman"/>
                <a:ea typeface="Times New Roman"/>
                <a:cs typeface="Times New Roman"/>
                <a:sym typeface="Times New Roman"/>
              </a:rPr>
              <a:t>          </a:t>
            </a:r>
            <a:r>
              <a:rPr lang="en-US" sz="3220" spc="16">
                <a:solidFill>
                  <a:srgbClr val="000000"/>
                </a:solidFill>
                <a:latin typeface="Times New Roman"/>
                <a:ea typeface="Times New Roman"/>
                <a:cs typeface="Times New Roman"/>
                <a:sym typeface="Times New Roman"/>
              </a:rPr>
              <a:t>African Language Learning App Comparisons – EdTech Journal</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REFERENCES</a:t>
            </a:r>
          </a:p>
        </p:txBody>
      </p:sp>
      <p:sp>
        <p:nvSpPr>
          <p:cNvPr name="TextBox 4" id="4"/>
          <p:cNvSpPr txBox="true"/>
          <p:nvPr/>
        </p:nvSpPr>
        <p:spPr>
          <a:xfrm rot="0">
            <a:off x="14990680" y="8564071"/>
            <a:ext cx="1682491" cy="779954"/>
          </a:xfrm>
          <a:prstGeom prst="rect">
            <a:avLst/>
          </a:prstGeom>
        </p:spPr>
        <p:txBody>
          <a:bodyPr anchor="t" rtlCol="false" tIns="0" lIns="0" bIns="0" rIns="0">
            <a:spAutoFit/>
          </a:bodyPr>
          <a:lstStyle/>
          <a:p>
            <a:pPr algn="l">
              <a:lnSpc>
                <a:spcPts val="2717"/>
              </a:lnSpc>
            </a:pPr>
            <a:r>
              <a:rPr lang="en-US" sz="2986" spc="14">
                <a:solidFill>
                  <a:srgbClr val="2B2C30"/>
                </a:solidFill>
                <a:latin typeface="Times New Roman"/>
                <a:ea typeface="Times New Roman"/>
                <a:cs typeface="Times New Roman"/>
                <a:sym typeface="Times New Roman"/>
              </a:rPr>
              <a:t>Language </a:t>
            </a:r>
          </a:p>
          <a:p>
            <a:pPr algn="l">
              <a:lnSpc>
                <a:spcPts val="2717"/>
              </a:lnSpc>
            </a:pPr>
            <a:r>
              <a:rPr lang="en-US" sz="2986" spc="14">
                <a:solidFill>
                  <a:srgbClr val="2B2C30"/>
                </a:solidFill>
                <a:latin typeface="Times New Roman"/>
                <a:ea typeface="Times New Roman"/>
                <a:cs typeface="Times New Roman"/>
                <a:sym typeface="Times New Roman"/>
              </a:rPr>
              <a:t>Network</a:t>
            </a:r>
          </a:p>
        </p:txBody>
      </p:sp>
      <p:sp>
        <p:nvSpPr>
          <p:cNvPr name="Freeform 5" id="5"/>
          <p:cNvSpPr/>
          <p:nvPr/>
        </p:nvSpPr>
        <p:spPr>
          <a:xfrm flipH="false" flipV="false" rot="0">
            <a:off x="16297642" y="7949344"/>
            <a:ext cx="1990358" cy="1990358"/>
          </a:xfrm>
          <a:custGeom>
            <a:avLst/>
            <a:gdLst/>
            <a:ahLst/>
            <a:cxnLst/>
            <a:rect r="r" b="b" t="t" l="l"/>
            <a:pathLst>
              <a:path h="1990358" w="1990358">
                <a:moveTo>
                  <a:pt x="0" y="0"/>
                </a:moveTo>
                <a:lnTo>
                  <a:pt x="1990358" y="0"/>
                </a:lnTo>
                <a:lnTo>
                  <a:pt x="1990358" y="1990358"/>
                </a:lnTo>
                <a:lnTo>
                  <a:pt x="0" y="1990358"/>
                </a:lnTo>
                <a:lnTo>
                  <a:pt x="0" y="0"/>
                </a:lnTo>
                <a:close/>
              </a:path>
            </a:pathLst>
          </a:custGeom>
          <a:blipFill>
            <a:blip r:embed="rId2"/>
            <a:stretch>
              <a:fillRect l="0" t="0" r="0" b="0"/>
            </a:stretch>
          </a:blipFill>
        </p:spPr>
      </p:sp>
      <p:sp>
        <p:nvSpPr>
          <p:cNvPr name="AutoShape 6" id="6"/>
          <p:cNvSpPr/>
          <p:nvPr/>
        </p:nvSpPr>
        <p:spPr>
          <a:xfrm flipV="true">
            <a:off x="302289" y="1751236"/>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6297642" y="7949344"/>
            <a:ext cx="1990358" cy="1990358"/>
          </a:xfrm>
          <a:custGeom>
            <a:avLst/>
            <a:gdLst/>
            <a:ahLst/>
            <a:cxnLst/>
            <a:rect r="r" b="b" t="t" l="l"/>
            <a:pathLst>
              <a:path h="1990358" w="1990358">
                <a:moveTo>
                  <a:pt x="0" y="0"/>
                </a:moveTo>
                <a:lnTo>
                  <a:pt x="1990358" y="0"/>
                </a:lnTo>
                <a:lnTo>
                  <a:pt x="1990358" y="1990358"/>
                </a:lnTo>
                <a:lnTo>
                  <a:pt x="0" y="1990358"/>
                </a:lnTo>
                <a:lnTo>
                  <a:pt x="0" y="0"/>
                </a:lnTo>
                <a:close/>
              </a:path>
            </a:pathLst>
          </a:custGeom>
          <a:blipFill>
            <a:blip r:embed="rId2"/>
            <a:stretch>
              <a:fillRect l="0" t="0" r="0" b="0"/>
            </a:stretch>
          </a:blipFill>
        </p:spPr>
      </p:sp>
      <p:sp>
        <p:nvSpPr>
          <p:cNvPr name="TextBox 4" id="4"/>
          <p:cNvSpPr txBox="true"/>
          <p:nvPr/>
        </p:nvSpPr>
        <p:spPr>
          <a:xfrm rot="0">
            <a:off x="14990680" y="8564071"/>
            <a:ext cx="1682491" cy="779954"/>
          </a:xfrm>
          <a:prstGeom prst="rect">
            <a:avLst/>
          </a:prstGeom>
        </p:spPr>
        <p:txBody>
          <a:bodyPr anchor="t" rtlCol="false" tIns="0" lIns="0" bIns="0" rIns="0">
            <a:spAutoFit/>
          </a:bodyPr>
          <a:lstStyle/>
          <a:p>
            <a:pPr algn="l">
              <a:lnSpc>
                <a:spcPts val="2717"/>
              </a:lnSpc>
            </a:pPr>
            <a:r>
              <a:rPr lang="en-US" sz="2986" spc="14">
                <a:solidFill>
                  <a:srgbClr val="2B2C30"/>
                </a:solidFill>
                <a:latin typeface="Times New Roman"/>
                <a:ea typeface="Times New Roman"/>
                <a:cs typeface="Times New Roman"/>
                <a:sym typeface="Times New Roman"/>
              </a:rPr>
              <a:t>Language </a:t>
            </a:r>
          </a:p>
          <a:p>
            <a:pPr algn="l">
              <a:lnSpc>
                <a:spcPts val="2717"/>
              </a:lnSpc>
            </a:pPr>
            <a:r>
              <a:rPr lang="en-US" sz="2986" spc="14">
                <a:solidFill>
                  <a:srgbClr val="2B2C30"/>
                </a:solidFill>
                <a:latin typeface="Times New Roman"/>
                <a:ea typeface="Times New Roman"/>
                <a:cs typeface="Times New Roman"/>
                <a:sym typeface="Times New Roman"/>
              </a:rPr>
              <a:t>Network</a:t>
            </a:r>
          </a:p>
        </p:txBody>
      </p:sp>
      <p:sp>
        <p:nvSpPr>
          <p:cNvPr name="TextBox 5" id="5"/>
          <p:cNvSpPr txBox="true"/>
          <p:nvPr/>
        </p:nvSpPr>
        <p:spPr>
          <a:xfrm rot="0">
            <a:off x="2121968" y="1784708"/>
            <a:ext cx="15070423" cy="5342762"/>
          </a:xfrm>
          <a:prstGeom prst="rect">
            <a:avLst/>
          </a:prstGeom>
        </p:spPr>
        <p:txBody>
          <a:bodyPr anchor="t" rtlCol="false" tIns="0" lIns="0" bIns="0" rIns="0">
            <a:spAutoFit/>
          </a:bodyPr>
          <a:lstStyle/>
          <a:p>
            <a:pPr algn="l">
              <a:lnSpc>
                <a:spcPts val="5928"/>
              </a:lnSpc>
            </a:pPr>
            <a:r>
              <a:rPr lang="en-US" sz="4560" spc="22">
                <a:solidFill>
                  <a:srgbClr val="2B2C30"/>
                </a:solidFill>
                <a:latin typeface="Times New Roman"/>
                <a:ea typeface="Times New Roman"/>
                <a:cs typeface="Times New Roman"/>
                <a:sym typeface="Times New Roman"/>
              </a:rPr>
              <a:t>Adam  grew up in Amhara, speaking Amharic. When he moved to Wolaita for work, he struggled with daily tasks and communication because he didn’t speak Wolaitigna. With no quick way to learn, he felt isolated at work and in the community—just like thousands of others facing the same challenge every day.</a:t>
            </a:r>
          </a:p>
          <a:p>
            <a:pPr algn="l">
              <a:lnSpc>
                <a:spcPts val="5928"/>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608788" y="2430167"/>
            <a:ext cx="15070423" cy="9105137"/>
          </a:xfrm>
          <a:prstGeom prst="rect">
            <a:avLst/>
          </a:prstGeom>
        </p:spPr>
        <p:txBody>
          <a:bodyPr anchor="t" rtlCol="false" tIns="0" lIns="0" bIns="0" rIns="0">
            <a:spAutoFit/>
          </a:bodyPr>
          <a:lstStyle/>
          <a:p>
            <a:pPr algn="l" marL="984517" indent="-492258" lvl="1">
              <a:lnSpc>
                <a:spcPts val="5928"/>
              </a:lnSpc>
              <a:buFont typeface="Arial"/>
              <a:buChar char="•"/>
            </a:pPr>
            <a:r>
              <a:rPr lang="en-US" sz="4560" spc="22">
                <a:solidFill>
                  <a:srgbClr val="2B2C30"/>
                </a:solidFill>
                <a:latin typeface="Times New Roman"/>
                <a:ea typeface="Times New Roman"/>
                <a:cs typeface="Times New Roman"/>
                <a:sym typeface="Times New Roman"/>
              </a:rPr>
              <a:t>Language Barriers in Daily Life</a:t>
            </a:r>
          </a:p>
          <a:p>
            <a:pPr algn="l" marL="984517" indent="-492258" lvl="1">
              <a:lnSpc>
                <a:spcPts val="5928"/>
              </a:lnSpc>
              <a:buFont typeface="Arial"/>
              <a:buChar char="•"/>
            </a:pPr>
            <a:r>
              <a:rPr lang="en-US" sz="4560" spc="22">
                <a:solidFill>
                  <a:srgbClr val="2B2C30"/>
                </a:solidFill>
                <a:latin typeface="Times New Roman"/>
                <a:ea typeface="Times New Roman"/>
                <a:cs typeface="Times New Roman"/>
                <a:sym typeface="Times New Roman"/>
              </a:rPr>
              <a:t>Workplace Challenges</a:t>
            </a:r>
          </a:p>
          <a:p>
            <a:pPr algn="l" marL="984517" indent="-492258" lvl="1">
              <a:lnSpc>
                <a:spcPts val="5928"/>
              </a:lnSpc>
              <a:buFont typeface="Arial"/>
              <a:buChar char="•"/>
            </a:pPr>
            <a:r>
              <a:rPr lang="en-US" sz="4560" spc="22">
                <a:solidFill>
                  <a:srgbClr val="2B2C30"/>
                </a:solidFill>
                <a:latin typeface="Times New Roman"/>
                <a:ea typeface="Times New Roman"/>
                <a:cs typeface="Times New Roman"/>
                <a:sym typeface="Times New Roman"/>
              </a:rPr>
              <a:t>Lack of Local Language Learning Resources</a:t>
            </a:r>
          </a:p>
          <a:p>
            <a:pPr algn="l" marL="984517" indent="-492258" lvl="1">
              <a:lnSpc>
                <a:spcPts val="5928"/>
              </a:lnSpc>
              <a:buFont typeface="Arial"/>
              <a:buChar char="•"/>
            </a:pPr>
            <a:r>
              <a:rPr lang="en-US" sz="4560" spc="22">
                <a:solidFill>
                  <a:srgbClr val="2B2C30"/>
                </a:solidFill>
                <a:latin typeface="Times New Roman"/>
                <a:ea typeface="Times New Roman"/>
                <a:cs typeface="Times New Roman"/>
                <a:sym typeface="Times New Roman"/>
              </a:rPr>
              <a:t>Social Isolation</a:t>
            </a:r>
          </a:p>
          <a:p>
            <a:pPr algn="l" marL="984517" indent="-492258" lvl="1">
              <a:lnSpc>
                <a:spcPts val="5928"/>
              </a:lnSpc>
              <a:buFont typeface="Arial"/>
              <a:buChar char="•"/>
            </a:pPr>
            <a:r>
              <a:rPr lang="en-US" sz="4560" spc="22">
                <a:solidFill>
                  <a:srgbClr val="2B2C30"/>
                </a:solidFill>
                <a:latin typeface="Times New Roman"/>
                <a:ea typeface="Times New Roman"/>
                <a:cs typeface="Times New Roman"/>
                <a:sym typeface="Times New Roman"/>
              </a:rPr>
              <a:t>Slow &amp; Ineffective Learning Methods</a:t>
            </a:r>
          </a:p>
          <a:p>
            <a:pPr algn="l">
              <a:lnSpc>
                <a:spcPts val="5928"/>
              </a:lnSpc>
            </a:pPr>
          </a:p>
          <a:p>
            <a:pPr algn="l">
              <a:lnSpc>
                <a:spcPts val="5928"/>
              </a:lnSpc>
            </a:pPr>
          </a:p>
          <a:p>
            <a:pPr algn="l">
              <a:lnSpc>
                <a:spcPts val="5928"/>
              </a:lnSpc>
            </a:pPr>
          </a:p>
          <a:p>
            <a:pPr algn="l">
              <a:lnSpc>
                <a:spcPts val="5928"/>
              </a:lnSpc>
            </a:pPr>
          </a:p>
          <a:p>
            <a:pPr algn="l">
              <a:lnSpc>
                <a:spcPts val="5928"/>
              </a:lnSpc>
            </a:pPr>
          </a:p>
          <a:p>
            <a:pPr algn="l">
              <a:lnSpc>
                <a:spcPts val="5928"/>
              </a:lnSpc>
            </a:pPr>
          </a:p>
          <a:p>
            <a:pPr algn="l">
              <a:lnSpc>
                <a:spcPts val="5928"/>
              </a:lnSpc>
            </a:pPr>
          </a:p>
        </p:txBody>
      </p:sp>
      <p:sp>
        <p:nvSpPr>
          <p:cNvPr name="TextBox 3" id="3"/>
          <p:cNvSpPr txBox="true"/>
          <p:nvPr/>
        </p:nvSpPr>
        <p:spPr>
          <a:xfrm rot="0">
            <a:off x="1526092" y="650913"/>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 THE PROBLEM</a:t>
            </a:r>
          </a:p>
        </p:txBody>
      </p:sp>
      <p:sp>
        <p:nvSpPr>
          <p:cNvPr name="AutoShape 4" id="4"/>
          <p:cNvSpPr/>
          <p:nvPr/>
        </p:nvSpPr>
        <p:spPr>
          <a:xfrm flipV="true">
            <a:off x="1547916" y="1468700"/>
            <a:ext cx="16230594" cy="38509"/>
          </a:xfrm>
          <a:prstGeom prst="line">
            <a:avLst/>
          </a:prstGeom>
          <a:ln cap="flat" w="9525">
            <a:solidFill>
              <a:srgbClr val="2B2C30"/>
            </a:solidFill>
            <a:prstDash val="solid"/>
            <a:headEnd type="none" len="sm" w="sm"/>
            <a:tailEnd type="none" len="sm" w="sm"/>
          </a:ln>
        </p:spPr>
      </p:sp>
      <p:sp>
        <p:nvSpPr>
          <p:cNvPr name="Freeform 5" id="5"/>
          <p:cNvSpPr/>
          <p:nvPr/>
        </p:nvSpPr>
        <p:spPr>
          <a:xfrm flipH="false" flipV="false" rot="0">
            <a:off x="16297642" y="7949344"/>
            <a:ext cx="1990358" cy="1990358"/>
          </a:xfrm>
          <a:custGeom>
            <a:avLst/>
            <a:gdLst/>
            <a:ahLst/>
            <a:cxnLst/>
            <a:rect r="r" b="b" t="t" l="l"/>
            <a:pathLst>
              <a:path h="1990358" w="1990358">
                <a:moveTo>
                  <a:pt x="0" y="0"/>
                </a:moveTo>
                <a:lnTo>
                  <a:pt x="1990358" y="0"/>
                </a:lnTo>
                <a:lnTo>
                  <a:pt x="1990358" y="1990358"/>
                </a:lnTo>
                <a:lnTo>
                  <a:pt x="0" y="1990358"/>
                </a:lnTo>
                <a:lnTo>
                  <a:pt x="0" y="0"/>
                </a:lnTo>
                <a:close/>
              </a:path>
            </a:pathLst>
          </a:custGeom>
          <a:blipFill>
            <a:blip r:embed="rId2"/>
            <a:stretch>
              <a:fillRect l="0" t="0" r="0" b="0"/>
            </a:stretch>
          </a:blipFill>
        </p:spPr>
      </p:sp>
      <p:sp>
        <p:nvSpPr>
          <p:cNvPr name="TextBox 6" id="6"/>
          <p:cNvSpPr txBox="true"/>
          <p:nvPr/>
        </p:nvSpPr>
        <p:spPr>
          <a:xfrm rot="0">
            <a:off x="14990680" y="8564071"/>
            <a:ext cx="1682491" cy="779954"/>
          </a:xfrm>
          <a:prstGeom prst="rect">
            <a:avLst/>
          </a:prstGeom>
        </p:spPr>
        <p:txBody>
          <a:bodyPr anchor="t" rtlCol="false" tIns="0" lIns="0" bIns="0" rIns="0">
            <a:spAutoFit/>
          </a:bodyPr>
          <a:lstStyle/>
          <a:p>
            <a:pPr algn="l">
              <a:lnSpc>
                <a:spcPts val="2717"/>
              </a:lnSpc>
            </a:pPr>
            <a:r>
              <a:rPr lang="en-US" sz="2986" spc="14">
                <a:solidFill>
                  <a:srgbClr val="2B2C30"/>
                </a:solidFill>
                <a:latin typeface="Times New Roman"/>
                <a:ea typeface="Times New Roman"/>
                <a:cs typeface="Times New Roman"/>
                <a:sym typeface="Times New Roman"/>
              </a:rPr>
              <a:t>Language </a:t>
            </a:r>
          </a:p>
          <a:p>
            <a:pPr algn="l">
              <a:lnSpc>
                <a:spcPts val="2717"/>
              </a:lnSpc>
            </a:pPr>
            <a:r>
              <a:rPr lang="en-US" sz="2986" spc="14">
                <a:solidFill>
                  <a:srgbClr val="2B2C30"/>
                </a:solidFill>
                <a:latin typeface="Times New Roman"/>
                <a:ea typeface="Times New Roman"/>
                <a:cs typeface="Times New Roman"/>
                <a:sym typeface="Times New Roman"/>
              </a:rPr>
              <a:t>Network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 SOLUTION</a:t>
            </a: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grpSp>
        <p:nvGrpSpPr>
          <p:cNvPr name="Group 4" id="4"/>
          <p:cNvGrpSpPr/>
          <p:nvPr/>
        </p:nvGrpSpPr>
        <p:grpSpPr>
          <a:xfrm rot="0">
            <a:off x="9844428" y="3193583"/>
            <a:ext cx="7895665" cy="5215562"/>
            <a:chOff x="0" y="0"/>
            <a:chExt cx="2401540" cy="1586362"/>
          </a:xfrm>
        </p:grpSpPr>
        <p:sp>
          <p:nvSpPr>
            <p:cNvPr name="Freeform 5" id="5"/>
            <p:cNvSpPr/>
            <p:nvPr/>
          </p:nvSpPr>
          <p:spPr>
            <a:xfrm flipH="false" flipV="false" rot="0">
              <a:off x="0" y="0"/>
              <a:ext cx="2401540" cy="1586362"/>
            </a:xfrm>
            <a:custGeom>
              <a:avLst/>
              <a:gdLst/>
              <a:ahLst/>
              <a:cxnLst/>
              <a:rect r="r" b="b" t="t" l="l"/>
              <a:pathLst>
                <a:path h="1586362" w="2401540">
                  <a:moveTo>
                    <a:pt x="0" y="0"/>
                  </a:moveTo>
                  <a:lnTo>
                    <a:pt x="2401540" y="0"/>
                  </a:lnTo>
                  <a:lnTo>
                    <a:pt x="2401540" y="1586362"/>
                  </a:lnTo>
                  <a:lnTo>
                    <a:pt x="0" y="1586362"/>
                  </a:lnTo>
                  <a:close/>
                </a:path>
              </a:pathLst>
            </a:custGeom>
            <a:solidFill>
              <a:srgbClr val="000000">
                <a:alpha val="0"/>
              </a:srgbClr>
            </a:solidFill>
            <a:ln w="9525" cap="sq">
              <a:solidFill>
                <a:srgbClr val="2B2C30"/>
              </a:solidFill>
              <a:prstDash val="solid"/>
              <a:miter/>
            </a:ln>
          </p:spPr>
        </p:sp>
        <p:sp>
          <p:nvSpPr>
            <p:cNvPr name="TextBox 6" id="6"/>
            <p:cNvSpPr txBox="true"/>
            <p:nvPr/>
          </p:nvSpPr>
          <p:spPr>
            <a:xfrm>
              <a:off x="0" y="-28575"/>
              <a:ext cx="2401540" cy="1614937"/>
            </a:xfrm>
            <a:prstGeom prst="rect">
              <a:avLst/>
            </a:prstGeom>
          </p:spPr>
          <p:txBody>
            <a:bodyPr anchor="ctr" rtlCol="false" tIns="68580" lIns="68580" bIns="68580" rIns="68580"/>
            <a:lstStyle/>
            <a:p>
              <a:pPr algn="ctr">
                <a:lnSpc>
                  <a:spcPts val="1889"/>
                </a:lnSpc>
              </a:pPr>
            </a:p>
          </p:txBody>
        </p:sp>
      </p:grpSp>
      <p:grpSp>
        <p:nvGrpSpPr>
          <p:cNvPr name="Group 7" id="7"/>
          <p:cNvGrpSpPr/>
          <p:nvPr/>
        </p:nvGrpSpPr>
        <p:grpSpPr>
          <a:xfrm rot="0">
            <a:off x="10516056" y="3642823"/>
            <a:ext cx="6552408" cy="4317083"/>
            <a:chOff x="0" y="0"/>
            <a:chExt cx="8736544" cy="5756111"/>
          </a:xfrm>
        </p:grpSpPr>
        <p:pic>
          <p:nvPicPr>
            <p:cNvPr name="Picture 8" id="8"/>
            <p:cNvPicPr>
              <a:picLocks noChangeAspect="true"/>
            </p:cNvPicPr>
            <p:nvPr/>
          </p:nvPicPr>
          <p:blipFill>
            <a:blip r:embed="rId2"/>
            <a:srcRect l="0" t="555" r="0" b="555"/>
            <a:stretch>
              <a:fillRect/>
            </a:stretch>
          </p:blipFill>
          <p:spPr>
            <a:xfrm flipH="false" flipV="false">
              <a:off x="0" y="0"/>
              <a:ext cx="8736544" cy="5756111"/>
            </a:xfrm>
            <a:prstGeom prst="rect">
              <a:avLst/>
            </a:prstGeom>
          </p:spPr>
        </p:pic>
      </p:grpSp>
      <p:sp>
        <p:nvSpPr>
          <p:cNvPr name="TextBox 9" id="9"/>
          <p:cNvSpPr txBox="true"/>
          <p:nvPr/>
        </p:nvSpPr>
        <p:spPr>
          <a:xfrm rot="0">
            <a:off x="279402" y="2494250"/>
            <a:ext cx="8864598" cy="4533971"/>
          </a:xfrm>
          <a:prstGeom prst="rect">
            <a:avLst/>
          </a:prstGeom>
        </p:spPr>
        <p:txBody>
          <a:bodyPr anchor="t" rtlCol="false" tIns="0" lIns="0" bIns="0" rIns="0">
            <a:spAutoFit/>
          </a:bodyPr>
          <a:lstStyle/>
          <a:p>
            <a:pPr algn="l" marL="747602" indent="-373801" lvl="1">
              <a:lnSpc>
                <a:spcPts val="5194"/>
              </a:lnSpc>
              <a:buFont typeface="Arial"/>
              <a:buChar char="•"/>
            </a:pPr>
            <a:r>
              <a:rPr lang="en-US" sz="3462">
                <a:solidFill>
                  <a:srgbClr val="2B2C30"/>
                </a:solidFill>
                <a:latin typeface="Public Sans"/>
                <a:ea typeface="Public Sans"/>
                <a:cs typeface="Public Sans"/>
                <a:sym typeface="Public Sans"/>
              </a:rPr>
              <a:t>Beginner-Friendly Approach.</a:t>
            </a:r>
          </a:p>
          <a:p>
            <a:pPr algn="l" marL="747602" indent="-373801" lvl="1">
              <a:lnSpc>
                <a:spcPts val="5194"/>
              </a:lnSpc>
              <a:buFont typeface="Arial"/>
              <a:buChar char="•"/>
            </a:pPr>
            <a:r>
              <a:rPr lang="en-US" sz="3462">
                <a:solidFill>
                  <a:srgbClr val="2B2C30"/>
                </a:solidFill>
                <a:latin typeface="Public Sans"/>
                <a:ea typeface="Public Sans"/>
                <a:cs typeface="Public Sans"/>
                <a:sym typeface="Public Sans"/>
              </a:rPr>
              <a:t> AI-Powered Learning</a:t>
            </a:r>
          </a:p>
          <a:p>
            <a:pPr algn="l" marL="747602" indent="-373801" lvl="1">
              <a:lnSpc>
                <a:spcPts val="5194"/>
              </a:lnSpc>
              <a:buFont typeface="Arial"/>
              <a:buChar char="•"/>
            </a:pPr>
            <a:r>
              <a:rPr lang="en-US" sz="3462">
                <a:solidFill>
                  <a:srgbClr val="2B2C30"/>
                </a:solidFill>
                <a:latin typeface="Public Sans"/>
                <a:ea typeface="Public Sans"/>
                <a:cs typeface="Public Sans"/>
                <a:sym typeface="Public Sans"/>
              </a:rPr>
              <a:t> A</a:t>
            </a:r>
            <a:r>
              <a:rPr lang="en-US" sz="3462">
                <a:solidFill>
                  <a:srgbClr val="2B2C30"/>
                </a:solidFill>
                <a:latin typeface="Public Sans"/>
                <a:ea typeface="Public Sans"/>
                <a:cs typeface="Public Sans"/>
                <a:sym typeface="Public Sans"/>
              </a:rPr>
              <a:t>udio-visual resources </a:t>
            </a:r>
          </a:p>
          <a:p>
            <a:pPr algn="l" marL="747602" indent="-373801" lvl="1">
              <a:lnSpc>
                <a:spcPts val="5194"/>
              </a:lnSpc>
              <a:buFont typeface="Arial"/>
              <a:buChar char="•"/>
            </a:pPr>
            <a:r>
              <a:rPr lang="en-US" sz="3462">
                <a:solidFill>
                  <a:srgbClr val="2B2C30"/>
                </a:solidFill>
                <a:latin typeface="Public Sans"/>
                <a:ea typeface="Public Sans"/>
                <a:cs typeface="Public Sans"/>
                <a:sym typeface="Public Sans"/>
              </a:rPr>
              <a:t>G</a:t>
            </a:r>
            <a:r>
              <a:rPr lang="en-US" sz="3462">
                <a:solidFill>
                  <a:srgbClr val="2B2C30"/>
                </a:solidFill>
                <a:latin typeface="Public Sans"/>
                <a:ea typeface="Public Sans"/>
                <a:cs typeface="Public Sans"/>
                <a:sym typeface="Public Sans"/>
              </a:rPr>
              <a:t>amified lessons </a:t>
            </a:r>
          </a:p>
          <a:p>
            <a:pPr algn="l" marL="747602" indent="-373801" lvl="1">
              <a:lnSpc>
                <a:spcPts val="5194"/>
              </a:lnSpc>
              <a:buFont typeface="Arial"/>
              <a:buChar char="•"/>
            </a:pPr>
            <a:r>
              <a:rPr lang="en-US" sz="3462">
                <a:solidFill>
                  <a:srgbClr val="2B2C30"/>
                </a:solidFill>
                <a:latin typeface="Public Sans"/>
                <a:ea typeface="Public Sans"/>
                <a:cs typeface="Public Sans"/>
                <a:sym typeface="Public Sans"/>
              </a:rPr>
              <a:t>Prototype :</a:t>
            </a:r>
            <a:r>
              <a:rPr lang="en-US" sz="3462">
                <a:solidFill>
                  <a:srgbClr val="2B2C30"/>
                </a:solidFill>
                <a:latin typeface="Public Sans"/>
                <a:ea typeface="Public Sans"/>
                <a:cs typeface="Public Sans"/>
                <a:sym typeface="Public Sans"/>
              </a:rPr>
              <a:t> Alphabet Explorer with audio pronunciations.</a:t>
            </a:r>
          </a:p>
          <a:p>
            <a:pPr algn="l">
              <a:lnSpc>
                <a:spcPts val="5194"/>
              </a:lnSpc>
            </a:pPr>
          </a:p>
        </p:txBody>
      </p:sp>
      <p:sp>
        <p:nvSpPr>
          <p:cNvPr name="Freeform 10" id="10"/>
          <p:cNvSpPr/>
          <p:nvPr/>
        </p:nvSpPr>
        <p:spPr>
          <a:xfrm flipH="false" flipV="false" rot="0">
            <a:off x="16297642" y="7949344"/>
            <a:ext cx="1990358" cy="1990358"/>
          </a:xfrm>
          <a:custGeom>
            <a:avLst/>
            <a:gdLst/>
            <a:ahLst/>
            <a:cxnLst/>
            <a:rect r="r" b="b" t="t" l="l"/>
            <a:pathLst>
              <a:path h="1990358" w="1990358">
                <a:moveTo>
                  <a:pt x="0" y="0"/>
                </a:moveTo>
                <a:lnTo>
                  <a:pt x="1990358" y="0"/>
                </a:lnTo>
                <a:lnTo>
                  <a:pt x="1990358" y="1990358"/>
                </a:lnTo>
                <a:lnTo>
                  <a:pt x="0" y="1990358"/>
                </a:lnTo>
                <a:lnTo>
                  <a:pt x="0" y="0"/>
                </a:lnTo>
                <a:close/>
              </a:path>
            </a:pathLst>
          </a:custGeom>
          <a:blipFill>
            <a:blip r:embed="rId3"/>
            <a:stretch>
              <a:fillRect l="0" t="0" r="0" b="0"/>
            </a:stretch>
          </a:blipFill>
        </p:spPr>
      </p:sp>
      <p:sp>
        <p:nvSpPr>
          <p:cNvPr name="TextBox 11" id="11"/>
          <p:cNvSpPr txBox="true"/>
          <p:nvPr/>
        </p:nvSpPr>
        <p:spPr>
          <a:xfrm rot="0">
            <a:off x="14990680" y="8564071"/>
            <a:ext cx="1682491" cy="779954"/>
          </a:xfrm>
          <a:prstGeom prst="rect">
            <a:avLst/>
          </a:prstGeom>
        </p:spPr>
        <p:txBody>
          <a:bodyPr anchor="t" rtlCol="false" tIns="0" lIns="0" bIns="0" rIns="0">
            <a:spAutoFit/>
          </a:bodyPr>
          <a:lstStyle/>
          <a:p>
            <a:pPr algn="l">
              <a:lnSpc>
                <a:spcPts val="2717"/>
              </a:lnSpc>
            </a:pPr>
            <a:r>
              <a:rPr lang="en-US" sz="2986" spc="14">
                <a:solidFill>
                  <a:srgbClr val="2B2C30"/>
                </a:solidFill>
                <a:latin typeface="Times New Roman"/>
                <a:ea typeface="Times New Roman"/>
                <a:cs typeface="Times New Roman"/>
                <a:sym typeface="Times New Roman"/>
              </a:rPr>
              <a:t>Language </a:t>
            </a:r>
          </a:p>
          <a:p>
            <a:pPr algn="l">
              <a:lnSpc>
                <a:spcPts val="2717"/>
              </a:lnSpc>
            </a:pPr>
            <a:r>
              <a:rPr lang="en-US" sz="2986" spc="14">
                <a:solidFill>
                  <a:srgbClr val="2B2C30"/>
                </a:solidFill>
                <a:latin typeface="Times New Roman"/>
                <a:ea typeface="Times New Roman"/>
                <a:cs typeface="Times New Roman"/>
                <a:sym typeface="Times New Roman"/>
              </a:rPr>
              <a:t>Network</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348170" y="2764179"/>
            <a:ext cx="7320746" cy="4185496"/>
          </a:xfrm>
          <a:prstGeom prst="rect">
            <a:avLst/>
          </a:prstGeom>
        </p:spPr>
        <p:txBody>
          <a:bodyPr anchor="t" rtlCol="false" tIns="0" lIns="0" bIns="0" rIns="0">
            <a:spAutoFit/>
          </a:bodyPr>
          <a:lstStyle/>
          <a:p>
            <a:pPr algn="l" marL="902535" indent="-451267" lvl="1">
              <a:lnSpc>
                <a:spcPts val="5434"/>
              </a:lnSpc>
              <a:buFont typeface="Arial"/>
              <a:buChar char="•"/>
            </a:pPr>
            <a:r>
              <a:rPr lang="en-US" sz="4180" spc="20">
                <a:solidFill>
                  <a:srgbClr val="2B2C30"/>
                </a:solidFill>
                <a:latin typeface="Times New Roman"/>
                <a:ea typeface="Times New Roman"/>
                <a:cs typeface="Times New Roman"/>
                <a:sym typeface="Times New Roman"/>
              </a:rPr>
              <a:t>Millions of Ethiopians face language barriers daily</a:t>
            </a:r>
          </a:p>
          <a:p>
            <a:pPr algn="l" marL="902535" indent="-451267" lvl="1">
              <a:lnSpc>
                <a:spcPts val="5434"/>
              </a:lnSpc>
              <a:buFont typeface="Arial"/>
              <a:buChar char="•"/>
            </a:pPr>
            <a:r>
              <a:rPr lang="en-US" sz="4180" spc="20">
                <a:solidFill>
                  <a:srgbClr val="2B2C30"/>
                </a:solidFill>
                <a:latin typeface="Times New Roman"/>
                <a:ea typeface="Times New Roman"/>
                <a:cs typeface="Times New Roman"/>
                <a:sym typeface="Times New Roman"/>
              </a:rPr>
              <a:t>First tech-driven local language platform.</a:t>
            </a:r>
          </a:p>
          <a:p>
            <a:pPr algn="l">
              <a:lnSpc>
                <a:spcPts val="5434"/>
              </a:lnSpc>
            </a:pPr>
          </a:p>
          <a:p>
            <a:pPr algn="l">
              <a:lnSpc>
                <a:spcPts val="5434"/>
              </a:lnSpc>
            </a:pP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THE TARGET MARKET / OPPORTUNITY</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pSp>
        <p:nvGrpSpPr>
          <p:cNvPr name="Group 5" id="5"/>
          <p:cNvGrpSpPr/>
          <p:nvPr/>
        </p:nvGrpSpPr>
        <p:grpSpPr>
          <a:xfrm rot="0">
            <a:off x="8421195" y="1760761"/>
            <a:ext cx="6988651" cy="4983718"/>
            <a:chOff x="0" y="0"/>
            <a:chExt cx="9318201" cy="6644957"/>
          </a:xfrm>
        </p:grpSpPr>
        <p:sp>
          <p:nvSpPr>
            <p:cNvPr name="TextBox 6" id="6"/>
            <p:cNvSpPr txBox="true"/>
            <p:nvPr/>
          </p:nvSpPr>
          <p:spPr>
            <a:xfrm rot="0">
              <a:off x="0" y="-85725"/>
              <a:ext cx="9318201" cy="853757"/>
            </a:xfrm>
            <a:prstGeom prst="rect">
              <a:avLst/>
            </a:prstGeom>
          </p:spPr>
          <p:txBody>
            <a:bodyPr anchor="t" rtlCol="false" tIns="0" lIns="0" bIns="0" rIns="0">
              <a:spAutoFit/>
            </a:bodyPr>
            <a:lstStyle/>
            <a:p>
              <a:pPr algn="l">
                <a:lnSpc>
                  <a:spcPts val="5323"/>
                </a:lnSpc>
              </a:pPr>
              <a:r>
                <a:rPr lang="en-US" sz="3802" b="true">
                  <a:solidFill>
                    <a:srgbClr val="2B2C30"/>
                  </a:solidFill>
                  <a:latin typeface="Public Sans Bold"/>
                  <a:ea typeface="Public Sans Bold"/>
                  <a:cs typeface="Public Sans Bold"/>
                  <a:sym typeface="Public Sans Bold"/>
                </a:rPr>
                <a:t>       Who Needs Lanet?</a:t>
              </a:r>
            </a:p>
          </p:txBody>
        </p:sp>
        <p:sp>
          <p:nvSpPr>
            <p:cNvPr name="TextBox 7" id="7"/>
            <p:cNvSpPr txBox="true"/>
            <p:nvPr/>
          </p:nvSpPr>
          <p:spPr>
            <a:xfrm rot="0">
              <a:off x="0" y="2852738"/>
              <a:ext cx="9318201" cy="853757"/>
            </a:xfrm>
            <a:prstGeom prst="rect">
              <a:avLst/>
            </a:prstGeom>
          </p:spPr>
          <p:txBody>
            <a:bodyPr anchor="t" rtlCol="false" tIns="0" lIns="0" bIns="0" rIns="0">
              <a:spAutoFit/>
            </a:bodyPr>
            <a:lstStyle/>
            <a:p>
              <a:pPr algn="l">
                <a:lnSpc>
                  <a:spcPts val="5323"/>
                </a:lnSpc>
              </a:pPr>
            </a:p>
          </p:txBody>
        </p:sp>
        <p:sp>
          <p:nvSpPr>
            <p:cNvPr name="TextBox 8" id="8"/>
            <p:cNvSpPr txBox="true"/>
            <p:nvPr/>
          </p:nvSpPr>
          <p:spPr>
            <a:xfrm rot="0">
              <a:off x="0" y="5791200"/>
              <a:ext cx="9318201" cy="853757"/>
            </a:xfrm>
            <a:prstGeom prst="rect">
              <a:avLst/>
            </a:prstGeom>
          </p:spPr>
          <p:txBody>
            <a:bodyPr anchor="t" rtlCol="false" tIns="0" lIns="0" bIns="0" rIns="0">
              <a:spAutoFit/>
            </a:bodyPr>
            <a:lstStyle/>
            <a:p>
              <a:pPr algn="l">
                <a:lnSpc>
                  <a:spcPts val="5323"/>
                </a:lnSpc>
              </a:pPr>
            </a:p>
          </p:txBody>
        </p:sp>
      </p:grpSp>
      <p:grpSp>
        <p:nvGrpSpPr>
          <p:cNvPr name="Group 9" id="9"/>
          <p:cNvGrpSpPr/>
          <p:nvPr/>
        </p:nvGrpSpPr>
        <p:grpSpPr>
          <a:xfrm rot="0">
            <a:off x="1028700" y="1965957"/>
            <a:ext cx="6988651" cy="4983718"/>
            <a:chOff x="0" y="0"/>
            <a:chExt cx="9318201" cy="6644957"/>
          </a:xfrm>
        </p:grpSpPr>
        <p:sp>
          <p:nvSpPr>
            <p:cNvPr name="TextBox 10" id="10"/>
            <p:cNvSpPr txBox="true"/>
            <p:nvPr/>
          </p:nvSpPr>
          <p:spPr>
            <a:xfrm rot="0">
              <a:off x="0" y="-85725"/>
              <a:ext cx="9318201" cy="853757"/>
            </a:xfrm>
            <a:prstGeom prst="rect">
              <a:avLst/>
            </a:prstGeom>
          </p:spPr>
          <p:txBody>
            <a:bodyPr anchor="t" rtlCol="false" tIns="0" lIns="0" bIns="0" rIns="0">
              <a:spAutoFit/>
            </a:bodyPr>
            <a:lstStyle/>
            <a:p>
              <a:pPr algn="l">
                <a:lnSpc>
                  <a:spcPts val="5323"/>
                </a:lnSpc>
              </a:pPr>
              <a:r>
                <a:rPr lang="en-US" sz="3802" b="true">
                  <a:solidFill>
                    <a:srgbClr val="2B2C30"/>
                  </a:solidFill>
                  <a:latin typeface="Public Sans Bold"/>
                  <a:ea typeface="Public Sans Bold"/>
                  <a:cs typeface="Public Sans Bold"/>
                  <a:sym typeface="Public Sans Bold"/>
                </a:rPr>
                <a:t>Market Opportunity</a:t>
              </a:r>
            </a:p>
          </p:txBody>
        </p:sp>
        <p:sp>
          <p:nvSpPr>
            <p:cNvPr name="TextBox 11" id="11"/>
            <p:cNvSpPr txBox="true"/>
            <p:nvPr/>
          </p:nvSpPr>
          <p:spPr>
            <a:xfrm rot="0">
              <a:off x="0" y="2852738"/>
              <a:ext cx="9318201" cy="853757"/>
            </a:xfrm>
            <a:prstGeom prst="rect">
              <a:avLst/>
            </a:prstGeom>
          </p:spPr>
          <p:txBody>
            <a:bodyPr anchor="t" rtlCol="false" tIns="0" lIns="0" bIns="0" rIns="0">
              <a:spAutoFit/>
            </a:bodyPr>
            <a:lstStyle/>
            <a:p>
              <a:pPr algn="l">
                <a:lnSpc>
                  <a:spcPts val="5323"/>
                </a:lnSpc>
              </a:pPr>
            </a:p>
          </p:txBody>
        </p:sp>
        <p:sp>
          <p:nvSpPr>
            <p:cNvPr name="TextBox 12" id="12"/>
            <p:cNvSpPr txBox="true"/>
            <p:nvPr/>
          </p:nvSpPr>
          <p:spPr>
            <a:xfrm rot="0">
              <a:off x="0" y="5791200"/>
              <a:ext cx="9318201" cy="853757"/>
            </a:xfrm>
            <a:prstGeom prst="rect">
              <a:avLst/>
            </a:prstGeom>
          </p:spPr>
          <p:txBody>
            <a:bodyPr anchor="t" rtlCol="false" tIns="0" lIns="0" bIns="0" rIns="0">
              <a:spAutoFit/>
            </a:bodyPr>
            <a:lstStyle/>
            <a:p>
              <a:pPr algn="l">
                <a:lnSpc>
                  <a:spcPts val="5323"/>
                </a:lnSpc>
              </a:pPr>
            </a:p>
          </p:txBody>
        </p:sp>
      </p:grpSp>
      <p:sp>
        <p:nvSpPr>
          <p:cNvPr name="Freeform 13" id="13"/>
          <p:cNvSpPr/>
          <p:nvPr/>
        </p:nvSpPr>
        <p:spPr>
          <a:xfrm flipH="false" flipV="false" rot="0">
            <a:off x="16297642" y="7949344"/>
            <a:ext cx="1990358" cy="1990358"/>
          </a:xfrm>
          <a:custGeom>
            <a:avLst/>
            <a:gdLst/>
            <a:ahLst/>
            <a:cxnLst/>
            <a:rect r="r" b="b" t="t" l="l"/>
            <a:pathLst>
              <a:path h="1990358" w="1990358">
                <a:moveTo>
                  <a:pt x="0" y="0"/>
                </a:moveTo>
                <a:lnTo>
                  <a:pt x="1990358" y="0"/>
                </a:lnTo>
                <a:lnTo>
                  <a:pt x="1990358" y="1990358"/>
                </a:lnTo>
                <a:lnTo>
                  <a:pt x="0" y="1990358"/>
                </a:lnTo>
                <a:lnTo>
                  <a:pt x="0" y="0"/>
                </a:lnTo>
                <a:close/>
              </a:path>
            </a:pathLst>
          </a:custGeom>
          <a:blipFill>
            <a:blip r:embed="rId2"/>
            <a:stretch>
              <a:fillRect l="0" t="0" r="0" b="0"/>
            </a:stretch>
          </a:blipFill>
        </p:spPr>
      </p:sp>
      <p:sp>
        <p:nvSpPr>
          <p:cNvPr name="TextBox 14" id="14"/>
          <p:cNvSpPr txBox="true"/>
          <p:nvPr/>
        </p:nvSpPr>
        <p:spPr>
          <a:xfrm rot="0">
            <a:off x="14990680" y="8564071"/>
            <a:ext cx="1682491" cy="779954"/>
          </a:xfrm>
          <a:prstGeom prst="rect">
            <a:avLst/>
          </a:prstGeom>
        </p:spPr>
        <p:txBody>
          <a:bodyPr anchor="t" rtlCol="false" tIns="0" lIns="0" bIns="0" rIns="0">
            <a:spAutoFit/>
          </a:bodyPr>
          <a:lstStyle/>
          <a:p>
            <a:pPr algn="l">
              <a:lnSpc>
                <a:spcPts val="2717"/>
              </a:lnSpc>
            </a:pPr>
            <a:r>
              <a:rPr lang="en-US" sz="2986" spc="14">
                <a:solidFill>
                  <a:srgbClr val="2B2C30"/>
                </a:solidFill>
                <a:latin typeface="Times New Roman"/>
                <a:ea typeface="Times New Roman"/>
                <a:cs typeface="Times New Roman"/>
                <a:sym typeface="Times New Roman"/>
              </a:rPr>
              <a:t>Language </a:t>
            </a:r>
          </a:p>
          <a:p>
            <a:pPr algn="l">
              <a:lnSpc>
                <a:spcPts val="2717"/>
              </a:lnSpc>
            </a:pPr>
            <a:r>
              <a:rPr lang="en-US" sz="2986" spc="14">
                <a:solidFill>
                  <a:srgbClr val="2B2C30"/>
                </a:solidFill>
                <a:latin typeface="Times New Roman"/>
                <a:ea typeface="Times New Roman"/>
                <a:cs typeface="Times New Roman"/>
                <a:sym typeface="Times New Roman"/>
              </a:rPr>
              <a:t>Network</a:t>
            </a:r>
          </a:p>
        </p:txBody>
      </p:sp>
      <p:pic>
        <p:nvPicPr>
          <p:cNvPr name="Picture 15" id="15"/>
          <p:cNvPicPr>
            <a:picLocks noChangeAspect="true"/>
          </p:cNvPicPr>
          <p:nvPr/>
        </p:nvPicPr>
        <p:blipFill>
          <a:blip r:embed="rId3"/>
          <a:stretch>
            <a:fillRect/>
          </a:stretch>
        </p:blipFill>
        <p:spPr>
          <a:xfrm rot="0">
            <a:off x="6947152" y="1584034"/>
            <a:ext cx="10912464" cy="8002018"/>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 REVENUE / BUSINESS MODEL</a:t>
            </a:r>
          </a:p>
        </p:txBody>
      </p:sp>
      <p:grpSp>
        <p:nvGrpSpPr>
          <p:cNvPr name="Group 4" id="4"/>
          <p:cNvGrpSpPr/>
          <p:nvPr/>
        </p:nvGrpSpPr>
        <p:grpSpPr>
          <a:xfrm rot="0">
            <a:off x="1016407" y="2312790"/>
            <a:ext cx="7879910" cy="5481072"/>
            <a:chOff x="0" y="0"/>
            <a:chExt cx="10506546" cy="7308096"/>
          </a:xfrm>
        </p:grpSpPr>
        <p:sp>
          <p:nvSpPr>
            <p:cNvPr name="TextBox 5" id="5"/>
            <p:cNvSpPr txBox="true"/>
            <p:nvPr/>
          </p:nvSpPr>
          <p:spPr>
            <a:xfrm rot="0">
              <a:off x="0" y="-95250"/>
              <a:ext cx="10506546" cy="886466"/>
            </a:xfrm>
            <a:prstGeom prst="rect">
              <a:avLst/>
            </a:prstGeom>
          </p:spPr>
          <p:txBody>
            <a:bodyPr anchor="t" rtlCol="false" tIns="0" lIns="0" bIns="0" rIns="0">
              <a:spAutoFit/>
            </a:bodyPr>
            <a:lstStyle/>
            <a:p>
              <a:pPr algn="l">
                <a:lnSpc>
                  <a:spcPts val="5524"/>
                </a:lnSpc>
              </a:pPr>
              <a:r>
                <a:rPr lang="en-US" sz="3945" b="true">
                  <a:solidFill>
                    <a:srgbClr val="2B2C30"/>
                  </a:solidFill>
                  <a:latin typeface="Public Sans Bold"/>
                  <a:ea typeface="Public Sans Bold"/>
                  <a:cs typeface="Public Sans Bold"/>
                  <a:sym typeface="Public Sans Bold"/>
                </a:rPr>
                <a:t>Primary Revenue Streams:</a:t>
              </a:r>
            </a:p>
          </p:txBody>
        </p:sp>
        <p:sp>
          <p:nvSpPr>
            <p:cNvPr name="TextBox 6" id="6"/>
            <p:cNvSpPr txBox="true"/>
            <p:nvPr/>
          </p:nvSpPr>
          <p:spPr>
            <a:xfrm rot="0">
              <a:off x="0" y="794366"/>
              <a:ext cx="10506546" cy="6513730"/>
            </a:xfrm>
            <a:prstGeom prst="rect">
              <a:avLst/>
            </a:prstGeom>
          </p:spPr>
          <p:txBody>
            <a:bodyPr anchor="t" rtlCol="false" tIns="0" lIns="0" bIns="0" rIns="0">
              <a:spAutoFit/>
            </a:bodyPr>
            <a:lstStyle/>
            <a:p>
              <a:pPr algn="l">
                <a:lnSpc>
                  <a:spcPts val="5563"/>
                </a:lnSpc>
              </a:pPr>
            </a:p>
            <a:p>
              <a:pPr algn="l" marL="858044" indent="-429022" lvl="1">
                <a:lnSpc>
                  <a:spcPts val="5563"/>
                </a:lnSpc>
                <a:buFont typeface="Arial"/>
                <a:buChar char="•"/>
              </a:pPr>
              <a:r>
                <a:rPr lang="en-US" sz="3974">
                  <a:solidFill>
                    <a:srgbClr val="2B2C30"/>
                  </a:solidFill>
                  <a:latin typeface="Public Sans"/>
                  <a:ea typeface="Public Sans"/>
                  <a:cs typeface="Public Sans"/>
                  <a:sym typeface="Public Sans"/>
                </a:rPr>
                <a:t>Subscription Model</a:t>
              </a:r>
            </a:p>
            <a:p>
              <a:pPr algn="l" marL="858044" indent="-429022" lvl="1">
                <a:lnSpc>
                  <a:spcPts val="5563"/>
                </a:lnSpc>
                <a:buFont typeface="Arial"/>
                <a:buChar char="•"/>
              </a:pPr>
              <a:r>
                <a:rPr lang="en-US" sz="3974">
                  <a:solidFill>
                    <a:srgbClr val="2B2C30"/>
                  </a:solidFill>
                  <a:latin typeface="Public Sans"/>
                  <a:ea typeface="Public Sans"/>
                  <a:cs typeface="Public Sans"/>
                  <a:sym typeface="Public Sans"/>
                </a:rPr>
                <a:t>Fr</a:t>
              </a:r>
              <a:r>
                <a:rPr lang="en-US" sz="3974">
                  <a:solidFill>
                    <a:srgbClr val="2B2C30"/>
                  </a:solidFill>
                  <a:latin typeface="Public Sans"/>
                  <a:ea typeface="Public Sans"/>
                  <a:cs typeface="Public Sans"/>
                  <a:sym typeface="Public Sans"/>
                </a:rPr>
                <a:t>eemium Model </a:t>
              </a:r>
            </a:p>
            <a:p>
              <a:pPr algn="l" marL="858044" indent="-429022" lvl="1">
                <a:lnSpc>
                  <a:spcPts val="5563"/>
                </a:lnSpc>
                <a:buFont typeface="Arial"/>
                <a:buChar char="•"/>
              </a:pPr>
              <a:r>
                <a:rPr lang="en-US" sz="3974">
                  <a:solidFill>
                    <a:srgbClr val="2B2C30"/>
                  </a:solidFill>
                  <a:latin typeface="Public Sans"/>
                  <a:ea typeface="Public Sans"/>
                  <a:cs typeface="Public Sans"/>
                  <a:sym typeface="Public Sans"/>
                </a:rPr>
                <a:t>Corporate Partnerships</a:t>
              </a:r>
            </a:p>
            <a:p>
              <a:pPr algn="l" marL="858044" indent="-429022" lvl="1">
                <a:lnSpc>
                  <a:spcPts val="5563"/>
                </a:lnSpc>
                <a:buFont typeface="Arial"/>
                <a:buChar char="•"/>
              </a:pPr>
              <a:r>
                <a:rPr lang="en-US" sz="3974">
                  <a:solidFill>
                    <a:srgbClr val="2B2C30"/>
                  </a:solidFill>
                  <a:latin typeface="Public Sans"/>
                  <a:ea typeface="Public Sans"/>
                  <a:cs typeface="Public Sans"/>
                  <a:sym typeface="Public Sans"/>
                </a:rPr>
                <a:t>Advertisement </a:t>
              </a:r>
            </a:p>
            <a:p>
              <a:pPr algn="l" marL="858044" indent="-429022" lvl="1">
                <a:lnSpc>
                  <a:spcPts val="5563"/>
                </a:lnSpc>
                <a:buFont typeface="Arial"/>
                <a:buChar char="•"/>
              </a:pPr>
              <a:r>
                <a:rPr lang="en-US" sz="3974">
                  <a:solidFill>
                    <a:srgbClr val="2B2C30"/>
                  </a:solidFill>
                  <a:latin typeface="Public Sans"/>
                  <a:ea typeface="Public Sans"/>
                  <a:cs typeface="Public Sans"/>
                  <a:sym typeface="Public Sans"/>
                </a:rPr>
                <a:t>In-app Purchases</a:t>
              </a:r>
            </a:p>
            <a:p>
              <a:pPr algn="l">
                <a:lnSpc>
                  <a:spcPts val="5563"/>
                </a:lnSpc>
              </a:pPr>
            </a:p>
          </p:txBody>
        </p:sp>
      </p:grpSp>
      <p:pic>
        <p:nvPicPr>
          <p:cNvPr name="Picture 7" id="7"/>
          <p:cNvPicPr>
            <a:picLocks noChangeAspect="true"/>
          </p:cNvPicPr>
          <p:nvPr/>
        </p:nvPicPr>
        <p:blipFill>
          <a:blip r:embed="rId2"/>
          <a:stretch>
            <a:fillRect/>
          </a:stretch>
        </p:blipFill>
        <p:spPr>
          <a:xfrm rot="0">
            <a:off x="8745806" y="1538836"/>
            <a:ext cx="9287448" cy="6819471"/>
          </a:xfrm>
          <a:prstGeom prst="rect">
            <a:avLst/>
          </a:prstGeom>
        </p:spPr>
      </p:pic>
      <p:sp>
        <p:nvSpPr>
          <p:cNvPr name="Freeform 8" id="8"/>
          <p:cNvSpPr/>
          <p:nvPr/>
        </p:nvSpPr>
        <p:spPr>
          <a:xfrm flipH="false" flipV="false" rot="0">
            <a:off x="16297642" y="7949344"/>
            <a:ext cx="1990358" cy="1990358"/>
          </a:xfrm>
          <a:custGeom>
            <a:avLst/>
            <a:gdLst/>
            <a:ahLst/>
            <a:cxnLst/>
            <a:rect r="r" b="b" t="t" l="l"/>
            <a:pathLst>
              <a:path h="1990358" w="1990358">
                <a:moveTo>
                  <a:pt x="0" y="0"/>
                </a:moveTo>
                <a:lnTo>
                  <a:pt x="1990358" y="0"/>
                </a:lnTo>
                <a:lnTo>
                  <a:pt x="1990358" y="1990358"/>
                </a:lnTo>
                <a:lnTo>
                  <a:pt x="0" y="1990358"/>
                </a:lnTo>
                <a:lnTo>
                  <a:pt x="0" y="0"/>
                </a:lnTo>
                <a:close/>
              </a:path>
            </a:pathLst>
          </a:custGeom>
          <a:blipFill>
            <a:blip r:embed="rId3"/>
            <a:stretch>
              <a:fillRect l="0" t="0" r="0" b="0"/>
            </a:stretch>
          </a:blipFill>
        </p:spPr>
      </p:sp>
      <p:sp>
        <p:nvSpPr>
          <p:cNvPr name="TextBox 9" id="9"/>
          <p:cNvSpPr txBox="true"/>
          <p:nvPr/>
        </p:nvSpPr>
        <p:spPr>
          <a:xfrm rot="0">
            <a:off x="14990680" y="8564071"/>
            <a:ext cx="1682491" cy="779954"/>
          </a:xfrm>
          <a:prstGeom prst="rect">
            <a:avLst/>
          </a:prstGeom>
        </p:spPr>
        <p:txBody>
          <a:bodyPr anchor="t" rtlCol="false" tIns="0" lIns="0" bIns="0" rIns="0">
            <a:spAutoFit/>
          </a:bodyPr>
          <a:lstStyle/>
          <a:p>
            <a:pPr algn="l">
              <a:lnSpc>
                <a:spcPts val="2717"/>
              </a:lnSpc>
            </a:pPr>
            <a:r>
              <a:rPr lang="en-US" sz="2986" spc="14">
                <a:solidFill>
                  <a:srgbClr val="2B2C30"/>
                </a:solidFill>
                <a:latin typeface="Times New Roman"/>
                <a:ea typeface="Times New Roman"/>
                <a:cs typeface="Times New Roman"/>
                <a:sym typeface="Times New Roman"/>
              </a:rPr>
              <a:t>Language </a:t>
            </a:r>
          </a:p>
          <a:p>
            <a:pPr algn="l">
              <a:lnSpc>
                <a:spcPts val="2717"/>
              </a:lnSpc>
            </a:pPr>
            <a:r>
              <a:rPr lang="en-US" sz="2986" spc="14">
                <a:solidFill>
                  <a:srgbClr val="2B2C30"/>
                </a:solidFill>
                <a:latin typeface="Times New Roman"/>
                <a:ea typeface="Times New Roman"/>
                <a:cs typeface="Times New Roman"/>
                <a:sym typeface="Times New Roman"/>
              </a:rPr>
              <a:t>Network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pSp>
        <p:nvGrpSpPr>
          <p:cNvPr name="Group 3" id="3"/>
          <p:cNvGrpSpPr/>
          <p:nvPr/>
        </p:nvGrpSpPr>
        <p:grpSpPr>
          <a:xfrm rot="0">
            <a:off x="2181764" y="2389820"/>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 id="5"/>
            <p:cNvSpPr txBox="true"/>
            <p:nvPr/>
          </p:nvSpPr>
          <p:spPr>
            <a:xfrm>
              <a:off x="76200" y="9525"/>
              <a:ext cx="660400" cy="727075"/>
            </a:xfrm>
            <a:prstGeom prst="rect">
              <a:avLst/>
            </a:prstGeom>
          </p:spPr>
          <p:txBody>
            <a:bodyPr anchor="ctr" rtlCol="false" tIns="50800" lIns="50800" bIns="50800" rIns="50800"/>
            <a:lstStyle/>
            <a:p>
              <a:pPr algn="ctr">
                <a:lnSpc>
                  <a:spcPts val="3919"/>
                </a:lnSpc>
              </a:pPr>
              <a:r>
                <a:rPr lang="en-US" sz="2799">
                  <a:solidFill>
                    <a:srgbClr val="000000"/>
                  </a:solidFill>
                  <a:latin typeface="Public Sans"/>
                  <a:ea typeface="Public Sans"/>
                  <a:cs typeface="Public Sans"/>
                  <a:sym typeface="Public Sans"/>
                </a:rPr>
                <a:t>dataset collection</a:t>
              </a:r>
            </a:p>
          </p:txBody>
        </p:sp>
      </p:grpSp>
      <p:sp>
        <p:nvSpPr>
          <p:cNvPr name="TextBox 6" id="6"/>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a:ea typeface="Public Sans"/>
                <a:cs typeface="Public Sans"/>
                <a:sym typeface="Public Sans"/>
              </a:rPr>
              <a:t>TRACTION </a:t>
            </a:r>
          </a:p>
        </p:txBody>
      </p:sp>
      <p:grpSp>
        <p:nvGrpSpPr>
          <p:cNvPr name="Group 7" id="7"/>
          <p:cNvGrpSpPr/>
          <p:nvPr/>
        </p:nvGrpSpPr>
        <p:grpSpPr>
          <a:xfrm rot="0">
            <a:off x="7294760" y="2389820"/>
            <a:ext cx="3086100" cy="30861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919"/>
                </a:lnSpc>
              </a:pPr>
              <a:r>
                <a:rPr lang="en-US" sz="2799">
                  <a:solidFill>
                    <a:srgbClr val="000000"/>
                  </a:solidFill>
                  <a:latin typeface="Public Sans"/>
                  <a:ea typeface="Public Sans"/>
                  <a:cs typeface="Public Sans"/>
                  <a:sym typeface="Public Sans"/>
                </a:rPr>
                <a:t>prototype development</a:t>
              </a:r>
            </a:p>
          </p:txBody>
        </p:sp>
      </p:grpSp>
      <p:grpSp>
        <p:nvGrpSpPr>
          <p:cNvPr name="Group 10" id="10"/>
          <p:cNvGrpSpPr/>
          <p:nvPr/>
        </p:nvGrpSpPr>
        <p:grpSpPr>
          <a:xfrm rot="0">
            <a:off x="11971032" y="2408870"/>
            <a:ext cx="3086100" cy="308610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9525"/>
              <a:ext cx="660400" cy="727075"/>
            </a:xfrm>
            <a:prstGeom prst="rect">
              <a:avLst/>
            </a:prstGeom>
          </p:spPr>
          <p:txBody>
            <a:bodyPr anchor="ctr" rtlCol="false" tIns="50800" lIns="50800" bIns="50800" rIns="50800"/>
            <a:lstStyle/>
            <a:p>
              <a:pPr algn="ctr">
                <a:lnSpc>
                  <a:spcPts val="3919"/>
                </a:lnSpc>
              </a:pPr>
              <a:r>
                <a:rPr lang="en-US" sz="2799">
                  <a:solidFill>
                    <a:srgbClr val="000000"/>
                  </a:solidFill>
                  <a:latin typeface="Public Sans"/>
                  <a:ea typeface="Public Sans"/>
                  <a:cs typeface="Public Sans"/>
                  <a:sym typeface="Public Sans"/>
                </a:rPr>
                <a:t>Market Validation</a:t>
              </a:r>
            </a:p>
          </p:txBody>
        </p:sp>
      </p:grpSp>
      <p:grpSp>
        <p:nvGrpSpPr>
          <p:cNvPr name="Group 13" id="13"/>
          <p:cNvGrpSpPr/>
          <p:nvPr/>
        </p:nvGrpSpPr>
        <p:grpSpPr>
          <a:xfrm rot="0">
            <a:off x="2323212" y="6066470"/>
            <a:ext cx="3086100" cy="308610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9525"/>
              <a:ext cx="660400" cy="727075"/>
            </a:xfrm>
            <a:prstGeom prst="rect">
              <a:avLst/>
            </a:prstGeom>
          </p:spPr>
          <p:txBody>
            <a:bodyPr anchor="ctr" rtlCol="false" tIns="50800" lIns="50800" bIns="50800" rIns="50800"/>
            <a:lstStyle/>
            <a:p>
              <a:pPr algn="ctr">
                <a:lnSpc>
                  <a:spcPts val="3919"/>
                </a:lnSpc>
              </a:pPr>
              <a:r>
                <a:rPr lang="en-US" sz="2799">
                  <a:solidFill>
                    <a:srgbClr val="000000"/>
                  </a:solidFill>
                  <a:latin typeface="Public Sans"/>
                  <a:ea typeface="Public Sans"/>
                  <a:cs typeface="Public Sans"/>
                  <a:sym typeface="Public Sans"/>
                </a:rPr>
                <a:t>Full platform launch</a:t>
              </a:r>
            </a:p>
          </p:txBody>
        </p:sp>
      </p:grpSp>
      <p:grpSp>
        <p:nvGrpSpPr>
          <p:cNvPr name="Group 16" id="16"/>
          <p:cNvGrpSpPr/>
          <p:nvPr/>
        </p:nvGrpSpPr>
        <p:grpSpPr>
          <a:xfrm rot="0">
            <a:off x="11615921" y="6134100"/>
            <a:ext cx="3086100" cy="308610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9525"/>
              <a:ext cx="660400" cy="727075"/>
            </a:xfrm>
            <a:prstGeom prst="rect">
              <a:avLst/>
            </a:prstGeom>
          </p:spPr>
          <p:txBody>
            <a:bodyPr anchor="ctr" rtlCol="false" tIns="50800" lIns="50800" bIns="50800" rIns="50800"/>
            <a:lstStyle/>
            <a:p>
              <a:pPr algn="ctr">
                <a:lnSpc>
                  <a:spcPts val="3919"/>
                </a:lnSpc>
              </a:pPr>
              <a:r>
                <a:rPr lang="en-US" sz="2799">
                  <a:solidFill>
                    <a:srgbClr val="000000"/>
                  </a:solidFill>
                  <a:latin typeface="Public Sans"/>
                  <a:ea typeface="Public Sans"/>
                  <a:cs typeface="Public Sans"/>
                  <a:sym typeface="Public Sans"/>
                </a:rPr>
                <a:t>Targeting $150,000 in revenue</a:t>
              </a:r>
            </a:p>
          </p:txBody>
        </p:sp>
      </p:grpSp>
      <p:grpSp>
        <p:nvGrpSpPr>
          <p:cNvPr name="Group 19" id="19"/>
          <p:cNvGrpSpPr/>
          <p:nvPr/>
        </p:nvGrpSpPr>
        <p:grpSpPr>
          <a:xfrm rot="0">
            <a:off x="6930124" y="6134100"/>
            <a:ext cx="3086100" cy="308610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9525"/>
              <a:ext cx="660400" cy="727075"/>
            </a:xfrm>
            <a:prstGeom prst="rect">
              <a:avLst/>
            </a:prstGeom>
          </p:spPr>
          <p:txBody>
            <a:bodyPr anchor="ctr" rtlCol="false" tIns="50800" lIns="50800" bIns="50800" rIns="50800"/>
            <a:lstStyle/>
            <a:p>
              <a:pPr algn="ctr">
                <a:lnSpc>
                  <a:spcPts val="3919"/>
                </a:lnSpc>
              </a:pPr>
              <a:r>
                <a:rPr lang="en-US" sz="2799">
                  <a:solidFill>
                    <a:srgbClr val="000000"/>
                  </a:solidFill>
                  <a:latin typeface="Public Sans"/>
                  <a:ea typeface="Public Sans"/>
                  <a:cs typeface="Public Sans"/>
                  <a:sym typeface="Public Sans"/>
                </a:rPr>
                <a:t>Expand user base &amp; partnership</a:t>
              </a:r>
            </a:p>
          </p:txBody>
        </p:sp>
      </p:grpSp>
      <p:sp>
        <p:nvSpPr>
          <p:cNvPr name="AutoShape 22" id="22"/>
          <p:cNvSpPr/>
          <p:nvPr/>
        </p:nvSpPr>
        <p:spPr>
          <a:xfrm>
            <a:off x="5267864" y="3932870"/>
            <a:ext cx="2026896" cy="0"/>
          </a:xfrm>
          <a:prstGeom prst="line">
            <a:avLst/>
          </a:prstGeom>
          <a:ln cap="flat" w="38100">
            <a:solidFill>
              <a:srgbClr val="2B2C30"/>
            </a:solidFill>
            <a:prstDash val="solid"/>
            <a:headEnd type="none" len="sm" w="sm"/>
            <a:tailEnd type="arrow" len="sm" w="med"/>
          </a:ln>
        </p:spPr>
      </p:sp>
      <p:sp>
        <p:nvSpPr>
          <p:cNvPr name="AutoShape 23" id="23"/>
          <p:cNvSpPr/>
          <p:nvPr/>
        </p:nvSpPr>
        <p:spPr>
          <a:xfrm>
            <a:off x="10380860" y="3951920"/>
            <a:ext cx="1599697" cy="0"/>
          </a:xfrm>
          <a:prstGeom prst="line">
            <a:avLst/>
          </a:prstGeom>
          <a:ln cap="flat" w="38100">
            <a:solidFill>
              <a:srgbClr val="2B2C30"/>
            </a:solidFill>
            <a:prstDash val="solid"/>
            <a:headEnd type="none" len="sm" w="sm"/>
            <a:tailEnd type="arrow" len="sm" w="med"/>
          </a:ln>
        </p:spPr>
      </p:sp>
      <p:sp>
        <p:nvSpPr>
          <p:cNvPr name="AutoShape 24" id="24"/>
          <p:cNvSpPr/>
          <p:nvPr/>
        </p:nvSpPr>
        <p:spPr>
          <a:xfrm>
            <a:off x="5258339" y="7609520"/>
            <a:ext cx="1599697" cy="0"/>
          </a:xfrm>
          <a:prstGeom prst="line">
            <a:avLst/>
          </a:prstGeom>
          <a:ln cap="flat" w="38100">
            <a:solidFill>
              <a:srgbClr val="2B2C30"/>
            </a:solidFill>
            <a:prstDash val="solid"/>
            <a:headEnd type="none" len="sm" w="sm"/>
            <a:tailEnd type="arrow" len="sm" w="med"/>
          </a:ln>
        </p:spPr>
      </p:sp>
      <p:sp>
        <p:nvSpPr>
          <p:cNvPr name="AutoShape 25" id="25"/>
          <p:cNvSpPr/>
          <p:nvPr/>
        </p:nvSpPr>
        <p:spPr>
          <a:xfrm>
            <a:off x="10016224" y="7677150"/>
            <a:ext cx="1599697" cy="0"/>
          </a:xfrm>
          <a:prstGeom prst="line">
            <a:avLst/>
          </a:prstGeom>
          <a:ln cap="flat" w="38100">
            <a:solidFill>
              <a:srgbClr val="2B2C30"/>
            </a:solidFill>
            <a:prstDash val="solid"/>
            <a:headEnd type="none" len="sm" w="sm"/>
            <a:tailEnd type="arrow" len="sm" w="med"/>
          </a:ln>
        </p:spPr>
      </p:sp>
      <p:grpSp>
        <p:nvGrpSpPr>
          <p:cNvPr name="Group 26" id="26"/>
          <p:cNvGrpSpPr/>
          <p:nvPr/>
        </p:nvGrpSpPr>
        <p:grpSpPr>
          <a:xfrm rot="0">
            <a:off x="3557078" y="-3787292"/>
            <a:ext cx="8858692" cy="5934225"/>
            <a:chOff x="0" y="0"/>
            <a:chExt cx="11811589" cy="7912299"/>
          </a:xfrm>
        </p:grpSpPr>
        <p:sp>
          <p:nvSpPr>
            <p:cNvPr name="TextBox 27" id="27"/>
            <p:cNvSpPr txBox="true"/>
            <p:nvPr/>
          </p:nvSpPr>
          <p:spPr>
            <a:xfrm rot="0">
              <a:off x="0" y="-104775"/>
              <a:ext cx="11811589" cy="1071847"/>
            </a:xfrm>
            <a:prstGeom prst="rect">
              <a:avLst/>
            </a:prstGeom>
          </p:spPr>
          <p:txBody>
            <a:bodyPr anchor="t" rtlCol="false" tIns="0" lIns="0" bIns="0" rIns="0">
              <a:spAutoFit/>
            </a:bodyPr>
            <a:lstStyle/>
            <a:p>
              <a:pPr algn="l">
                <a:lnSpc>
                  <a:spcPts val="6747"/>
                </a:lnSpc>
              </a:pPr>
              <a:r>
                <a:rPr lang="en-US" sz="4819">
                  <a:solidFill>
                    <a:srgbClr val="2B2C30"/>
                  </a:solidFill>
                  <a:latin typeface="Public Sans"/>
                  <a:ea typeface="Public Sans"/>
                  <a:cs typeface="Public Sans"/>
                  <a:sym typeface="Public Sans"/>
                </a:rPr>
                <a:t>Next Steps</a:t>
              </a:r>
            </a:p>
          </p:txBody>
        </p:sp>
        <p:sp>
          <p:nvSpPr>
            <p:cNvPr name="TextBox 28" id="28"/>
            <p:cNvSpPr txBox="true"/>
            <p:nvPr/>
          </p:nvSpPr>
          <p:spPr>
            <a:xfrm rot="0">
              <a:off x="0" y="1272034"/>
              <a:ext cx="11811589" cy="721048"/>
            </a:xfrm>
            <a:prstGeom prst="rect">
              <a:avLst/>
            </a:prstGeom>
          </p:spPr>
          <p:txBody>
            <a:bodyPr anchor="t" rtlCol="false" tIns="0" lIns="0" bIns="0" rIns="0">
              <a:spAutoFit/>
            </a:bodyPr>
            <a:lstStyle/>
            <a:p>
              <a:pPr algn="l">
                <a:lnSpc>
                  <a:spcPts val="4578"/>
                </a:lnSpc>
              </a:pPr>
            </a:p>
          </p:txBody>
        </p:sp>
        <p:sp>
          <p:nvSpPr>
            <p:cNvPr name="TextBox 29" id="29"/>
            <p:cNvSpPr txBox="true"/>
            <p:nvPr/>
          </p:nvSpPr>
          <p:spPr>
            <a:xfrm rot="0">
              <a:off x="0" y="2848361"/>
              <a:ext cx="11811589" cy="1078319"/>
            </a:xfrm>
            <a:prstGeom prst="rect">
              <a:avLst/>
            </a:prstGeom>
          </p:spPr>
          <p:txBody>
            <a:bodyPr anchor="t" rtlCol="false" tIns="0" lIns="0" bIns="0" rIns="0">
              <a:spAutoFit/>
            </a:bodyPr>
            <a:lstStyle/>
            <a:p>
              <a:pPr algn="l">
                <a:lnSpc>
                  <a:spcPts val="6747"/>
                </a:lnSpc>
              </a:pPr>
            </a:p>
          </p:txBody>
        </p:sp>
        <p:sp>
          <p:nvSpPr>
            <p:cNvPr name="TextBox 30" id="30"/>
            <p:cNvSpPr txBox="true"/>
            <p:nvPr/>
          </p:nvSpPr>
          <p:spPr>
            <a:xfrm rot="0">
              <a:off x="0" y="4231643"/>
              <a:ext cx="11811589" cy="721048"/>
            </a:xfrm>
            <a:prstGeom prst="rect">
              <a:avLst/>
            </a:prstGeom>
          </p:spPr>
          <p:txBody>
            <a:bodyPr anchor="t" rtlCol="false" tIns="0" lIns="0" bIns="0" rIns="0">
              <a:spAutoFit/>
            </a:bodyPr>
            <a:lstStyle/>
            <a:p>
              <a:pPr algn="l">
                <a:lnSpc>
                  <a:spcPts val="4578"/>
                </a:lnSpc>
              </a:pPr>
            </a:p>
          </p:txBody>
        </p:sp>
        <p:sp>
          <p:nvSpPr>
            <p:cNvPr name="TextBox 31" id="31"/>
            <p:cNvSpPr txBox="true"/>
            <p:nvPr/>
          </p:nvSpPr>
          <p:spPr>
            <a:xfrm rot="0">
              <a:off x="0" y="5807970"/>
              <a:ext cx="11811589" cy="1078319"/>
            </a:xfrm>
            <a:prstGeom prst="rect">
              <a:avLst/>
            </a:prstGeom>
          </p:spPr>
          <p:txBody>
            <a:bodyPr anchor="t" rtlCol="false" tIns="0" lIns="0" bIns="0" rIns="0">
              <a:spAutoFit/>
            </a:bodyPr>
            <a:lstStyle/>
            <a:p>
              <a:pPr algn="l">
                <a:lnSpc>
                  <a:spcPts val="6747"/>
                </a:lnSpc>
              </a:pPr>
            </a:p>
          </p:txBody>
        </p:sp>
        <p:sp>
          <p:nvSpPr>
            <p:cNvPr name="TextBox 32" id="32"/>
            <p:cNvSpPr txBox="true"/>
            <p:nvPr/>
          </p:nvSpPr>
          <p:spPr>
            <a:xfrm rot="0">
              <a:off x="0" y="7191251"/>
              <a:ext cx="11811589" cy="721048"/>
            </a:xfrm>
            <a:prstGeom prst="rect">
              <a:avLst/>
            </a:prstGeom>
          </p:spPr>
          <p:txBody>
            <a:bodyPr anchor="t" rtlCol="false" tIns="0" lIns="0" bIns="0" rIns="0">
              <a:spAutoFit/>
            </a:bodyPr>
            <a:lstStyle/>
            <a:p>
              <a:pPr algn="l">
                <a:lnSpc>
                  <a:spcPts val="4578"/>
                </a:lnSpc>
              </a:pPr>
            </a:p>
          </p:txBody>
        </p:sp>
      </p:grpSp>
      <p:sp>
        <p:nvSpPr>
          <p:cNvPr name="Freeform 33" id="33"/>
          <p:cNvSpPr/>
          <p:nvPr/>
        </p:nvSpPr>
        <p:spPr>
          <a:xfrm flipH="false" flipV="false" rot="0">
            <a:off x="16297642" y="7949344"/>
            <a:ext cx="1990358" cy="1990358"/>
          </a:xfrm>
          <a:custGeom>
            <a:avLst/>
            <a:gdLst/>
            <a:ahLst/>
            <a:cxnLst/>
            <a:rect r="r" b="b" t="t" l="l"/>
            <a:pathLst>
              <a:path h="1990358" w="1990358">
                <a:moveTo>
                  <a:pt x="0" y="0"/>
                </a:moveTo>
                <a:lnTo>
                  <a:pt x="1990358" y="0"/>
                </a:lnTo>
                <a:lnTo>
                  <a:pt x="1990358" y="1990358"/>
                </a:lnTo>
                <a:lnTo>
                  <a:pt x="0" y="1990358"/>
                </a:lnTo>
                <a:lnTo>
                  <a:pt x="0" y="0"/>
                </a:lnTo>
                <a:close/>
              </a:path>
            </a:pathLst>
          </a:custGeom>
          <a:blipFill>
            <a:blip r:embed="rId2"/>
            <a:stretch>
              <a:fillRect l="0" t="0" r="0" b="0"/>
            </a:stretch>
          </a:blipFill>
        </p:spPr>
      </p:sp>
      <p:sp>
        <p:nvSpPr>
          <p:cNvPr name="TextBox 34" id="34"/>
          <p:cNvSpPr txBox="true"/>
          <p:nvPr/>
        </p:nvSpPr>
        <p:spPr>
          <a:xfrm rot="0">
            <a:off x="14990680" y="8564071"/>
            <a:ext cx="1682491" cy="779954"/>
          </a:xfrm>
          <a:prstGeom prst="rect">
            <a:avLst/>
          </a:prstGeom>
        </p:spPr>
        <p:txBody>
          <a:bodyPr anchor="t" rtlCol="false" tIns="0" lIns="0" bIns="0" rIns="0">
            <a:spAutoFit/>
          </a:bodyPr>
          <a:lstStyle/>
          <a:p>
            <a:pPr algn="l">
              <a:lnSpc>
                <a:spcPts val="2717"/>
              </a:lnSpc>
            </a:pPr>
            <a:r>
              <a:rPr lang="en-US" sz="2986" spc="14">
                <a:solidFill>
                  <a:srgbClr val="2B2C30"/>
                </a:solidFill>
                <a:latin typeface="Times New Roman"/>
                <a:ea typeface="Times New Roman"/>
                <a:cs typeface="Times New Roman"/>
                <a:sym typeface="Times New Roman"/>
              </a:rPr>
              <a:t>Language </a:t>
            </a:r>
          </a:p>
          <a:p>
            <a:pPr algn="l">
              <a:lnSpc>
                <a:spcPts val="2717"/>
              </a:lnSpc>
            </a:pPr>
            <a:r>
              <a:rPr lang="en-US" sz="2986" spc="14">
                <a:solidFill>
                  <a:srgbClr val="2B2C30"/>
                </a:solidFill>
                <a:latin typeface="Times New Roman"/>
                <a:ea typeface="Times New Roman"/>
                <a:cs typeface="Times New Roman"/>
                <a:sym typeface="Times New Roman"/>
              </a:rPr>
              <a:t>Network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aphicFrame>
        <p:nvGraphicFramePr>
          <p:cNvPr name="Table 3" id="3"/>
          <p:cNvGraphicFramePr>
            <a:graphicFrameLocks noGrp="true"/>
          </p:cNvGraphicFramePr>
          <p:nvPr/>
        </p:nvGraphicFramePr>
        <p:xfrm>
          <a:off x="545112" y="1799270"/>
          <a:ext cx="14118305" cy="8126178"/>
        </p:xfrm>
        <a:graphic>
          <a:graphicData uri="http://schemas.openxmlformats.org/drawingml/2006/table">
            <a:tbl>
              <a:tblPr/>
              <a:tblGrid>
                <a:gridCol w="2823661"/>
                <a:gridCol w="2823661"/>
                <a:gridCol w="2823661"/>
                <a:gridCol w="2823661"/>
                <a:gridCol w="2823661"/>
              </a:tblGrid>
              <a:tr h="1224943">
                <a:tc>
                  <a:txBody>
                    <a:bodyPr anchor="t" rtlCol="false"/>
                    <a:lstStyle/>
                    <a:p>
                      <a:pPr algn="ctr">
                        <a:lnSpc>
                          <a:spcPts val="3429"/>
                        </a:lnSpc>
                        <a:defRPr/>
                      </a:pPr>
                      <a:r>
                        <a:rPr lang="en-US" sz="2449" b="true">
                          <a:solidFill>
                            <a:srgbClr val="000000"/>
                          </a:solidFill>
                          <a:latin typeface="Public Sans Bold"/>
                          <a:ea typeface="Public Sans Bold"/>
                          <a:cs typeface="Public Sans Bold"/>
                          <a:sym typeface="Public Sans Bold"/>
                        </a:rPr>
                        <a:t>Competitor</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429"/>
                        </a:lnSpc>
                        <a:defRPr/>
                      </a:pPr>
                      <a:r>
                        <a:rPr lang="en-US" sz="2449" b="true">
                          <a:solidFill>
                            <a:srgbClr val="000000"/>
                          </a:solidFill>
                          <a:latin typeface="Public Sans Bold"/>
                          <a:ea typeface="Public Sans Bold"/>
                          <a:cs typeface="Public Sans Bold"/>
                          <a:sym typeface="Public Sans Bold"/>
                        </a:rPr>
                        <a:t>Duolingo</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l">
                        <a:lnSpc>
                          <a:spcPts val="3779"/>
                        </a:lnSpc>
                        <a:defRPr/>
                      </a:pPr>
                      <a:r>
                        <a:rPr lang="en-US" sz="2699" b="true">
                          <a:solidFill>
                            <a:srgbClr val="000000"/>
                          </a:solidFill>
                          <a:latin typeface="Arimo Bold"/>
                          <a:ea typeface="Arimo Bold"/>
                          <a:cs typeface="Arimo Bold"/>
                          <a:sym typeface="Arimo Bold"/>
                        </a:rPr>
                        <a:t>Memrise</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Arimo Bold"/>
                          <a:ea typeface="Arimo Bold"/>
                          <a:cs typeface="Arimo Bold"/>
                          <a:sym typeface="Arimo Bold"/>
                        </a:rPr>
                        <a:t>Local Language Schools</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l">
                        <a:lnSpc>
                          <a:spcPts val="4059"/>
                        </a:lnSpc>
                        <a:defRPr/>
                      </a:pPr>
                      <a:r>
                        <a:rPr lang="en-US" sz="2899">
                          <a:solidFill>
                            <a:srgbClr val="000000"/>
                          </a:solidFill>
                          <a:latin typeface="Arimo"/>
                          <a:ea typeface="Arimo"/>
                          <a:cs typeface="Arimo"/>
                          <a:sym typeface="Arimo"/>
                        </a:rPr>
                        <a:t>Lanet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r>
              <a:tr h="1455980">
                <a:tc>
                  <a:txBody>
                    <a:bodyPr anchor="t" rtlCol="false"/>
                    <a:lstStyle/>
                    <a:p>
                      <a:pPr algn="l">
                        <a:lnSpc>
                          <a:spcPts val="2939"/>
                        </a:lnSpc>
                        <a:defRPr/>
                      </a:pPr>
                      <a:r>
                        <a:rPr lang="en-US" sz="2099">
                          <a:solidFill>
                            <a:srgbClr val="000000"/>
                          </a:solidFill>
                          <a:latin typeface="Arimo"/>
                          <a:ea typeface="Arimo"/>
                          <a:cs typeface="Arimo"/>
                          <a:sym typeface="Arimo"/>
                        </a:rPr>
                        <a:t>Focus on local Languages</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r>
              <a:tr h="1186664">
                <a:tc>
                  <a:txBody>
                    <a:bodyPr anchor="t" rtlCol="false"/>
                    <a:lstStyle/>
                    <a:p>
                      <a:pPr algn="l">
                        <a:lnSpc>
                          <a:spcPts val="2799"/>
                        </a:lnSpc>
                        <a:defRPr/>
                      </a:pPr>
                      <a:r>
                        <a:rPr lang="en-US" sz="1999">
                          <a:solidFill>
                            <a:srgbClr val="000000"/>
                          </a:solidFill>
                          <a:latin typeface="Arimo"/>
                          <a:ea typeface="Arimo"/>
                          <a:cs typeface="Arimo"/>
                          <a:sym typeface="Arimo"/>
                        </a:rPr>
                        <a:t>AI-driven Translation &amp; Pronunciation</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r>
              <a:tr h="1272793">
                <a:tc>
                  <a:txBody>
                    <a:bodyPr anchor="t" rtlCol="false"/>
                    <a:lstStyle/>
                    <a:p>
                      <a:pPr algn="ctr">
                        <a:lnSpc>
                          <a:spcPts val="3149"/>
                        </a:lnSpc>
                        <a:defRPr/>
                      </a:pPr>
                      <a:r>
                        <a:rPr lang="en-US" sz="2249">
                          <a:solidFill>
                            <a:srgbClr val="000000"/>
                          </a:solidFill>
                          <a:latin typeface="Public Sans"/>
                          <a:ea typeface="Public Sans"/>
                          <a:cs typeface="Public Sans"/>
                          <a:sym typeface="Public Sans"/>
                        </a:rPr>
                        <a:t>Gamified Learning</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r>
              <a:tr h="995266">
                <a:tc>
                  <a:txBody>
                    <a:bodyPr anchor="t" rtlCol="false"/>
                    <a:lstStyle/>
                    <a:p>
                      <a:pPr algn="ctr">
                        <a:lnSpc>
                          <a:spcPts val="3289"/>
                        </a:lnSpc>
                        <a:defRPr/>
                      </a:pPr>
                      <a:r>
                        <a:rPr lang="en-US" sz="2349">
                          <a:solidFill>
                            <a:srgbClr val="000000"/>
                          </a:solidFill>
                          <a:latin typeface="Public Sans"/>
                          <a:ea typeface="Public Sans"/>
                          <a:cs typeface="Public Sans"/>
                          <a:sym typeface="Public Sans"/>
                        </a:rPr>
                        <a:t>Target Audience</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r>
              <a:tr h="995266">
                <a:tc>
                  <a:txBody>
                    <a:bodyPr anchor="t" rtlCol="false"/>
                    <a:lstStyle/>
                    <a:p>
                      <a:pPr algn="l">
                        <a:lnSpc>
                          <a:spcPts val="3499"/>
                        </a:lnSpc>
                        <a:defRPr/>
                      </a:pPr>
                      <a:r>
                        <a:rPr lang="en-US" sz="2499">
                          <a:solidFill>
                            <a:srgbClr val="000000"/>
                          </a:solidFill>
                          <a:latin typeface="Arimo"/>
                          <a:ea typeface="Arimo"/>
                          <a:cs typeface="Arimo"/>
                          <a:sym typeface="Arimo"/>
                        </a:rPr>
                        <a:t>Scalability</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r>
              <a:tr h="995266">
                <a:tc>
                  <a:txBody>
                    <a:bodyPr anchor="t" rtlCol="false"/>
                    <a:lstStyle/>
                    <a:p>
                      <a:pPr algn="l">
                        <a:lnSpc>
                          <a:spcPts val="2799"/>
                        </a:lnSpc>
                        <a:defRPr/>
                      </a:pPr>
                      <a:r>
                        <a:rPr lang="en-US" sz="1999">
                          <a:solidFill>
                            <a:srgbClr val="000000"/>
                          </a:solidFill>
                          <a:latin typeface="Arimo"/>
                          <a:ea typeface="Arimo"/>
                          <a:cs typeface="Arimo"/>
                          <a:sym typeface="Arimo"/>
                        </a:rPr>
                        <a:t>Cultural Relevance</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Arimo"/>
                          <a:ea typeface="Arimo"/>
                          <a:cs typeface="Arimo"/>
                          <a:sym typeface="Arimo"/>
                        </a:rPr>
                        <a:t>✅</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r>
            </a:tbl>
          </a:graphicData>
        </a:graphic>
      </p:graphicFrame>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 COMPETITION</a:t>
            </a:r>
          </a:p>
        </p:txBody>
      </p:sp>
      <p:sp>
        <p:nvSpPr>
          <p:cNvPr name="Freeform 5" id="5"/>
          <p:cNvSpPr/>
          <p:nvPr/>
        </p:nvSpPr>
        <p:spPr>
          <a:xfrm flipH="false" flipV="false" rot="0">
            <a:off x="16297642" y="7949344"/>
            <a:ext cx="1990358" cy="1990358"/>
          </a:xfrm>
          <a:custGeom>
            <a:avLst/>
            <a:gdLst/>
            <a:ahLst/>
            <a:cxnLst/>
            <a:rect r="r" b="b" t="t" l="l"/>
            <a:pathLst>
              <a:path h="1990358" w="1990358">
                <a:moveTo>
                  <a:pt x="0" y="0"/>
                </a:moveTo>
                <a:lnTo>
                  <a:pt x="1990358" y="0"/>
                </a:lnTo>
                <a:lnTo>
                  <a:pt x="1990358" y="1990358"/>
                </a:lnTo>
                <a:lnTo>
                  <a:pt x="0" y="1990358"/>
                </a:lnTo>
                <a:lnTo>
                  <a:pt x="0" y="0"/>
                </a:lnTo>
                <a:close/>
              </a:path>
            </a:pathLst>
          </a:custGeom>
          <a:blipFill>
            <a:blip r:embed="rId2"/>
            <a:stretch>
              <a:fillRect l="0" t="0" r="0" b="0"/>
            </a:stretch>
          </a:blipFill>
        </p:spPr>
      </p:sp>
      <p:sp>
        <p:nvSpPr>
          <p:cNvPr name="TextBox 6" id="6"/>
          <p:cNvSpPr txBox="true"/>
          <p:nvPr/>
        </p:nvSpPr>
        <p:spPr>
          <a:xfrm rot="0">
            <a:off x="14990680" y="8564071"/>
            <a:ext cx="1682491" cy="779954"/>
          </a:xfrm>
          <a:prstGeom prst="rect">
            <a:avLst/>
          </a:prstGeom>
        </p:spPr>
        <p:txBody>
          <a:bodyPr anchor="t" rtlCol="false" tIns="0" lIns="0" bIns="0" rIns="0">
            <a:spAutoFit/>
          </a:bodyPr>
          <a:lstStyle/>
          <a:p>
            <a:pPr algn="l">
              <a:lnSpc>
                <a:spcPts val="2717"/>
              </a:lnSpc>
            </a:pPr>
            <a:r>
              <a:rPr lang="en-US" sz="2986" spc="14">
                <a:solidFill>
                  <a:srgbClr val="2B2C30"/>
                </a:solidFill>
                <a:latin typeface="Times New Roman"/>
                <a:ea typeface="Times New Roman"/>
                <a:cs typeface="Times New Roman"/>
                <a:sym typeface="Times New Roman"/>
              </a:rPr>
              <a:t>Language </a:t>
            </a:r>
          </a:p>
          <a:p>
            <a:pPr algn="l">
              <a:lnSpc>
                <a:spcPts val="2717"/>
              </a:lnSpc>
            </a:pPr>
            <a:r>
              <a:rPr lang="en-US" sz="2986" spc="14">
                <a:solidFill>
                  <a:srgbClr val="2B2C30"/>
                </a:solidFill>
                <a:latin typeface="Times New Roman"/>
                <a:ea typeface="Times New Roman"/>
                <a:cs typeface="Times New Roman"/>
                <a:sym typeface="Times New Roman"/>
              </a:rPr>
              <a:t>Network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6297642" y="7949344"/>
            <a:ext cx="1990358" cy="1990358"/>
          </a:xfrm>
          <a:custGeom>
            <a:avLst/>
            <a:gdLst/>
            <a:ahLst/>
            <a:cxnLst/>
            <a:rect r="r" b="b" t="t" l="l"/>
            <a:pathLst>
              <a:path h="1990358" w="1990358">
                <a:moveTo>
                  <a:pt x="0" y="0"/>
                </a:moveTo>
                <a:lnTo>
                  <a:pt x="1990358" y="0"/>
                </a:lnTo>
                <a:lnTo>
                  <a:pt x="1990358" y="1990358"/>
                </a:lnTo>
                <a:lnTo>
                  <a:pt x="0" y="1990358"/>
                </a:lnTo>
                <a:lnTo>
                  <a:pt x="0" y="0"/>
                </a:lnTo>
                <a:close/>
              </a:path>
            </a:pathLst>
          </a:custGeom>
          <a:blipFill>
            <a:blip r:embed="rId2"/>
            <a:stretch>
              <a:fillRect l="0" t="0" r="0" b="0"/>
            </a:stretch>
          </a:blipFill>
        </p:spPr>
      </p:sp>
      <p:sp>
        <p:nvSpPr>
          <p:cNvPr name="TextBox 4" id="4"/>
          <p:cNvSpPr txBox="true"/>
          <p:nvPr/>
        </p:nvSpPr>
        <p:spPr>
          <a:xfrm rot="0">
            <a:off x="14990680" y="8564071"/>
            <a:ext cx="1682491" cy="779954"/>
          </a:xfrm>
          <a:prstGeom prst="rect">
            <a:avLst/>
          </a:prstGeom>
        </p:spPr>
        <p:txBody>
          <a:bodyPr anchor="t" rtlCol="false" tIns="0" lIns="0" bIns="0" rIns="0">
            <a:spAutoFit/>
          </a:bodyPr>
          <a:lstStyle/>
          <a:p>
            <a:pPr algn="l">
              <a:lnSpc>
                <a:spcPts val="2717"/>
              </a:lnSpc>
            </a:pPr>
            <a:r>
              <a:rPr lang="en-US" sz="2986" spc="14">
                <a:solidFill>
                  <a:srgbClr val="2B2C30"/>
                </a:solidFill>
                <a:latin typeface="Times New Roman"/>
                <a:ea typeface="Times New Roman"/>
                <a:cs typeface="Times New Roman"/>
                <a:sym typeface="Times New Roman"/>
              </a:rPr>
              <a:t>Language </a:t>
            </a:r>
          </a:p>
          <a:p>
            <a:pPr algn="l">
              <a:lnSpc>
                <a:spcPts val="2717"/>
              </a:lnSpc>
            </a:pPr>
            <a:r>
              <a:rPr lang="en-US" sz="2986" spc="14">
                <a:solidFill>
                  <a:srgbClr val="2B2C30"/>
                </a:solidFill>
                <a:latin typeface="Times New Roman"/>
                <a:ea typeface="Times New Roman"/>
                <a:cs typeface="Times New Roman"/>
                <a:sym typeface="Times New Roman"/>
              </a:rPr>
              <a:t>Network</a:t>
            </a:r>
          </a:p>
        </p:txBody>
      </p:sp>
      <p:sp>
        <p:nvSpPr>
          <p:cNvPr name="TextBox 5" id="5"/>
          <p:cNvSpPr txBox="true"/>
          <p:nvPr/>
        </p:nvSpPr>
        <p:spPr>
          <a:xfrm rot="0">
            <a:off x="959246"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FINANCE</a:t>
            </a:r>
          </a:p>
        </p:txBody>
      </p:sp>
      <p:sp>
        <p:nvSpPr>
          <p:cNvPr name="TextBox 6" id="6"/>
          <p:cNvSpPr txBox="true"/>
          <p:nvPr/>
        </p:nvSpPr>
        <p:spPr>
          <a:xfrm rot="0">
            <a:off x="1661489" y="2586450"/>
            <a:ext cx="6985071" cy="3514034"/>
          </a:xfrm>
          <a:prstGeom prst="rect">
            <a:avLst/>
          </a:prstGeom>
        </p:spPr>
        <p:txBody>
          <a:bodyPr anchor="t" rtlCol="false" tIns="0" lIns="0" bIns="0" rIns="0">
            <a:spAutoFit/>
          </a:bodyPr>
          <a:lstStyle/>
          <a:p>
            <a:pPr algn="l">
              <a:lnSpc>
                <a:spcPts val="5835"/>
              </a:lnSpc>
            </a:pPr>
            <a:r>
              <a:rPr lang="en-US" sz="3646">
                <a:solidFill>
                  <a:srgbClr val="2B2C30"/>
                </a:solidFill>
                <a:latin typeface="Public Sans"/>
                <a:ea typeface="Public Sans"/>
                <a:cs typeface="Public Sans"/>
                <a:sym typeface="Public Sans"/>
              </a:rPr>
              <a:t>Unit Economics:</a:t>
            </a:r>
          </a:p>
          <a:p>
            <a:pPr algn="l" marL="787379" indent="-393689" lvl="1">
              <a:lnSpc>
                <a:spcPts val="5835"/>
              </a:lnSpc>
              <a:buFont typeface="Arial"/>
              <a:buChar char="•"/>
            </a:pPr>
            <a:r>
              <a:rPr lang="en-US" sz="3646">
                <a:solidFill>
                  <a:srgbClr val="2B2C30"/>
                </a:solidFill>
                <a:latin typeface="Public Sans"/>
                <a:ea typeface="Public Sans"/>
                <a:cs typeface="Public Sans"/>
                <a:sym typeface="Public Sans"/>
              </a:rPr>
              <a:t>Cost per user: $10</a:t>
            </a:r>
          </a:p>
          <a:p>
            <a:pPr algn="l" marL="787379" indent="-393689" lvl="1">
              <a:lnSpc>
                <a:spcPts val="5835"/>
              </a:lnSpc>
              <a:buFont typeface="Arial"/>
              <a:buChar char="•"/>
            </a:pPr>
            <a:r>
              <a:rPr lang="en-US" sz="3646">
                <a:solidFill>
                  <a:srgbClr val="2B2C30"/>
                </a:solidFill>
                <a:latin typeface="Public Sans"/>
                <a:ea typeface="Public Sans"/>
                <a:cs typeface="Public Sans"/>
                <a:sym typeface="Public Sans"/>
              </a:rPr>
              <a:t>Revenue per user: $30</a:t>
            </a:r>
          </a:p>
          <a:p>
            <a:pPr algn="l" marL="787379" indent="-393689" lvl="1">
              <a:lnSpc>
                <a:spcPts val="5835"/>
              </a:lnSpc>
              <a:buFont typeface="Arial"/>
              <a:buChar char="•"/>
            </a:pPr>
            <a:r>
              <a:rPr lang="en-US" sz="3646">
                <a:solidFill>
                  <a:srgbClr val="2B2C30"/>
                </a:solidFill>
                <a:latin typeface="Public Sans"/>
                <a:ea typeface="Public Sans"/>
                <a:cs typeface="Public Sans"/>
                <a:sym typeface="Public Sans"/>
              </a:rPr>
              <a:t>Profit margin: 67%</a:t>
            </a:r>
          </a:p>
          <a:p>
            <a:pPr algn="l">
              <a:lnSpc>
                <a:spcPts val="4476"/>
              </a:lnSpc>
            </a:pPr>
          </a:p>
        </p:txBody>
      </p:sp>
      <p:sp>
        <p:nvSpPr>
          <p:cNvPr name="TextBox 7" id="7"/>
          <p:cNvSpPr txBox="true"/>
          <p:nvPr/>
        </p:nvSpPr>
        <p:spPr>
          <a:xfrm rot="0">
            <a:off x="1661489" y="5672712"/>
            <a:ext cx="7661771" cy="1344650"/>
          </a:xfrm>
          <a:prstGeom prst="rect">
            <a:avLst/>
          </a:prstGeom>
        </p:spPr>
        <p:txBody>
          <a:bodyPr anchor="t" rtlCol="false" tIns="0" lIns="0" bIns="0" rIns="0">
            <a:spAutoFit/>
          </a:bodyPr>
          <a:lstStyle/>
          <a:p>
            <a:pPr algn="l">
              <a:lnSpc>
                <a:spcPts val="5160"/>
              </a:lnSpc>
              <a:spcBef>
                <a:spcPct val="0"/>
              </a:spcBef>
            </a:pPr>
            <a:r>
              <a:rPr lang="en-US" sz="3686" spc="18">
                <a:solidFill>
                  <a:srgbClr val="2B2C30"/>
                </a:solidFill>
                <a:latin typeface="Times New Roman"/>
                <a:ea typeface="Times New Roman"/>
                <a:cs typeface="Times New Roman"/>
                <a:sym typeface="Times New Roman"/>
              </a:rPr>
              <a:t>Break-even Point:</a:t>
            </a:r>
          </a:p>
          <a:p>
            <a:pPr algn="ctr">
              <a:lnSpc>
                <a:spcPts val="5160"/>
              </a:lnSpc>
              <a:spcBef>
                <a:spcPct val="0"/>
              </a:spcBef>
            </a:pPr>
            <a:r>
              <a:rPr lang="en-US" sz="3686" spc="18">
                <a:solidFill>
                  <a:srgbClr val="2B2C30"/>
                </a:solidFill>
                <a:latin typeface="Times New Roman"/>
                <a:ea typeface="Times New Roman"/>
                <a:cs typeface="Times New Roman"/>
                <a:sym typeface="Times New Roman"/>
              </a:rPr>
              <a:t>5,000 paying users (reached in Year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DAGdwsB9fHk</dc:identifier>
  <dcterms:modified xsi:type="dcterms:W3CDTF">2011-08-01T06:04:30Z</dcterms:modified>
  <cp:revision>1</cp:revision>
  <dc:title>name and role</dc:title>
</cp:coreProperties>
</file>