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357" r:id="rId2"/>
    <p:sldId id="319" r:id="rId3"/>
    <p:sldId id="308" r:id="rId4"/>
    <p:sldId id="317" r:id="rId5"/>
    <p:sldId id="931" r:id="rId6"/>
    <p:sldId id="271" r:id="rId7"/>
    <p:sldId id="274" r:id="rId8"/>
    <p:sldId id="815" r:id="rId9"/>
    <p:sldId id="360" r:id="rId10"/>
    <p:sldId id="554" r:id="rId11"/>
    <p:sldId id="935" r:id="rId12"/>
    <p:sldId id="865" r:id="rId13"/>
    <p:sldId id="749" r:id="rId14"/>
    <p:sldId id="955" r:id="rId15"/>
    <p:sldId id="962" r:id="rId16"/>
    <p:sldId id="705" r:id="rId17"/>
    <p:sldId id="938" r:id="rId18"/>
    <p:sldId id="261" r:id="rId19"/>
    <p:sldId id="964" r:id="rId20"/>
    <p:sldId id="279" r:id="rId21"/>
    <p:sldId id="965" r:id="rId22"/>
    <p:sldId id="966" r:id="rId23"/>
    <p:sldId id="267" r:id="rId24"/>
    <p:sldId id="296" r:id="rId25"/>
    <p:sldId id="963" r:id="rId26"/>
    <p:sldId id="967" r:id="rId27"/>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snapToGrid="0">
      <p:cViewPr varScale="1">
        <p:scale>
          <a:sx n="67" d="100"/>
          <a:sy n="67" d="100"/>
        </p:scale>
        <p:origin x="568"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1004EF-1778-5C42-B393-43DD943A417C}" type="doc">
      <dgm:prSet loTypeId="urn:microsoft.com/office/officeart/2005/8/layout/chart3" loCatId="" qsTypeId="urn:microsoft.com/office/officeart/2005/8/quickstyle/simple4" qsCatId="simple" csTypeId="urn:microsoft.com/office/officeart/2005/8/colors/accent1_3" csCatId="accent1" phldr="1"/>
      <dgm:spPr/>
      <dgm:t>
        <a:bodyPr/>
        <a:lstStyle/>
        <a:p>
          <a:endParaRPr lang="en-US"/>
        </a:p>
      </dgm:t>
    </dgm:pt>
    <dgm:pt modelId="{BDEBCA11-1F3B-3A4F-8CE9-469B5A42302B}">
      <dgm:prSet phldrT="[Text]"/>
      <dgm:spPr/>
      <dgm:t>
        <a:bodyPr/>
        <a:lstStyle/>
        <a:p>
          <a:r>
            <a:rPr lang="en-US" dirty="0">
              <a:solidFill>
                <a:schemeClr val="tx1"/>
              </a:solidFill>
              <a:latin typeface="Arial"/>
              <a:cs typeface="Arial"/>
            </a:rPr>
            <a:t>Framework Core</a:t>
          </a:r>
        </a:p>
      </dgm:t>
    </dgm:pt>
    <dgm:pt modelId="{07CCA36A-BD4F-D24E-9640-1F4A5C1B7973}" type="parTrans" cxnId="{3C9180B5-3735-0C46-A76B-2A70DA6C553C}">
      <dgm:prSet/>
      <dgm:spPr/>
      <dgm:t>
        <a:bodyPr/>
        <a:lstStyle/>
        <a:p>
          <a:endParaRPr lang="en-US"/>
        </a:p>
      </dgm:t>
    </dgm:pt>
    <dgm:pt modelId="{2F4CB396-4137-9B46-A390-DA0318FB4280}" type="sibTrans" cxnId="{3C9180B5-3735-0C46-A76B-2A70DA6C553C}">
      <dgm:prSet/>
      <dgm:spPr/>
      <dgm:t>
        <a:bodyPr/>
        <a:lstStyle/>
        <a:p>
          <a:endParaRPr lang="en-US"/>
        </a:p>
      </dgm:t>
    </dgm:pt>
    <dgm:pt modelId="{36628495-CD2D-FF43-8474-1B0560BCA6BD}">
      <dgm:prSet phldrT="[Text]">
        <dgm:style>
          <a:lnRef idx="1">
            <a:schemeClr val="accent5"/>
          </a:lnRef>
          <a:fillRef idx="3">
            <a:schemeClr val="accent5"/>
          </a:fillRef>
          <a:effectRef idx="2">
            <a:schemeClr val="accent5"/>
          </a:effectRef>
          <a:fontRef idx="minor">
            <a:schemeClr val="lt1"/>
          </a:fontRef>
        </dgm:style>
      </dgm:prSet>
      <dgm:spPr/>
      <dgm:t>
        <a:bodyPr/>
        <a:lstStyle/>
        <a:p>
          <a:r>
            <a:rPr lang="en-US" dirty="0">
              <a:solidFill>
                <a:schemeClr val="tx1"/>
              </a:solidFill>
              <a:latin typeface="Arial"/>
              <a:cs typeface="Arial"/>
            </a:rPr>
            <a:t>Framework Implementation Tiers</a:t>
          </a:r>
        </a:p>
      </dgm:t>
    </dgm:pt>
    <dgm:pt modelId="{D23E180C-55A7-3840-A6A9-61853D7E915D}" type="parTrans" cxnId="{E0FF2055-2434-6949-9062-EA344D7577FA}">
      <dgm:prSet/>
      <dgm:spPr/>
      <dgm:t>
        <a:bodyPr/>
        <a:lstStyle/>
        <a:p>
          <a:endParaRPr lang="en-US"/>
        </a:p>
      </dgm:t>
    </dgm:pt>
    <dgm:pt modelId="{CB399B5B-4300-7646-9706-B7B463E566A4}" type="sibTrans" cxnId="{E0FF2055-2434-6949-9062-EA344D7577FA}">
      <dgm:prSet/>
      <dgm:spPr/>
      <dgm:t>
        <a:bodyPr/>
        <a:lstStyle/>
        <a:p>
          <a:endParaRPr lang="en-US"/>
        </a:p>
      </dgm:t>
    </dgm:pt>
    <dgm:pt modelId="{0178B7BA-4603-1C4D-A30C-78CA7C98B36D}">
      <dgm:prSet phldrT="[Text]" custT="1">
        <dgm:style>
          <a:lnRef idx="1">
            <a:schemeClr val="accent3"/>
          </a:lnRef>
          <a:fillRef idx="3">
            <a:schemeClr val="accent3"/>
          </a:fillRef>
          <a:effectRef idx="2">
            <a:schemeClr val="accent3"/>
          </a:effectRef>
          <a:fontRef idx="minor">
            <a:schemeClr val="lt1"/>
          </a:fontRef>
        </dgm:style>
      </dgm:prSet>
      <dgm:spPr/>
      <dgm:t>
        <a:bodyPr/>
        <a:lstStyle/>
        <a:p>
          <a:r>
            <a:rPr lang="en-US" sz="1700" dirty="0">
              <a:solidFill>
                <a:schemeClr val="tx1"/>
              </a:solidFill>
              <a:latin typeface="Arial"/>
              <a:cs typeface="Arial"/>
            </a:rPr>
            <a:t>Framework Profile</a:t>
          </a:r>
        </a:p>
      </dgm:t>
    </dgm:pt>
    <dgm:pt modelId="{ADDCCD04-CF97-EF4F-A334-BD47DC6CF9C1}" type="parTrans" cxnId="{08005D48-4ABC-7C49-9928-D89F5812DFA0}">
      <dgm:prSet/>
      <dgm:spPr/>
      <dgm:t>
        <a:bodyPr/>
        <a:lstStyle/>
        <a:p>
          <a:endParaRPr lang="en-US"/>
        </a:p>
      </dgm:t>
    </dgm:pt>
    <dgm:pt modelId="{920E6FD2-F5F9-D94A-938B-96892EDC07A9}" type="sibTrans" cxnId="{08005D48-4ABC-7C49-9928-D89F5812DFA0}">
      <dgm:prSet/>
      <dgm:spPr/>
      <dgm:t>
        <a:bodyPr/>
        <a:lstStyle/>
        <a:p>
          <a:endParaRPr lang="en-US"/>
        </a:p>
      </dgm:t>
    </dgm:pt>
    <dgm:pt modelId="{23568142-4F3C-DB44-A361-A357C9830E2E}" type="pres">
      <dgm:prSet presAssocID="{401004EF-1778-5C42-B393-43DD943A417C}" presName="compositeShape" presStyleCnt="0">
        <dgm:presLayoutVars>
          <dgm:chMax val="7"/>
          <dgm:dir/>
          <dgm:resizeHandles val="exact"/>
        </dgm:presLayoutVars>
      </dgm:prSet>
      <dgm:spPr/>
    </dgm:pt>
    <dgm:pt modelId="{37A7D1BC-4042-D740-8793-4DEA38780107}" type="pres">
      <dgm:prSet presAssocID="{401004EF-1778-5C42-B393-43DD943A417C}" presName="wedge1" presStyleLbl="node1" presStyleIdx="0" presStyleCnt="3"/>
      <dgm:spPr/>
    </dgm:pt>
    <dgm:pt modelId="{8DB0A8B5-5026-F741-B326-281CF3A4D577}" type="pres">
      <dgm:prSet presAssocID="{401004EF-1778-5C42-B393-43DD943A417C}" presName="wedge1Tx" presStyleLbl="node1" presStyleIdx="0" presStyleCnt="3">
        <dgm:presLayoutVars>
          <dgm:chMax val="0"/>
          <dgm:chPref val="0"/>
          <dgm:bulletEnabled val="1"/>
        </dgm:presLayoutVars>
      </dgm:prSet>
      <dgm:spPr/>
    </dgm:pt>
    <dgm:pt modelId="{4BAD4683-F09C-1F44-8FAA-F85BB47F99AF}" type="pres">
      <dgm:prSet presAssocID="{401004EF-1778-5C42-B393-43DD943A417C}" presName="wedge2" presStyleLbl="node1" presStyleIdx="1" presStyleCnt="3" custScaleX="99136" custScaleY="88121" custLinFactNeighborX="6159" custLinFactNeighborY="-2423"/>
      <dgm:spPr/>
    </dgm:pt>
    <dgm:pt modelId="{6EFDA4FD-A574-F74A-BC20-A3AF9B9632B9}" type="pres">
      <dgm:prSet presAssocID="{401004EF-1778-5C42-B393-43DD943A417C}" presName="wedge2Tx" presStyleLbl="node1" presStyleIdx="1" presStyleCnt="3">
        <dgm:presLayoutVars>
          <dgm:chMax val="0"/>
          <dgm:chPref val="0"/>
          <dgm:bulletEnabled val="1"/>
        </dgm:presLayoutVars>
      </dgm:prSet>
      <dgm:spPr/>
    </dgm:pt>
    <dgm:pt modelId="{BB7F142D-3696-9F4D-AAF4-E4D08372B641}" type="pres">
      <dgm:prSet presAssocID="{401004EF-1778-5C42-B393-43DD943A417C}" presName="wedge3" presStyleLbl="node1" presStyleIdx="2" presStyleCnt="3" custScaleX="102913" custScaleY="98107" custLinFactNeighborX="5803" custLinFactNeighborY="-3741"/>
      <dgm:spPr/>
    </dgm:pt>
    <dgm:pt modelId="{96CE90CD-7B6C-F14F-AF37-99FB95DE5D8C}" type="pres">
      <dgm:prSet presAssocID="{401004EF-1778-5C42-B393-43DD943A417C}" presName="wedge3Tx" presStyleLbl="node1" presStyleIdx="2" presStyleCnt="3">
        <dgm:presLayoutVars>
          <dgm:chMax val="0"/>
          <dgm:chPref val="0"/>
          <dgm:bulletEnabled val="1"/>
        </dgm:presLayoutVars>
      </dgm:prSet>
      <dgm:spPr/>
    </dgm:pt>
  </dgm:ptLst>
  <dgm:cxnLst>
    <dgm:cxn modelId="{2D16CF16-98B3-8648-BF30-203FE3E6FAC4}" type="presOf" srcId="{0178B7BA-4603-1C4D-A30C-78CA7C98B36D}" destId="{96CE90CD-7B6C-F14F-AF37-99FB95DE5D8C}" srcOrd="1" destOrd="0" presId="urn:microsoft.com/office/officeart/2005/8/layout/chart3"/>
    <dgm:cxn modelId="{3629C431-7BD0-9B4A-A673-9F6BC54CBCB1}" type="presOf" srcId="{0178B7BA-4603-1C4D-A30C-78CA7C98B36D}" destId="{BB7F142D-3696-9F4D-AAF4-E4D08372B641}" srcOrd="0" destOrd="0" presId="urn:microsoft.com/office/officeart/2005/8/layout/chart3"/>
    <dgm:cxn modelId="{DDE81339-CB97-2142-8B35-5C17E50B5C71}" type="presOf" srcId="{36628495-CD2D-FF43-8474-1B0560BCA6BD}" destId="{6EFDA4FD-A574-F74A-BC20-A3AF9B9632B9}" srcOrd="1" destOrd="0" presId="urn:microsoft.com/office/officeart/2005/8/layout/chart3"/>
    <dgm:cxn modelId="{08005D48-4ABC-7C49-9928-D89F5812DFA0}" srcId="{401004EF-1778-5C42-B393-43DD943A417C}" destId="{0178B7BA-4603-1C4D-A30C-78CA7C98B36D}" srcOrd="2" destOrd="0" parTransId="{ADDCCD04-CF97-EF4F-A334-BD47DC6CF9C1}" sibTransId="{920E6FD2-F5F9-D94A-938B-96892EDC07A9}"/>
    <dgm:cxn modelId="{A4415B53-0BDB-BF41-B552-32DF27B8CB2A}" type="presOf" srcId="{401004EF-1778-5C42-B393-43DD943A417C}" destId="{23568142-4F3C-DB44-A361-A357C9830E2E}" srcOrd="0" destOrd="0" presId="urn:microsoft.com/office/officeart/2005/8/layout/chart3"/>
    <dgm:cxn modelId="{E0FF2055-2434-6949-9062-EA344D7577FA}" srcId="{401004EF-1778-5C42-B393-43DD943A417C}" destId="{36628495-CD2D-FF43-8474-1B0560BCA6BD}" srcOrd="1" destOrd="0" parTransId="{D23E180C-55A7-3840-A6A9-61853D7E915D}" sibTransId="{CB399B5B-4300-7646-9706-B7B463E566A4}"/>
    <dgm:cxn modelId="{DCF88787-6FD6-2142-AA6B-08EA42D04E24}" type="presOf" srcId="{BDEBCA11-1F3B-3A4F-8CE9-469B5A42302B}" destId="{37A7D1BC-4042-D740-8793-4DEA38780107}" srcOrd="0" destOrd="0" presId="urn:microsoft.com/office/officeart/2005/8/layout/chart3"/>
    <dgm:cxn modelId="{364DDAA0-7E7F-DC4C-A44E-E28B54608BDF}" type="presOf" srcId="{36628495-CD2D-FF43-8474-1B0560BCA6BD}" destId="{4BAD4683-F09C-1F44-8FAA-F85BB47F99AF}" srcOrd="0" destOrd="0" presId="urn:microsoft.com/office/officeart/2005/8/layout/chart3"/>
    <dgm:cxn modelId="{78B9F2B1-0B78-9C43-A911-2CB212F05F67}" type="presOf" srcId="{BDEBCA11-1F3B-3A4F-8CE9-469B5A42302B}" destId="{8DB0A8B5-5026-F741-B326-281CF3A4D577}" srcOrd="1" destOrd="0" presId="urn:microsoft.com/office/officeart/2005/8/layout/chart3"/>
    <dgm:cxn modelId="{3C9180B5-3735-0C46-A76B-2A70DA6C553C}" srcId="{401004EF-1778-5C42-B393-43DD943A417C}" destId="{BDEBCA11-1F3B-3A4F-8CE9-469B5A42302B}" srcOrd="0" destOrd="0" parTransId="{07CCA36A-BD4F-D24E-9640-1F4A5C1B7973}" sibTransId="{2F4CB396-4137-9B46-A390-DA0318FB4280}"/>
    <dgm:cxn modelId="{3DB8B1FC-9C37-4B4F-838C-A77E94ED5370}" type="presParOf" srcId="{23568142-4F3C-DB44-A361-A357C9830E2E}" destId="{37A7D1BC-4042-D740-8793-4DEA38780107}" srcOrd="0" destOrd="0" presId="urn:microsoft.com/office/officeart/2005/8/layout/chart3"/>
    <dgm:cxn modelId="{643AD5E5-AEA9-4E41-923B-37A92A44DF63}" type="presParOf" srcId="{23568142-4F3C-DB44-A361-A357C9830E2E}" destId="{8DB0A8B5-5026-F741-B326-281CF3A4D577}" srcOrd="1" destOrd="0" presId="urn:microsoft.com/office/officeart/2005/8/layout/chart3"/>
    <dgm:cxn modelId="{7E01ABB0-F7D7-E746-918A-2E872635A221}" type="presParOf" srcId="{23568142-4F3C-DB44-A361-A357C9830E2E}" destId="{4BAD4683-F09C-1F44-8FAA-F85BB47F99AF}" srcOrd="2" destOrd="0" presId="urn:microsoft.com/office/officeart/2005/8/layout/chart3"/>
    <dgm:cxn modelId="{CB76FC39-2701-0341-9E90-57E8BD375F83}" type="presParOf" srcId="{23568142-4F3C-DB44-A361-A357C9830E2E}" destId="{6EFDA4FD-A574-F74A-BC20-A3AF9B9632B9}" srcOrd="3" destOrd="0" presId="urn:microsoft.com/office/officeart/2005/8/layout/chart3"/>
    <dgm:cxn modelId="{ECC1B1B0-A5D8-844F-9AF4-157E64E18290}" type="presParOf" srcId="{23568142-4F3C-DB44-A361-A357C9830E2E}" destId="{BB7F142D-3696-9F4D-AAF4-E4D08372B641}" srcOrd="4" destOrd="0" presId="urn:microsoft.com/office/officeart/2005/8/layout/chart3"/>
    <dgm:cxn modelId="{90A4AA04-66E3-5048-9CA0-8DBE4413D63E}" type="presParOf" srcId="{23568142-4F3C-DB44-A361-A357C9830E2E}" destId="{96CE90CD-7B6C-F14F-AF37-99FB95DE5D8C}" srcOrd="5"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7D1BC-4042-D740-8793-4DEA38780107}">
      <dsp:nvSpPr>
        <dsp:cNvPr id="0" name=""/>
        <dsp:cNvSpPr/>
      </dsp:nvSpPr>
      <dsp:spPr>
        <a:xfrm>
          <a:off x="1903156" y="281520"/>
          <a:ext cx="3308522" cy="3308522"/>
        </a:xfrm>
        <a:prstGeom prst="pie">
          <a:avLst>
            <a:gd name="adj1" fmla="val 16200000"/>
            <a:gd name="adj2" fmla="val 1800000"/>
          </a:avLst>
        </a:prstGeom>
        <a:gradFill rotWithShape="0">
          <a:gsLst>
            <a:gs pos="0">
              <a:schemeClr val="accent1">
                <a:shade val="80000"/>
                <a:hueOff val="0"/>
                <a:satOff val="0"/>
                <a:lumOff val="0"/>
                <a:alphaOff val="0"/>
                <a:satMod val="103000"/>
                <a:lumMod val="102000"/>
                <a:tint val="94000"/>
              </a:schemeClr>
            </a:gs>
            <a:gs pos="50000">
              <a:schemeClr val="accent1">
                <a:shade val="80000"/>
                <a:hueOff val="0"/>
                <a:satOff val="0"/>
                <a:lumOff val="0"/>
                <a:alphaOff val="0"/>
                <a:satMod val="110000"/>
                <a:lumMod val="100000"/>
                <a:shade val="100000"/>
              </a:schemeClr>
            </a:gs>
            <a:gs pos="100000">
              <a:schemeClr val="accent1">
                <a:shade val="80000"/>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Arial"/>
              <a:cs typeface="Arial"/>
            </a:rPr>
            <a:t>Framework Core</a:t>
          </a:r>
        </a:p>
      </dsp:txBody>
      <dsp:txXfrm>
        <a:off x="3701968" y="892022"/>
        <a:ext cx="1122534" cy="1102840"/>
      </dsp:txXfrm>
    </dsp:sp>
    <dsp:sp modelId="{4BAD4683-F09C-1F44-8FAA-F85BB47F99AF}">
      <dsp:nvSpPr>
        <dsp:cNvPr id="0" name=""/>
        <dsp:cNvSpPr/>
      </dsp:nvSpPr>
      <dsp:spPr>
        <a:xfrm>
          <a:off x="1950674" y="496333"/>
          <a:ext cx="3279936" cy="2915502"/>
        </a:xfrm>
        <a:prstGeom prst="pie">
          <a:avLst>
            <a:gd name="adj1" fmla="val 1800000"/>
            <a:gd name="adj2" fmla="val 90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6350" cap="flat" cmpd="sng" algn="ctr">
          <a:solidFill>
            <a:schemeClr val="accent5"/>
          </a:solidFill>
          <a:prstDash val="solid"/>
          <a:miter lim="800000"/>
        </a:ln>
        <a:effectLst/>
      </dsp:spPr>
      <dsp:style>
        <a:lnRef idx="1">
          <a:schemeClr val="accent5"/>
        </a:lnRef>
        <a:fillRef idx="3">
          <a:schemeClr val="accent5"/>
        </a:fillRef>
        <a:effectRef idx="2">
          <a:schemeClr val="accent5"/>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solidFill>
                <a:schemeClr val="tx1"/>
              </a:solidFill>
              <a:latin typeface="Arial"/>
              <a:cs typeface="Arial"/>
            </a:rPr>
            <a:t>Framework Implementation Tiers</a:t>
          </a:r>
        </a:p>
      </dsp:txBody>
      <dsp:txXfrm>
        <a:off x="2848752" y="2335876"/>
        <a:ext cx="1483780" cy="902417"/>
      </dsp:txXfrm>
    </dsp:sp>
    <dsp:sp modelId="{BB7F142D-3696-9F4D-AAF4-E4D08372B641}">
      <dsp:nvSpPr>
        <dsp:cNvPr id="0" name=""/>
        <dsp:cNvSpPr/>
      </dsp:nvSpPr>
      <dsp:spPr>
        <a:xfrm>
          <a:off x="1876414" y="287532"/>
          <a:ext cx="3404899" cy="3245891"/>
        </a:xfrm>
        <a:prstGeom prst="pie">
          <a:avLst>
            <a:gd name="adj1" fmla="val 90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6350" cap="flat" cmpd="sng" algn="ctr">
          <a:solidFill>
            <a:schemeClr val="accent3"/>
          </a:solidFill>
          <a:prstDash val="solid"/>
          <a:miter lim="800000"/>
        </a:ln>
        <a:effectLst/>
      </dsp:spPr>
      <dsp:style>
        <a:lnRef idx="1">
          <a:schemeClr val="accent3"/>
        </a:lnRef>
        <a:fillRef idx="3">
          <a:schemeClr val="accent3"/>
        </a:fillRef>
        <a:effectRef idx="2">
          <a:schemeClr val="accent3"/>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latin typeface="Arial"/>
              <a:cs typeface="Arial"/>
            </a:rPr>
            <a:t>Framework Profile</a:t>
          </a:r>
        </a:p>
      </dsp:txBody>
      <dsp:txXfrm>
        <a:off x="2241225" y="925118"/>
        <a:ext cx="1155233" cy="1081963"/>
      </dsp:txXfrm>
    </dsp:sp>
  </dsp:spTree>
</dsp:drawing>
</file>

<file path=ppt/diagrams/layout1.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3213E-03B5-4670-87FD-5FB2948CFAE6}" type="datetimeFigureOut">
              <a:rPr lang="en-KE" smtClean="0"/>
              <a:t>07/04/2025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35C824-6910-408D-B241-BA6EA8F2DD5D}" type="slidenum">
              <a:rPr lang="en-KE" smtClean="0"/>
              <a:t>‹#›</a:t>
            </a:fld>
            <a:endParaRPr lang="en-KE"/>
          </a:p>
        </p:txBody>
      </p:sp>
    </p:spTree>
    <p:extLst>
      <p:ext uri="{BB962C8B-B14F-4D97-AF65-F5344CB8AC3E}">
        <p14:creationId xmlns:p14="http://schemas.microsoft.com/office/powerpoint/2010/main" val="158382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1044097C-9532-4C95-B15B-DCB904BB19FC}"/>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0502E00-D74B-467B-9339-661C35A3F316}" type="slidenum">
              <a:rPr lang="en-US" altLang="en-KE" smtClean="0">
                <a:latin typeface="Comic Sans MS" panose="030F0702030302020204" pitchFamily="66" charset="0"/>
              </a:rPr>
              <a:pPr/>
              <a:t>1</a:t>
            </a:fld>
            <a:endParaRPr lang="en-US" altLang="en-KE">
              <a:latin typeface="Comic Sans MS" panose="030F0702030302020204" pitchFamily="66" charset="0"/>
            </a:endParaRPr>
          </a:p>
        </p:txBody>
      </p:sp>
      <p:sp>
        <p:nvSpPr>
          <p:cNvPr id="5123" name="Rectangle 2">
            <a:extLst>
              <a:ext uri="{FF2B5EF4-FFF2-40B4-BE49-F238E27FC236}">
                <a16:creationId xmlns:a16="http://schemas.microsoft.com/office/drawing/2014/main" id="{D61751D1-7C08-4766-AA6F-2E677F022F85}"/>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794098A7-437C-499D-A4CF-83DA7AEE4552}"/>
              </a:ext>
            </a:extLst>
          </p:cNvPr>
          <p:cNvSpPr>
            <a:spLocks noGrp="1" noChangeArrowheads="1"/>
          </p:cNvSpPr>
          <p:nvPr>
            <p:ph type="body" idx="1"/>
          </p:nvPr>
        </p:nvSpPr>
        <p:spPr>
          <a:noFill/>
        </p:spPr>
        <p:txBody>
          <a:bodyPr/>
          <a:lstStyle/>
          <a:p>
            <a:pPr eaLnBrk="1" hangingPunct="1"/>
            <a:endParaRPr lang="en-KE" altLang="en-KE"/>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15</a:t>
            </a:fld>
            <a:endParaRPr lang="en-US" dirty="0"/>
          </a:p>
        </p:txBody>
      </p:sp>
    </p:spTree>
    <p:extLst>
      <p:ext uri="{BB962C8B-B14F-4D97-AF65-F5344CB8AC3E}">
        <p14:creationId xmlns:p14="http://schemas.microsoft.com/office/powerpoint/2010/main" val="386433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16</a:t>
            </a:fld>
            <a:endParaRPr lang="en-US" dirty="0"/>
          </a:p>
        </p:txBody>
      </p:sp>
    </p:spTree>
    <p:extLst>
      <p:ext uri="{BB962C8B-B14F-4D97-AF65-F5344CB8AC3E}">
        <p14:creationId xmlns:p14="http://schemas.microsoft.com/office/powerpoint/2010/main" val="1129978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C02A33-D6ED-8345-92B5-FE0B6F3F946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296280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20</a:t>
            </a:fld>
            <a:endParaRPr lang="en-US" dirty="0"/>
          </a:p>
        </p:txBody>
      </p:sp>
    </p:spTree>
    <p:extLst>
      <p:ext uri="{BB962C8B-B14F-4D97-AF65-F5344CB8AC3E}">
        <p14:creationId xmlns:p14="http://schemas.microsoft.com/office/powerpoint/2010/main" val="13062957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C02A33-D6ED-8345-92B5-FE0B6F3F946F}"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1791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9A9DE02-F393-4CC8-A0AF-045B305D9C4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BE8005-408C-4ECF-9C5E-5BDE0B800564}" type="slidenum">
              <a:rPr lang="en-US" altLang="en-KE" smtClean="0">
                <a:latin typeface="Comic Sans MS" panose="030F0702030302020204" pitchFamily="66" charset="0"/>
              </a:rPr>
              <a:pPr/>
              <a:t>3</a:t>
            </a:fld>
            <a:endParaRPr lang="en-US" altLang="en-KE">
              <a:latin typeface="Comic Sans MS" panose="030F0702030302020204" pitchFamily="66" charset="0"/>
            </a:endParaRPr>
          </a:p>
        </p:txBody>
      </p:sp>
      <p:sp>
        <p:nvSpPr>
          <p:cNvPr id="9219" name="Rectangle 2">
            <a:extLst>
              <a:ext uri="{FF2B5EF4-FFF2-40B4-BE49-F238E27FC236}">
                <a16:creationId xmlns:a16="http://schemas.microsoft.com/office/drawing/2014/main" id="{AF11E217-A755-404E-BCC9-7CC5C279DEB7}"/>
              </a:ext>
            </a:extLst>
          </p:cNvPr>
          <p:cNvSpPr>
            <a:spLocks noGrp="1" noRot="1" noChangeAspect="1" noChangeArrowheads="1" noTextEdit="1"/>
          </p:cNvSpPr>
          <p:nvPr>
            <p:ph type="sldImg"/>
          </p:nvPr>
        </p:nvSpPr>
        <p:spPr>
          <a:ln/>
        </p:spPr>
      </p:sp>
      <p:sp>
        <p:nvSpPr>
          <p:cNvPr id="9220" name="Rectangle 3">
            <a:extLst>
              <a:ext uri="{FF2B5EF4-FFF2-40B4-BE49-F238E27FC236}">
                <a16:creationId xmlns:a16="http://schemas.microsoft.com/office/drawing/2014/main" id="{8937495C-0796-43FA-91C9-7482EC5740BC}"/>
              </a:ext>
            </a:extLst>
          </p:cNvPr>
          <p:cNvSpPr>
            <a:spLocks noGrp="1" noChangeArrowheads="1"/>
          </p:cNvSpPr>
          <p:nvPr>
            <p:ph type="body" idx="1"/>
          </p:nvPr>
        </p:nvSpPr>
        <p:spPr>
          <a:noFill/>
        </p:spPr>
        <p:txBody>
          <a:bodyPr/>
          <a:lstStyle/>
          <a:p>
            <a:pPr eaLnBrk="1" hangingPunct="1"/>
            <a:endParaRPr lang="en-KE" altLang="en-K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EA01D1EF-B3EE-4102-B573-DCBA81CA043F}"/>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035762C-D1C3-4ADC-B9A6-951F6DAB6867}" type="slidenum">
              <a:rPr lang="en-US" altLang="en-KE" smtClean="0">
                <a:latin typeface="Comic Sans MS" panose="030F0702030302020204" pitchFamily="66" charset="0"/>
              </a:rPr>
              <a:pPr/>
              <a:t>4</a:t>
            </a:fld>
            <a:endParaRPr lang="en-US" altLang="en-KE">
              <a:latin typeface="Comic Sans MS" panose="030F0702030302020204" pitchFamily="66" charset="0"/>
            </a:endParaRPr>
          </a:p>
        </p:txBody>
      </p:sp>
      <p:sp>
        <p:nvSpPr>
          <p:cNvPr id="11267" name="Rectangle 2">
            <a:extLst>
              <a:ext uri="{FF2B5EF4-FFF2-40B4-BE49-F238E27FC236}">
                <a16:creationId xmlns:a16="http://schemas.microsoft.com/office/drawing/2014/main" id="{2C4709E2-F4D3-4EAC-A92C-0EC5ED9286B8}"/>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F844A1E-2F1C-4521-BD0A-1637953DF146}"/>
              </a:ext>
            </a:extLst>
          </p:cNvPr>
          <p:cNvSpPr>
            <a:spLocks noGrp="1" noChangeArrowheads="1"/>
          </p:cNvSpPr>
          <p:nvPr>
            <p:ph type="body" idx="1"/>
          </p:nvPr>
        </p:nvSpPr>
        <p:spPr>
          <a:noFill/>
        </p:spPr>
        <p:txBody>
          <a:bodyPr/>
          <a:lstStyle/>
          <a:p>
            <a:pPr eaLnBrk="1" hangingPunct="1"/>
            <a:endParaRPr lang="en-KE" altLang="en-K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also:</a:t>
            </a:r>
          </a:p>
          <a:p>
            <a:endParaRPr lang="en-US" dirty="0"/>
          </a:p>
          <a:p>
            <a:pPr marL="342900" lvl="1" indent="-342900">
              <a:spcBef>
                <a:spcPts val="300"/>
              </a:spcBef>
              <a:spcAft>
                <a:spcPts val="400"/>
              </a:spcAft>
              <a:buClr>
                <a:schemeClr val="tx1"/>
              </a:buClr>
              <a:buFont typeface="Arial"/>
              <a:buChar char="•"/>
              <a:defRPr/>
            </a:pPr>
            <a:r>
              <a:rPr lang="en-US" sz="2200" dirty="0">
                <a:latin typeface="Arial"/>
                <a:cs typeface="Arial"/>
              </a:rPr>
              <a:t>Cisco</a:t>
            </a:r>
          </a:p>
          <a:p>
            <a:pPr marL="342900" lvl="1" indent="-342900">
              <a:spcBef>
                <a:spcPts val="300"/>
              </a:spcBef>
              <a:spcAft>
                <a:spcPts val="400"/>
              </a:spcAft>
              <a:buClr>
                <a:schemeClr val="tx1"/>
              </a:buClr>
              <a:buFont typeface="Arial"/>
              <a:buChar char="•"/>
              <a:defRPr/>
            </a:pPr>
            <a:r>
              <a:rPr lang="en-US" sz="2200" dirty="0">
                <a:latin typeface="Arial"/>
                <a:cs typeface="Arial"/>
              </a:rPr>
              <a:t>Motorola</a:t>
            </a:r>
          </a:p>
          <a:p>
            <a:pPr marL="342900" lvl="1" indent="-342900">
              <a:spcBef>
                <a:spcPts val="300"/>
              </a:spcBef>
              <a:spcAft>
                <a:spcPts val="400"/>
              </a:spcAft>
              <a:buClr>
                <a:schemeClr val="tx1"/>
              </a:buClr>
              <a:buFont typeface="Arial"/>
              <a:buChar char="•"/>
              <a:defRPr/>
            </a:pPr>
            <a:r>
              <a:rPr lang="en-US" sz="2200" dirty="0">
                <a:latin typeface="Arial"/>
                <a:cs typeface="Arial"/>
              </a:rPr>
              <a:t>IBM</a:t>
            </a:r>
          </a:p>
          <a:p>
            <a:pPr marL="342900" lvl="1" indent="-342900">
              <a:spcBef>
                <a:spcPts val="300"/>
              </a:spcBef>
              <a:spcAft>
                <a:spcPts val="400"/>
              </a:spcAft>
              <a:buClr>
                <a:schemeClr val="tx1"/>
              </a:buClr>
              <a:buFont typeface="Arial"/>
              <a:buChar char="•"/>
              <a:defRPr/>
            </a:pPr>
            <a:r>
              <a:rPr lang="en-US" sz="2200" dirty="0">
                <a:latin typeface="Arial"/>
                <a:cs typeface="Arial"/>
              </a:rPr>
              <a:t>Microsoft</a:t>
            </a:r>
          </a:p>
          <a:p>
            <a:pPr marL="342900" lvl="1" indent="-342900">
              <a:spcBef>
                <a:spcPts val="300"/>
              </a:spcBef>
              <a:spcAft>
                <a:spcPts val="400"/>
              </a:spcAft>
              <a:buClr>
                <a:schemeClr val="tx1"/>
              </a:buClr>
              <a:buFont typeface="Arial"/>
              <a:buChar char="•"/>
              <a:defRPr/>
            </a:pPr>
            <a:r>
              <a:rPr lang="en-US" sz="2200" dirty="0">
                <a:latin typeface="Arial"/>
                <a:cs typeface="Arial"/>
              </a:rPr>
              <a:t>Dell</a:t>
            </a:r>
          </a:p>
          <a:p>
            <a:pPr marL="342900" lvl="1" indent="-342900">
              <a:spcBef>
                <a:spcPts val="300"/>
              </a:spcBef>
              <a:spcAft>
                <a:spcPts val="400"/>
              </a:spcAft>
              <a:buClr>
                <a:schemeClr val="tx1"/>
              </a:buClr>
              <a:buFont typeface="Arial"/>
              <a:buChar char="•"/>
              <a:defRPr/>
            </a:pPr>
            <a:r>
              <a:rPr lang="en-US" sz="2200" dirty="0">
                <a:latin typeface="Arial"/>
                <a:cs typeface="Arial"/>
              </a:rPr>
              <a:t>CA Technologies</a:t>
            </a:r>
          </a:p>
          <a:p>
            <a:pPr marL="342900" lvl="1" indent="-342900">
              <a:spcBef>
                <a:spcPts val="300"/>
              </a:spcBef>
              <a:spcAft>
                <a:spcPts val="400"/>
              </a:spcAft>
              <a:buClr>
                <a:schemeClr val="tx1"/>
              </a:buClr>
              <a:buFont typeface="Arial"/>
              <a:buChar char="•"/>
              <a:defRPr/>
            </a:pPr>
            <a:r>
              <a:rPr lang="en-US" sz="2200" dirty="0">
                <a:latin typeface="Arial"/>
                <a:cs typeface="Arial"/>
              </a:rPr>
              <a:t>Emblem Health</a:t>
            </a:r>
          </a:p>
          <a:p>
            <a:pPr marL="342900" lvl="1" indent="-342900">
              <a:spcBef>
                <a:spcPts val="300"/>
              </a:spcBef>
              <a:spcAft>
                <a:spcPts val="400"/>
              </a:spcAft>
              <a:buClr>
                <a:schemeClr val="tx1"/>
              </a:buClr>
              <a:buFont typeface="Arial"/>
              <a:buChar char="•"/>
              <a:defRPr/>
            </a:pPr>
            <a:r>
              <a:rPr lang="en-US" sz="2200" dirty="0" err="1">
                <a:latin typeface="Arial"/>
                <a:cs typeface="Arial"/>
              </a:rPr>
              <a:t>AdvaMed</a:t>
            </a:r>
            <a:endParaRPr lang="en-US" sz="2200" dirty="0">
              <a:latin typeface="Arial"/>
              <a:cs typeface="Arial"/>
            </a:endParaRPr>
          </a:p>
          <a:p>
            <a:pPr marL="342900" lvl="1" indent="-342900">
              <a:spcBef>
                <a:spcPts val="300"/>
              </a:spcBef>
              <a:spcAft>
                <a:spcPts val="400"/>
              </a:spcAft>
              <a:buClr>
                <a:schemeClr val="tx1"/>
              </a:buClr>
              <a:buFont typeface="Arial"/>
              <a:buChar char="•"/>
              <a:defRPr/>
            </a:pPr>
            <a:r>
              <a:rPr lang="en-US" sz="2200" dirty="0">
                <a:latin typeface="Arial"/>
                <a:cs typeface="Arial"/>
              </a:rPr>
              <a:t>Merck</a:t>
            </a:r>
          </a:p>
          <a:p>
            <a:pPr marL="342900" lvl="1" indent="-342900">
              <a:spcBef>
                <a:spcPts val="300"/>
              </a:spcBef>
              <a:spcAft>
                <a:spcPts val="400"/>
              </a:spcAft>
              <a:buClr>
                <a:schemeClr val="tx1"/>
              </a:buClr>
              <a:buFont typeface="Arial"/>
              <a:buChar char="•"/>
              <a:defRPr/>
            </a:pPr>
            <a:r>
              <a:rPr lang="en-US" sz="2200" dirty="0">
                <a:latin typeface="Arial"/>
                <a:cs typeface="Arial"/>
              </a:rPr>
              <a:t>Kaiser Permanente</a:t>
            </a:r>
          </a:p>
          <a:p>
            <a:pPr marL="342900" lvl="1" indent="-342900">
              <a:spcBef>
                <a:spcPts val="300"/>
              </a:spcBef>
              <a:spcAft>
                <a:spcPts val="400"/>
              </a:spcAft>
              <a:buClr>
                <a:schemeClr val="tx1"/>
              </a:buClr>
              <a:buFont typeface="Arial"/>
              <a:buChar char="•"/>
              <a:defRPr/>
            </a:pPr>
            <a:r>
              <a:rPr lang="en-US" sz="2200" dirty="0">
                <a:latin typeface="Arial"/>
                <a:cs typeface="Arial"/>
              </a:rPr>
              <a:t>Sempra Energy</a:t>
            </a:r>
          </a:p>
          <a:p>
            <a:pPr marL="342900" lvl="1" indent="-342900">
              <a:spcBef>
                <a:spcPts val="300"/>
              </a:spcBef>
              <a:spcAft>
                <a:spcPts val="400"/>
              </a:spcAft>
              <a:buClr>
                <a:schemeClr val="tx1"/>
              </a:buClr>
              <a:buFont typeface="Arial"/>
              <a:buChar char="•"/>
              <a:defRPr/>
            </a:pPr>
            <a:r>
              <a:rPr lang="en-US" sz="2200" dirty="0">
                <a:latin typeface="Arial"/>
                <a:cs typeface="Arial"/>
              </a:rPr>
              <a:t>Boeing</a:t>
            </a:r>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5</a:t>
            </a:fld>
            <a:endParaRPr lang="en-US" dirty="0"/>
          </a:p>
        </p:txBody>
      </p:sp>
    </p:spTree>
    <p:extLst>
      <p:ext uri="{BB962C8B-B14F-4D97-AF65-F5344CB8AC3E}">
        <p14:creationId xmlns:p14="http://schemas.microsoft.com/office/powerpoint/2010/main" val="3161051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8</a:t>
            </a:fld>
            <a:endParaRPr lang="en-US" dirty="0"/>
          </a:p>
        </p:txBody>
      </p:sp>
    </p:spTree>
    <p:extLst>
      <p:ext uri="{BB962C8B-B14F-4D97-AF65-F5344CB8AC3E}">
        <p14:creationId xmlns:p14="http://schemas.microsoft.com/office/powerpoint/2010/main" val="147902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4C1AA8BF-54B5-4313-B14A-7DABB92AD80D}"/>
              </a:ext>
            </a:extLst>
          </p:cNvPr>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C8692C6-EFD3-43C4-B5F3-E0263152159B}" type="slidenum">
              <a:rPr lang="en-US" altLang="en-KE" smtClean="0">
                <a:latin typeface="Comic Sans MS" panose="030F0702030302020204" pitchFamily="66" charset="0"/>
              </a:rPr>
              <a:pPr/>
              <a:t>9</a:t>
            </a:fld>
            <a:endParaRPr lang="en-US" altLang="en-KE">
              <a:latin typeface="Comic Sans MS" panose="030F0702030302020204" pitchFamily="66" charset="0"/>
            </a:endParaRPr>
          </a:p>
        </p:txBody>
      </p:sp>
      <p:sp>
        <p:nvSpPr>
          <p:cNvPr id="15363" name="Rectangle 2">
            <a:extLst>
              <a:ext uri="{FF2B5EF4-FFF2-40B4-BE49-F238E27FC236}">
                <a16:creationId xmlns:a16="http://schemas.microsoft.com/office/drawing/2014/main" id="{BC5C80B8-D0BB-48E0-8F3A-78C658BFEF04}"/>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866B95EC-E905-4FD7-A1D4-AA2A7425FA4B}"/>
              </a:ext>
            </a:extLst>
          </p:cNvPr>
          <p:cNvSpPr>
            <a:spLocks noGrp="1" noChangeArrowheads="1"/>
          </p:cNvSpPr>
          <p:nvPr>
            <p:ph type="body" idx="1"/>
          </p:nvPr>
        </p:nvSpPr>
        <p:spPr>
          <a:noFill/>
        </p:spPr>
        <p:txBody>
          <a:bodyPr/>
          <a:lstStyle/>
          <a:p>
            <a:pPr eaLnBrk="1" hangingPunct="1"/>
            <a:endParaRPr lang="en-KE" altLang="en-KE"/>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13</a:t>
            </a:fld>
            <a:endParaRPr lang="en-US" dirty="0"/>
          </a:p>
        </p:txBody>
      </p:sp>
    </p:spTree>
    <p:extLst>
      <p:ext uri="{BB962C8B-B14F-4D97-AF65-F5344CB8AC3E}">
        <p14:creationId xmlns:p14="http://schemas.microsoft.com/office/powerpoint/2010/main" val="3334590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7C02A33-D6ED-8345-92B5-FE0B6F3F946F}" type="slidenum">
              <a:rPr lang="en-US" smtClean="0"/>
              <a:pPr/>
              <a:t>14</a:t>
            </a:fld>
            <a:endParaRPr lang="en-US" dirty="0"/>
          </a:p>
        </p:txBody>
      </p:sp>
    </p:spTree>
    <p:extLst>
      <p:ext uri="{BB962C8B-B14F-4D97-AF65-F5344CB8AC3E}">
        <p14:creationId xmlns:p14="http://schemas.microsoft.com/office/powerpoint/2010/main" val="461969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38A7E-D04D-4112-8ECD-9733D21BE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22FB4E5C-6D9D-4478-A1F9-FC7C4AE4CB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CAA37BE2-1C95-4C5D-9BA8-2C97E81F4D61}"/>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FCE41B4E-7A91-4804-9D5B-76DC7D0EB3E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11159D-13ED-4281-9AEB-B160F11985F4}"/>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3887525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4F2EE-1707-4358-A437-7A6CDEC9814D}"/>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A20F573C-BC10-4184-BFC5-64EC23B0EBC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C4C6E660-0635-4E99-94BD-B42219684D8B}"/>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1038D5F4-2A3F-4CA6-A164-27EF6427340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2C6CD5CF-3500-4E05-BB84-7335D5DED7F3}"/>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108511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44167C-1B87-4145-B878-CD8E3B94C31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9E49CC56-2831-4AB8-93D4-C73DC1D4E47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6AD3812D-3914-4BD1-B74F-B2DD0BA1D18F}"/>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C238D22D-5B72-4700-BB2D-06764A654BB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A2ECB88-0EC8-4146-97C5-978A38C89A36}"/>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16450156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1950"/>
              </a:lnSpc>
              <a:defRPr sz="18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60"/>
            <a:ext cx="2844800" cy="365125"/>
          </a:xfrm>
        </p:spPr>
        <p:txBody>
          <a:bodyPr/>
          <a:lstStyle>
            <a:lvl1pPr>
              <a:defRPr>
                <a:latin typeface="Arial"/>
                <a:cs typeface="Arial"/>
              </a:defRPr>
            </a:lvl1pPr>
          </a:lstStyle>
          <a:p>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60"/>
            <a:ext cx="2844800" cy="365125"/>
          </a:xfrm>
        </p:spPr>
        <p:txBody>
          <a:bodyPr/>
          <a:lstStyle>
            <a:lvl1pPr algn="r">
              <a:defRPr>
                <a:latin typeface="Arial"/>
                <a:cs typeface="Arial"/>
              </a:defRPr>
            </a:lvl1pPr>
          </a:lstStyle>
          <a:p>
            <a:fld id="{C90B5FB4-1AE6-4CC4-B374-7CA8E591647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44654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1950"/>
              </a:lnSpc>
              <a:defRPr sz="18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60"/>
            <a:ext cx="2844800" cy="365125"/>
          </a:xfrm>
        </p:spPr>
        <p:txBody>
          <a:bodyPr/>
          <a:lstStyle>
            <a:lvl1pPr>
              <a:defRPr>
                <a:latin typeface="Arial"/>
                <a:cs typeface="Arial"/>
              </a:defRPr>
            </a:lvl1pPr>
          </a:lstStyle>
          <a:p>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60"/>
            <a:ext cx="2844800" cy="365125"/>
          </a:xfrm>
        </p:spPr>
        <p:txBody>
          <a:bodyPr/>
          <a:lstStyle>
            <a:lvl1pPr algn="r">
              <a:defRPr>
                <a:latin typeface="Arial"/>
                <a:cs typeface="Arial"/>
              </a:defRPr>
            </a:lvl1pPr>
          </a:lstStyle>
          <a:p>
            <a:fld id="{C90B5FB4-1AE6-4CC4-B374-7CA8E591647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50103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Comparison">
    <p:spTree>
      <p:nvGrpSpPr>
        <p:cNvPr id="1" name=""/>
        <p:cNvGrpSpPr/>
        <p:nvPr/>
      </p:nvGrpSpPr>
      <p:grpSpPr>
        <a:xfrm>
          <a:off x="0" y="0"/>
          <a:ext cx="0" cy="0"/>
          <a:chOff x="0" y="0"/>
          <a:chExt cx="0" cy="0"/>
        </a:xfrm>
      </p:grpSpPr>
      <p:cxnSp>
        <p:nvCxnSpPr>
          <p:cNvPr id="11" name="Straight Connector 10"/>
          <p:cNvCxnSpPr/>
          <p:nvPr userDrawn="1"/>
        </p:nvCxnSpPr>
        <p:spPr>
          <a:xfrm>
            <a:off x="406400" y="1066800"/>
            <a:ext cx="11176000" cy="0"/>
          </a:xfrm>
          <a:prstGeom prst="line">
            <a:avLst/>
          </a:prstGeom>
          <a:ln>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
        <p:nvSpPr>
          <p:cNvPr id="7" name="Title 1"/>
          <p:cNvSpPr>
            <a:spLocks noGrp="1"/>
          </p:cNvSpPr>
          <p:nvPr>
            <p:ph type="title" hasCustomPrompt="1"/>
          </p:nvPr>
        </p:nvSpPr>
        <p:spPr>
          <a:xfrm>
            <a:off x="304800" y="304800"/>
            <a:ext cx="11277600" cy="762000"/>
          </a:xfrm>
        </p:spPr>
        <p:txBody>
          <a:bodyPr anchor="b">
            <a:noAutofit/>
          </a:bodyPr>
          <a:lstStyle>
            <a:lvl1pPr algn="l">
              <a:lnSpc>
                <a:spcPts val="1950"/>
              </a:lnSpc>
              <a:defRPr sz="1800" b="1" u="none"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dirty="0"/>
              <a:t>Click to edit Master title style</a:t>
            </a:r>
            <a:br>
              <a:rPr lang="en-US" dirty="0"/>
            </a:br>
            <a:r>
              <a:rPr lang="en-US" dirty="0"/>
              <a:t>second line</a:t>
            </a:r>
          </a:p>
        </p:txBody>
      </p:sp>
      <p:sp>
        <p:nvSpPr>
          <p:cNvPr id="6" name="Date Placeholder 1"/>
          <p:cNvSpPr>
            <a:spLocks noGrp="1"/>
          </p:cNvSpPr>
          <p:nvPr>
            <p:ph type="dt" sz="half" idx="10"/>
          </p:nvPr>
        </p:nvSpPr>
        <p:spPr>
          <a:xfrm>
            <a:off x="609600" y="6356360"/>
            <a:ext cx="2844800" cy="365125"/>
          </a:xfrm>
        </p:spPr>
        <p:txBody>
          <a:bodyPr/>
          <a:lstStyle>
            <a:lvl1pPr>
              <a:defRPr>
                <a:latin typeface="Arial"/>
                <a:cs typeface="Arial"/>
              </a:defRPr>
            </a:lvl1pPr>
          </a:lstStyle>
          <a:p>
            <a:endParaRPr lang="en-US" dirty="0">
              <a:solidFill>
                <a:prstClr val="black">
                  <a:tint val="75000"/>
                </a:prstClr>
              </a:solidFill>
            </a:endParaRPr>
          </a:p>
        </p:txBody>
      </p:sp>
      <p:sp>
        <p:nvSpPr>
          <p:cNvPr id="8" name="Slide Number Placeholder 3"/>
          <p:cNvSpPr>
            <a:spLocks noGrp="1"/>
          </p:cNvSpPr>
          <p:nvPr>
            <p:ph type="sldNum" sz="quarter" idx="12"/>
          </p:nvPr>
        </p:nvSpPr>
        <p:spPr>
          <a:xfrm>
            <a:off x="8737600" y="6356360"/>
            <a:ext cx="2844800" cy="365125"/>
          </a:xfrm>
        </p:spPr>
        <p:txBody>
          <a:bodyPr/>
          <a:lstStyle>
            <a:lvl1pPr algn="r">
              <a:defRPr>
                <a:latin typeface="Arial"/>
                <a:cs typeface="Arial"/>
              </a:defRPr>
            </a:lvl1pPr>
          </a:lstStyle>
          <a:p>
            <a:fld id="{C90B5FB4-1AE6-4CC4-B374-7CA8E5916470}"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9885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E913-B1B6-4052-AEAF-00A89BCC375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53B00E16-D215-487A-BC0A-BD309809231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5E660BA-68C7-4614-AFC5-FBEFAB7EC64D}"/>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3754AE6C-57AB-46BD-8D3D-EE4669AB9B5F}"/>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4817FD74-2E9D-469B-ADBC-29E70F3B84B0}"/>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1481294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3D634-A2FC-4954-A5BC-35F320A147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C310146C-E8AD-4BAA-B02A-A325EE20E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DF66856-1EFC-4B4B-89C3-F004A97011BC}"/>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9C251727-8E5A-4AC1-9C95-3BF0FF93A9AB}"/>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F0DC995F-A9B8-4A7B-B4D9-BBF1C947C6DA}"/>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2380419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AFC49-86A0-443F-9999-BED271E3F4E2}"/>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3E925F10-3365-40B2-ACDB-7197A8828C6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A053293C-49C1-480D-9CF3-E6FA74BBC1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0A43B749-9D41-4251-B1D6-EBE128C31AEC}"/>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6" name="Footer Placeholder 5">
            <a:extLst>
              <a:ext uri="{FF2B5EF4-FFF2-40B4-BE49-F238E27FC236}">
                <a16:creationId xmlns:a16="http://schemas.microsoft.com/office/drawing/2014/main" id="{DE4234D3-72A4-41B5-B0A0-616CD711D4E4}"/>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5A126BEA-B0D1-4017-BA3B-216B40EA9978}"/>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2354149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D415-5C57-4CD3-9D80-2D4FDE44AF5C}"/>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5292B9A-2DC3-4D0C-AF10-8013FE6BFF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61D219D-7F1F-4A63-8BFC-79751A6607E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1FB0255E-45E2-44C7-AF24-0B91D4BC36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C871326-C09B-4659-B21D-046B5349DDE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2734E8AB-35F4-4B19-8206-8E8496D264F9}"/>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8" name="Footer Placeholder 7">
            <a:extLst>
              <a:ext uri="{FF2B5EF4-FFF2-40B4-BE49-F238E27FC236}">
                <a16:creationId xmlns:a16="http://schemas.microsoft.com/office/drawing/2014/main" id="{DD8FC2B0-1297-4E11-B216-D076AA9A5876}"/>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E82D5447-37F5-4CD9-BA54-0A0D7E748D3E}"/>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29492412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B536F-CF58-4532-8255-4E2F2E8DAF45}"/>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A88E0219-5C24-45C7-9FD1-6268F619CBFD}"/>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4" name="Footer Placeholder 3">
            <a:extLst>
              <a:ext uri="{FF2B5EF4-FFF2-40B4-BE49-F238E27FC236}">
                <a16:creationId xmlns:a16="http://schemas.microsoft.com/office/drawing/2014/main" id="{F0D1517A-58D7-4488-AC8E-643CD23BEB4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DBFE70AB-0DD7-40C0-B0EC-DEFDC9F3335E}"/>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318971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F24B7F7-C165-429F-A041-D99710CEFC8D}"/>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3" name="Footer Placeholder 2">
            <a:extLst>
              <a:ext uri="{FF2B5EF4-FFF2-40B4-BE49-F238E27FC236}">
                <a16:creationId xmlns:a16="http://schemas.microsoft.com/office/drawing/2014/main" id="{76EC69FD-D2FC-4EA1-80C2-92A8BD02CCA9}"/>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2FB8D944-AFB3-4269-AD57-4861E34B6CE5}"/>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82530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ACEE-2848-48F9-B427-98E7EF2596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EA67D953-330F-4CC4-BEE9-FE330EF3C3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41FE66EE-38C9-43A9-9836-B5EBFF7A2D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D48B16-3E56-4506-9FC8-81FE248C45C1}"/>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6" name="Footer Placeholder 5">
            <a:extLst>
              <a:ext uri="{FF2B5EF4-FFF2-40B4-BE49-F238E27FC236}">
                <a16:creationId xmlns:a16="http://schemas.microsoft.com/office/drawing/2014/main" id="{8E32A49B-9EB5-4471-8C9A-84691B1A0FCD}"/>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A3BE3F0F-7868-4DEE-81B4-87AA988EE436}"/>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202015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45C3A-B213-4E76-B744-02D54C98D1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4D783A4F-CA95-4071-986B-0448EE376B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FDE7C466-C163-4A9C-966E-90929E9BBC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4F7C5A9-BDD2-420A-999C-E901EF951959}"/>
              </a:ext>
            </a:extLst>
          </p:cNvPr>
          <p:cNvSpPr>
            <a:spLocks noGrp="1"/>
          </p:cNvSpPr>
          <p:nvPr>
            <p:ph type="dt" sz="half" idx="10"/>
          </p:nvPr>
        </p:nvSpPr>
        <p:spPr/>
        <p:txBody>
          <a:bodyPr/>
          <a:lstStyle/>
          <a:p>
            <a:fld id="{053C07CD-8276-466F-B41E-1759D96AA8A3}" type="datetimeFigureOut">
              <a:rPr lang="en-KE" smtClean="0"/>
              <a:t>07/04/2025</a:t>
            </a:fld>
            <a:endParaRPr lang="en-KE"/>
          </a:p>
        </p:txBody>
      </p:sp>
      <p:sp>
        <p:nvSpPr>
          <p:cNvPr id="6" name="Footer Placeholder 5">
            <a:extLst>
              <a:ext uri="{FF2B5EF4-FFF2-40B4-BE49-F238E27FC236}">
                <a16:creationId xmlns:a16="http://schemas.microsoft.com/office/drawing/2014/main" id="{38276033-96FC-4792-A744-CC83BEA61D6A}"/>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FF73DD48-2698-452B-A5FE-C89A1F58C35C}"/>
              </a:ext>
            </a:extLst>
          </p:cNvPr>
          <p:cNvSpPr>
            <a:spLocks noGrp="1"/>
          </p:cNvSpPr>
          <p:nvPr>
            <p:ph type="sldNum" sz="quarter" idx="12"/>
          </p:nvPr>
        </p:nvSpPr>
        <p:spPr/>
        <p:txBody>
          <a:bodyPr/>
          <a:lstStyle/>
          <a:p>
            <a:fld id="{A558385F-5E86-41A4-BF63-CF9CC44B3028}" type="slidenum">
              <a:rPr lang="en-KE" smtClean="0"/>
              <a:t>‹#›</a:t>
            </a:fld>
            <a:endParaRPr lang="en-KE"/>
          </a:p>
        </p:txBody>
      </p:sp>
    </p:spTree>
    <p:extLst>
      <p:ext uri="{BB962C8B-B14F-4D97-AF65-F5344CB8AC3E}">
        <p14:creationId xmlns:p14="http://schemas.microsoft.com/office/powerpoint/2010/main" val="400285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2B1525-5C3D-4DE4-B1F1-35DD7BB40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E5C7460-67AF-4792-B6BA-84255A297B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46E56AD7-E57D-4E89-B8F8-15CACC2677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3C07CD-8276-466F-B41E-1759D96AA8A3}" type="datetimeFigureOut">
              <a:rPr lang="en-KE" smtClean="0"/>
              <a:t>07/04/2025</a:t>
            </a:fld>
            <a:endParaRPr lang="en-KE"/>
          </a:p>
        </p:txBody>
      </p:sp>
      <p:sp>
        <p:nvSpPr>
          <p:cNvPr id="5" name="Footer Placeholder 4">
            <a:extLst>
              <a:ext uri="{FF2B5EF4-FFF2-40B4-BE49-F238E27FC236}">
                <a16:creationId xmlns:a16="http://schemas.microsoft.com/office/drawing/2014/main" id="{FDD080D4-F8BE-49C4-B4F5-6453199421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96CF17F1-0AD1-48A3-91D4-11EEE466C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58385F-5E86-41A4-BF63-CF9CC44B3028}" type="slidenum">
              <a:rPr lang="en-KE" smtClean="0"/>
              <a:t>‹#›</a:t>
            </a:fld>
            <a:endParaRPr lang="en-KE"/>
          </a:p>
        </p:txBody>
      </p:sp>
    </p:spTree>
    <p:extLst>
      <p:ext uri="{BB962C8B-B14F-4D97-AF65-F5344CB8AC3E}">
        <p14:creationId xmlns:p14="http://schemas.microsoft.com/office/powerpoint/2010/main" val="1743202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12.xml"/><Relationship Id="rId5" Type="http://schemas.openxmlformats.org/officeDocument/2006/relationships/image" Target="../media/image29.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28.png"/><Relationship Id="rId5" Type="http://schemas.openxmlformats.org/officeDocument/2006/relationships/image" Target="../media/image32.png"/><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csrc.nist.gov/publications/detail/sp/800-161/fina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gif"/><Relationship Id="rId18" Type="http://schemas.openxmlformats.org/officeDocument/2006/relationships/image" Target="../media/image17.jp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jp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gif"/><Relationship Id="rId2" Type="http://schemas.openxmlformats.org/officeDocument/2006/relationships/notesSlide" Target="../notesSlides/notesSlide4.xml"/><Relationship Id="rId16" Type="http://schemas.openxmlformats.org/officeDocument/2006/relationships/image" Target="../media/image15.png"/><Relationship Id="rId20" Type="http://schemas.openxmlformats.org/officeDocument/2006/relationships/image" Target="../media/image19.jpg"/><Relationship Id="rId1" Type="http://schemas.openxmlformats.org/officeDocument/2006/relationships/slideLayout" Target="../slideLayouts/slideLayout2.xml"/><Relationship Id="rId6" Type="http://schemas.openxmlformats.org/officeDocument/2006/relationships/image" Target="../media/image5.gif"/><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jpg"/><Relationship Id="rId23" Type="http://schemas.openxmlformats.org/officeDocument/2006/relationships/image" Target="../media/image22.jp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gif"/></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a:extLst>
              <a:ext uri="{FF2B5EF4-FFF2-40B4-BE49-F238E27FC236}">
                <a16:creationId xmlns:a16="http://schemas.microsoft.com/office/drawing/2014/main" id="{5A00EFDE-D795-4150-9787-8C222D3BEB52}"/>
              </a:ext>
            </a:extLst>
          </p:cNvPr>
          <p:cNvSpPr txBox="1">
            <a:spLocks noChangeArrowheads="1"/>
          </p:cNvSpPr>
          <p:nvPr/>
        </p:nvSpPr>
        <p:spPr bwMode="auto">
          <a:xfrm>
            <a:off x="2466975" y="5772150"/>
            <a:ext cx="27146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1"/>
              </a:buClr>
              <a:buSzPct val="75000"/>
              <a:buFont typeface="Wingdings" panose="05000000000000000000" pitchFamily="2" charset="2"/>
              <a:buChar char="l"/>
              <a:defRPr sz="2800">
                <a:solidFill>
                  <a:schemeClr val="tx1"/>
                </a:solidFill>
                <a:latin typeface="Arial" panose="020B0604020202020204" pitchFamily="34" charset="0"/>
              </a:defRPr>
            </a:lvl1pPr>
            <a:lvl2pPr marL="742950" indent="-285750">
              <a:spcBef>
                <a:spcPct val="20000"/>
              </a:spcBef>
              <a:buClr>
                <a:schemeClr val="tx1"/>
              </a:buClr>
              <a:buSzPct val="75000"/>
              <a:buChar char="–"/>
              <a:defRPr sz="2400">
                <a:solidFill>
                  <a:schemeClr val="tx1"/>
                </a:solidFill>
                <a:latin typeface="Arial" panose="020B0604020202020204" pitchFamily="34" charset="0"/>
              </a:defRPr>
            </a:lvl2pPr>
            <a:lvl3pPr marL="1143000" indent="-228600">
              <a:spcBef>
                <a:spcPct val="20000"/>
              </a:spcBef>
              <a:buClr>
                <a:schemeClr val="tx1"/>
              </a:buClr>
              <a:buSzPct val="75000"/>
              <a:buFont typeface="Wingdings" panose="05000000000000000000" pitchFamily="2" charset="2"/>
              <a:buChar char="l"/>
              <a:defRPr sz="2000">
                <a:solidFill>
                  <a:schemeClr val="tx1"/>
                </a:solidFill>
                <a:latin typeface="Arial" panose="020B0604020202020204" pitchFamily="34" charset="0"/>
              </a:defRPr>
            </a:lvl3pPr>
            <a:lvl4pPr marL="1600200" indent="-228600">
              <a:spcBef>
                <a:spcPct val="20000"/>
              </a:spcBef>
              <a:buClr>
                <a:schemeClr val="tx1"/>
              </a:buClr>
              <a:buSzPct val="80000"/>
              <a:buChar char="–"/>
              <a:defRPr>
                <a:solidFill>
                  <a:schemeClr val="tx1"/>
                </a:solidFill>
                <a:latin typeface="Arial" panose="020B0604020202020204" pitchFamily="34" charset="0"/>
              </a:defRPr>
            </a:lvl4pPr>
            <a:lvl5pPr marL="2057400" indent="-228600">
              <a:spcBef>
                <a:spcPct val="20000"/>
              </a:spcBef>
              <a:buClr>
                <a:schemeClr val="tx1"/>
              </a:buClr>
              <a:buSzPct val="65000"/>
              <a:buFont typeface="Wingdings" panose="05000000000000000000" pitchFamily="2" charset="2"/>
              <a:buChar char="l"/>
              <a:defRPr>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Arial" panose="020B0604020202020204" pitchFamily="34" charset="0"/>
              </a:defRPr>
            </a:lvl9pPr>
          </a:lstStyle>
          <a:p>
            <a:pPr>
              <a:spcBef>
                <a:spcPct val="0"/>
              </a:spcBef>
              <a:buClrTx/>
              <a:buSzTx/>
              <a:buFontTx/>
              <a:buNone/>
            </a:pPr>
            <a:r>
              <a:rPr lang="en-US" altLang="en-KE" sz="1800" dirty="0">
                <a:latin typeface="Times" panose="02020603050405020304" pitchFamily="18" charset="0"/>
                <a:cs typeface="Times" panose="02020603050405020304" pitchFamily="18" charset="0"/>
              </a:rPr>
              <a:t>By: </a:t>
            </a:r>
            <a:r>
              <a:rPr lang="en-US" altLang="en-KE" sz="2000" dirty="0">
                <a:latin typeface="Times" panose="02020603050405020304" pitchFamily="18" charset="0"/>
                <a:cs typeface="Times" panose="02020603050405020304" pitchFamily="18" charset="0"/>
              </a:rPr>
              <a:t>Rahel </a:t>
            </a:r>
            <a:r>
              <a:rPr lang="en-US" altLang="en-KE" sz="2000" dirty="0" err="1">
                <a:latin typeface="Times" panose="02020603050405020304" pitchFamily="18" charset="0"/>
                <a:cs typeface="Times" panose="02020603050405020304" pitchFamily="18" charset="0"/>
              </a:rPr>
              <a:t>Sileshi</a:t>
            </a:r>
            <a:r>
              <a:rPr lang="en-US" altLang="en-KE" sz="2000" dirty="0">
                <a:latin typeface="Times" panose="02020603050405020304" pitchFamily="18" charset="0"/>
                <a:cs typeface="Times" panose="02020603050405020304" pitchFamily="18" charset="0"/>
              </a:rPr>
              <a:t> </a:t>
            </a:r>
          </a:p>
        </p:txBody>
      </p:sp>
      <p:sp>
        <p:nvSpPr>
          <p:cNvPr id="2" name="Rectangle 1">
            <a:extLst>
              <a:ext uri="{FF2B5EF4-FFF2-40B4-BE49-F238E27FC236}">
                <a16:creationId xmlns:a16="http://schemas.microsoft.com/office/drawing/2014/main" id="{22E16B4B-B5C7-42BA-99E8-01BF4ECFC569}"/>
              </a:ext>
            </a:extLst>
          </p:cNvPr>
          <p:cNvSpPr/>
          <p:nvPr/>
        </p:nvSpPr>
        <p:spPr bwMode="auto">
          <a:xfrm>
            <a:off x="8934450" y="5772150"/>
            <a:ext cx="1520826" cy="85725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a:defRPr/>
            </a:pPr>
            <a:r>
              <a:rPr lang="en-US" dirty="0">
                <a:solidFill>
                  <a:schemeClr val="tx1"/>
                </a:solidFill>
                <a:latin typeface="Times" panose="02020603050405020304" pitchFamily="18" charset="0"/>
                <a:cs typeface="Times" panose="02020603050405020304" pitchFamily="18" charset="0"/>
              </a:rPr>
              <a:t>31/05/2024</a:t>
            </a:r>
            <a:endParaRPr lang="en-KE" dirty="0">
              <a:solidFill>
                <a:schemeClr val="tx1"/>
              </a:solidFill>
              <a:latin typeface="Times" panose="02020603050405020304" pitchFamily="18" charset="0"/>
              <a:cs typeface="Times" panose="02020603050405020304" pitchFamily="18" charset="0"/>
            </a:endParaRPr>
          </a:p>
        </p:txBody>
      </p:sp>
      <p:sp>
        <p:nvSpPr>
          <p:cNvPr id="3" name="Rectangle 2">
            <a:extLst>
              <a:ext uri="{FF2B5EF4-FFF2-40B4-BE49-F238E27FC236}">
                <a16:creationId xmlns:a16="http://schemas.microsoft.com/office/drawing/2014/main" id="{B454A250-67A8-49E9-A82F-435CF76AF4D4}"/>
              </a:ext>
            </a:extLst>
          </p:cNvPr>
          <p:cNvSpPr/>
          <p:nvPr/>
        </p:nvSpPr>
        <p:spPr bwMode="auto">
          <a:xfrm>
            <a:off x="1714500" y="1581150"/>
            <a:ext cx="8324850" cy="285750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algn="ctr">
              <a:defRPr/>
            </a:pPr>
            <a:r>
              <a:rPr lang="en-US" sz="4400" dirty="0">
                <a:latin typeface="Times" panose="02020603050405020304" pitchFamily="18" charset="0"/>
                <a:cs typeface="Times" panose="02020603050405020304" pitchFamily="18" charset="0"/>
              </a:rPr>
              <a:t>The Framework for Improving Critical Infrastructure Cybersecurity version 1.1</a:t>
            </a:r>
          </a:p>
          <a:p>
            <a:pPr algn="ctr">
              <a:defRPr/>
            </a:pPr>
            <a:r>
              <a:rPr lang="en-US" sz="4400" dirty="0">
                <a:latin typeface="Times" panose="02020603050405020304" pitchFamily="18" charset="0"/>
                <a:cs typeface="Times" panose="02020603050405020304" pitchFamily="18" charset="0"/>
              </a:rPr>
              <a:t>The NIST framework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343150" y="258856"/>
            <a:ext cx="7924800" cy="1143000"/>
          </a:xfrm>
        </p:spPr>
        <p:txBody>
          <a:bodyPr/>
          <a:lstStyle/>
          <a:p>
            <a:r>
              <a:rPr lang="en-US" sz="3200" dirty="0">
                <a:latin typeface="Times" panose="02020603050405020304" pitchFamily="18" charset="0"/>
                <a:cs typeface="Times" panose="02020603050405020304" pitchFamily="18" charset="0"/>
              </a:rPr>
              <a:t>Cybersecurity Framework Components</a:t>
            </a:r>
          </a:p>
        </p:txBody>
      </p:sp>
      <p:sp>
        <p:nvSpPr>
          <p:cNvPr id="8" name="Rounded Rectangle 7"/>
          <p:cNvSpPr/>
          <p:nvPr/>
        </p:nvSpPr>
        <p:spPr>
          <a:xfrm>
            <a:off x="4800601" y="5220313"/>
            <a:ext cx="3568391" cy="1603703"/>
          </a:xfrm>
          <a:prstGeom prst="roundRect">
            <a:avLst/>
          </a:prstGeom>
        </p:spPr>
        <p:style>
          <a:lnRef idx="1">
            <a:schemeClr val="accent5"/>
          </a:lnRef>
          <a:fillRef idx="2">
            <a:schemeClr val="accent5"/>
          </a:fillRef>
          <a:effectRef idx="1">
            <a:schemeClr val="accent5"/>
          </a:effectRef>
          <a:fontRef idx="minor">
            <a:schemeClr val="dk1"/>
          </a:fontRef>
        </p:style>
        <p:txBody>
          <a:bodyPr rtlCol="0" anchor="b"/>
          <a:lstStyle/>
          <a:p>
            <a:pPr marL="454025" lvl="2" indent="-285750">
              <a:buFont typeface="Arial" panose="020B0604020202020204" pitchFamily="34" charset="0"/>
              <a:buChar char="•"/>
            </a:pPr>
            <a:r>
              <a:rPr lang="en-US" sz="1500" dirty="0">
                <a:solidFill>
                  <a:srgbClr val="595959"/>
                </a:solidFill>
                <a:latin typeface="Arial"/>
                <a:cs typeface="Arial"/>
              </a:rPr>
              <a:t>Describes how cybersecurity </a:t>
            </a:r>
            <a:br>
              <a:rPr lang="en-US" sz="1500" dirty="0">
                <a:solidFill>
                  <a:srgbClr val="595959"/>
                </a:solidFill>
                <a:latin typeface="Arial"/>
                <a:cs typeface="Arial"/>
              </a:rPr>
            </a:br>
            <a:r>
              <a:rPr lang="en-US" sz="1500" dirty="0">
                <a:solidFill>
                  <a:srgbClr val="595959"/>
                </a:solidFill>
                <a:latin typeface="Arial"/>
                <a:cs typeface="Arial"/>
              </a:rPr>
              <a:t>an organization manages risk </a:t>
            </a:r>
            <a:br>
              <a:rPr lang="en-US" sz="1500" dirty="0">
                <a:solidFill>
                  <a:srgbClr val="595959"/>
                </a:solidFill>
                <a:latin typeface="Arial"/>
                <a:cs typeface="Arial"/>
              </a:rPr>
            </a:br>
            <a:r>
              <a:rPr lang="en-US" sz="1500" dirty="0">
                <a:solidFill>
                  <a:srgbClr val="595959"/>
                </a:solidFill>
                <a:latin typeface="Arial"/>
                <a:cs typeface="Arial"/>
              </a:rPr>
              <a:t>and degree the risk management practices exhibit key characteristics</a:t>
            </a:r>
          </a:p>
        </p:txBody>
      </p:sp>
      <p:sp>
        <p:nvSpPr>
          <p:cNvPr id="9" name="Rounded Rectangle 8"/>
          <p:cNvSpPr/>
          <p:nvPr/>
        </p:nvSpPr>
        <p:spPr>
          <a:xfrm>
            <a:off x="1476374" y="2074015"/>
            <a:ext cx="4029075" cy="2148701"/>
          </a:xfrm>
          <a:prstGeom prst="roundRect">
            <a:avLst>
              <a:gd name="adj" fmla="val 50000"/>
            </a:avLst>
          </a:prstGeom>
        </p:spPr>
        <p:style>
          <a:lnRef idx="1">
            <a:schemeClr val="accent3"/>
          </a:lnRef>
          <a:fillRef idx="2">
            <a:schemeClr val="accent3"/>
          </a:fillRef>
          <a:effectRef idx="1">
            <a:schemeClr val="accent3"/>
          </a:effectRef>
          <a:fontRef idx="minor">
            <a:schemeClr val="dk1"/>
          </a:fontRef>
        </p:style>
        <p:txBody>
          <a:bodyPr rtlCol="0" anchor="ctr"/>
          <a:lstStyle/>
          <a:p>
            <a:pPr marL="341313" lvl="2" indent="-285750">
              <a:buFont typeface="Arial" panose="020B0604020202020204" pitchFamily="34" charset="0"/>
              <a:buChar char="•"/>
            </a:pPr>
            <a:r>
              <a:rPr lang="en-US" sz="1500" dirty="0">
                <a:solidFill>
                  <a:srgbClr val="595959"/>
                </a:solidFill>
                <a:latin typeface="Arial"/>
                <a:cs typeface="Arial"/>
              </a:rPr>
              <a:t>Aligns industry standards and best practices to the Framework Core in a particular implementation scenario</a:t>
            </a:r>
          </a:p>
          <a:p>
            <a:pPr marL="55563" lvl="2"/>
            <a:endParaRPr lang="en-US" sz="1500" dirty="0">
              <a:solidFill>
                <a:srgbClr val="595959"/>
              </a:solidFill>
              <a:latin typeface="Arial"/>
              <a:cs typeface="Arial"/>
            </a:endParaRPr>
          </a:p>
          <a:p>
            <a:pPr marL="285750" lvl="2" indent="-285750" defTabSz="906463">
              <a:buFont typeface="Arial" panose="020B0604020202020204" pitchFamily="34" charset="0"/>
              <a:buChar char="•"/>
            </a:pPr>
            <a:r>
              <a:rPr lang="en-US" sz="1500" dirty="0">
                <a:solidFill>
                  <a:srgbClr val="595959"/>
                </a:solidFill>
                <a:latin typeface="Arial"/>
                <a:cs typeface="Arial"/>
              </a:rPr>
              <a:t>Supports prioritization and measurement while </a:t>
            </a:r>
            <a:br>
              <a:rPr lang="en-US" sz="1500" dirty="0">
                <a:solidFill>
                  <a:srgbClr val="595959"/>
                </a:solidFill>
                <a:latin typeface="Arial"/>
                <a:cs typeface="Arial"/>
              </a:rPr>
            </a:br>
            <a:r>
              <a:rPr lang="en-US" sz="1500" dirty="0">
                <a:solidFill>
                  <a:srgbClr val="595959"/>
                </a:solidFill>
                <a:latin typeface="Arial"/>
                <a:cs typeface="Arial"/>
              </a:rPr>
              <a:t>factoring in business </a:t>
            </a:r>
            <a:br>
              <a:rPr lang="en-US" sz="1500" dirty="0">
                <a:solidFill>
                  <a:srgbClr val="595959"/>
                </a:solidFill>
                <a:latin typeface="Arial"/>
                <a:cs typeface="Arial"/>
              </a:rPr>
            </a:br>
            <a:r>
              <a:rPr lang="en-US" sz="1500" dirty="0">
                <a:solidFill>
                  <a:srgbClr val="595959"/>
                </a:solidFill>
                <a:latin typeface="Arial"/>
                <a:cs typeface="Arial"/>
              </a:rPr>
              <a:t>needs</a:t>
            </a:r>
          </a:p>
        </p:txBody>
      </p:sp>
      <p:sp>
        <p:nvSpPr>
          <p:cNvPr id="10" name="Rounded Rectangle 9"/>
          <p:cNvSpPr/>
          <p:nvPr/>
        </p:nvSpPr>
        <p:spPr>
          <a:xfrm>
            <a:off x="7683192" y="2219325"/>
            <a:ext cx="2965758" cy="232882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223838" lvl="2" indent="-223838" algn="ctr"/>
            <a:r>
              <a:rPr lang="en-US" sz="1500" dirty="0">
                <a:solidFill>
                  <a:srgbClr val="595959"/>
                </a:solidFill>
                <a:latin typeface="Arial"/>
                <a:cs typeface="Arial"/>
              </a:rPr>
              <a:t>Cybersecurity activities and informative references, organized around particular outcomes </a:t>
            </a:r>
          </a:p>
          <a:p>
            <a:pPr marL="55563" lvl="2" algn="ctr"/>
            <a:endParaRPr lang="en-US" sz="1500" dirty="0">
              <a:solidFill>
                <a:srgbClr val="595959"/>
              </a:solidFill>
              <a:latin typeface="Arial"/>
              <a:cs typeface="Arial"/>
            </a:endParaRPr>
          </a:p>
          <a:p>
            <a:pPr marL="858838" lvl="2" algn="ctr" defTabSz="906463"/>
            <a:r>
              <a:rPr lang="en-US" sz="1500" dirty="0">
                <a:solidFill>
                  <a:srgbClr val="595959"/>
                </a:solidFill>
                <a:latin typeface="Arial"/>
                <a:cs typeface="Arial"/>
              </a:rPr>
              <a:t>Enables communication of cyber risk across an organization </a:t>
            </a:r>
          </a:p>
        </p:txBody>
      </p:sp>
      <p:graphicFrame>
        <p:nvGraphicFramePr>
          <p:cNvPr id="11" name="Content Placeholder 4"/>
          <p:cNvGraphicFramePr>
            <a:graphicFrameLocks noGrp="1"/>
          </p:cNvGraphicFramePr>
          <p:nvPr>
            <p:ph idx="1"/>
            <p:extLst>
              <p:ext uri="{D42A27DB-BD31-4B8C-83A1-F6EECF244321}">
                <p14:modId xmlns:p14="http://schemas.microsoft.com/office/powerpoint/2010/main" val="292422443"/>
              </p:ext>
            </p:extLst>
          </p:nvPr>
        </p:nvGraphicFramePr>
        <p:xfrm>
          <a:off x="2981325" y="1918836"/>
          <a:ext cx="6896100" cy="39387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10</a:t>
            </a:fld>
            <a:endParaRPr lang="en-US" dirty="0">
              <a:solidFill>
                <a:prstClr val="black">
                  <a:tint val="75000"/>
                </a:prstClr>
              </a:solidFill>
            </a:endParaRPr>
          </a:p>
        </p:txBody>
      </p:sp>
    </p:spTree>
    <p:extLst>
      <p:ext uri="{BB962C8B-B14F-4D97-AF65-F5344CB8AC3E}">
        <p14:creationId xmlns:p14="http://schemas.microsoft.com/office/powerpoint/2010/main" val="1530147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381125" y="452462"/>
            <a:ext cx="8458200" cy="762000"/>
          </a:xfrm>
        </p:spPr>
        <p:txBody>
          <a:bodyPr>
            <a:noAutofit/>
          </a:bodyPr>
          <a:lstStyle/>
          <a:p>
            <a:pPr algn="ctr"/>
            <a:br>
              <a:rPr lang="en-US" dirty="0">
                <a:latin typeface="Times" panose="02020603050405020304" pitchFamily="18" charset="0"/>
                <a:cs typeface="Times" panose="02020603050405020304" pitchFamily="18" charset="0"/>
              </a:rPr>
            </a:br>
            <a:r>
              <a:rPr lang="en-US" dirty="0">
                <a:latin typeface="Times" panose="02020603050405020304" pitchFamily="18" charset="0"/>
                <a:cs typeface="Times" panose="02020603050405020304" pitchFamily="18" charset="0"/>
              </a:rPr>
              <a:t>CSF Core Components </a:t>
            </a:r>
            <a:br>
              <a:rPr lang="en-US" dirty="0">
                <a:latin typeface="Times" panose="02020603050405020304" pitchFamily="18" charset="0"/>
                <a:cs typeface="Times" panose="02020603050405020304" pitchFamily="18" charset="0"/>
              </a:rPr>
            </a:br>
            <a:endParaRPr lang="en-US" i="1" dirty="0">
              <a:latin typeface="Times" panose="02020603050405020304" pitchFamily="18" charset="0"/>
              <a:cs typeface="Times" panose="020206030504050203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838363540"/>
              </p:ext>
            </p:extLst>
          </p:nvPr>
        </p:nvGraphicFramePr>
        <p:xfrm>
          <a:off x="2571750" y="1335114"/>
          <a:ext cx="7830243" cy="5259459"/>
        </p:xfrm>
        <a:graphic>
          <a:graphicData uri="http://schemas.openxmlformats.org/drawingml/2006/table">
            <a:tbl>
              <a:tblPr firstRow="1" firstCol="1" bandRow="1"/>
              <a:tblGrid>
                <a:gridCol w="2263518">
                  <a:extLst>
                    <a:ext uri="{9D8B030D-6E8A-4147-A177-3AD203B41FA5}">
                      <a16:colId xmlns:a16="http://schemas.microsoft.com/office/drawing/2014/main" val="20000"/>
                    </a:ext>
                  </a:extLst>
                </a:gridCol>
                <a:gridCol w="1081923">
                  <a:extLst>
                    <a:ext uri="{9D8B030D-6E8A-4147-A177-3AD203B41FA5}">
                      <a16:colId xmlns:a16="http://schemas.microsoft.com/office/drawing/2014/main" val="20001"/>
                    </a:ext>
                  </a:extLst>
                </a:gridCol>
                <a:gridCol w="4484802">
                  <a:extLst>
                    <a:ext uri="{9D8B030D-6E8A-4147-A177-3AD203B41FA5}">
                      <a16:colId xmlns:a16="http://schemas.microsoft.com/office/drawing/2014/main" val="20002"/>
                    </a:ext>
                  </a:extLst>
                </a:gridCol>
              </a:tblGrid>
              <a:tr h="124360">
                <a:tc>
                  <a:txBody>
                    <a:bodyPr/>
                    <a:lstStyle/>
                    <a:p>
                      <a:pPr marL="0" marR="0" algn="ctr">
                        <a:spcBef>
                          <a:spcPts val="0"/>
                        </a:spcBef>
                        <a:spcAft>
                          <a:spcPts val="600"/>
                        </a:spcAft>
                      </a:pPr>
                      <a:endParaRPr lang="en-US" sz="1600" dirty="0">
                        <a:effectLst/>
                        <a:latin typeface="+mn-lt"/>
                        <a:ea typeface="Times New Roman"/>
                      </a:endParaRP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Function</a:t>
                      </a:r>
                      <a:endParaRPr lang="en-US" sz="18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endParaRPr lang="en-US" sz="18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0"/>
                  </a:ext>
                </a:extLst>
              </a:tr>
              <a:tr h="1167260">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processes and assets need protection?</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Identify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rowSpan="5">
                  <a:txBody>
                    <a:bodyPr/>
                    <a:lstStyle/>
                    <a:p>
                      <a:pPr marL="692150" marR="0" indent="-446088" algn="l">
                        <a:spcBef>
                          <a:spcPts val="0"/>
                        </a:spcBef>
                        <a:spcAft>
                          <a:spcPts val="800"/>
                        </a:spcAft>
                        <a:buFont typeface="Arial" charset="0"/>
                        <a:buChar char="•"/>
                        <a:tabLst/>
                      </a:pPr>
                      <a:r>
                        <a:rPr lang="en-US" sz="2800" b="0" dirty="0">
                          <a:effectLst/>
                          <a:latin typeface="+mn-lt"/>
                          <a:ea typeface="Times New Roman"/>
                        </a:rPr>
                        <a:t>Understandable by everyone</a:t>
                      </a:r>
                    </a:p>
                    <a:p>
                      <a:pPr marL="692150" marR="0" indent="-446088" algn="l" defTabSz="914400" rtl="0" eaLnBrk="1" fontAlgn="auto" latinLnBrk="0" hangingPunct="1">
                        <a:lnSpc>
                          <a:spcPct val="100000"/>
                        </a:lnSpc>
                        <a:spcBef>
                          <a:spcPts val="0"/>
                        </a:spcBef>
                        <a:spcAft>
                          <a:spcPts val="800"/>
                        </a:spcAft>
                        <a:buClrTx/>
                        <a:buSzTx/>
                        <a:buFont typeface="Arial" charset="0"/>
                        <a:buChar char="•"/>
                        <a:tabLst/>
                        <a:defRPr/>
                      </a:pPr>
                      <a:r>
                        <a:rPr lang="en-US" sz="2800" b="0" dirty="0">
                          <a:effectLst/>
                          <a:latin typeface="+mn-lt"/>
                          <a:ea typeface="Times New Roman"/>
                        </a:rPr>
                        <a:t>Applies to any type of risk management</a:t>
                      </a:r>
                    </a:p>
                    <a:p>
                      <a:pPr marL="692150" marR="0" indent="-446088" algn="l">
                        <a:spcBef>
                          <a:spcPts val="0"/>
                        </a:spcBef>
                        <a:spcAft>
                          <a:spcPts val="800"/>
                        </a:spcAft>
                        <a:buFont typeface="Arial" charset="0"/>
                        <a:buChar char="•"/>
                        <a:tabLst/>
                      </a:pPr>
                      <a:r>
                        <a:rPr lang="en-US" sz="2800" b="0" dirty="0">
                          <a:effectLst/>
                          <a:latin typeface="+mn-lt"/>
                          <a:ea typeface="Times New Roman"/>
                        </a:rPr>
                        <a:t>Defines the entire breadth of cybersecurity</a:t>
                      </a:r>
                    </a:p>
                    <a:p>
                      <a:pPr marL="692150" marR="0" indent="-446088" algn="l">
                        <a:spcBef>
                          <a:spcPts val="0"/>
                        </a:spcBef>
                        <a:spcAft>
                          <a:spcPts val="800"/>
                        </a:spcAft>
                        <a:buFont typeface="Arial" charset="0"/>
                        <a:buChar char="•"/>
                        <a:tabLst/>
                      </a:pPr>
                      <a:r>
                        <a:rPr lang="en-US" sz="2800" b="0" dirty="0">
                          <a:effectLst/>
                          <a:latin typeface="+mn-lt"/>
                          <a:ea typeface="Times New Roman"/>
                        </a:rPr>
                        <a:t>Spans both prevention and reaction</a:t>
                      </a:r>
                    </a:p>
                  </a:txBody>
                  <a:tcPr marL="137160" marR="137160" marT="137160" marB="13716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10001"/>
                  </a:ext>
                </a:extLst>
              </a:tr>
              <a:tr h="1336487">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safeguards are available?</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Protect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vMerge="1">
                  <a:txBody>
                    <a:bodyPr/>
                    <a:lstStyle/>
                    <a:p>
                      <a:pPr marL="0" marR="0" algn="l">
                        <a:spcBef>
                          <a:spcPts val="300"/>
                        </a:spcBef>
                        <a:spcAft>
                          <a:spcPts val="300"/>
                        </a:spcAft>
                      </a:pP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662752">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identify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Detect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vMerge="1">
                  <a:txBody>
                    <a:bodyPr/>
                    <a:lstStyle/>
                    <a:p>
                      <a:pPr marL="0" marR="0" algn="l">
                        <a:spcBef>
                          <a:spcPts val="300"/>
                        </a:spcBef>
                        <a:spcAft>
                          <a:spcPts val="300"/>
                        </a:spcAft>
                      </a:pP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1117600">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contain impacts of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Respond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vMerge="1">
                  <a:txBody>
                    <a:bodyPr/>
                    <a:lstStyle/>
                    <a:p>
                      <a:pPr marL="0" marR="0" algn="l">
                        <a:spcBef>
                          <a:spcPts val="300"/>
                        </a:spcBef>
                        <a:spcAft>
                          <a:spcPts val="300"/>
                        </a:spcAft>
                      </a:pP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670560">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restore capabilities?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2000" b="1" dirty="0">
                          <a:effectLst/>
                          <a:latin typeface="+mn-lt"/>
                          <a:ea typeface="Times New Roman"/>
                        </a:rPr>
                        <a:t>Recover</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c vMerge="1">
                  <a:txBody>
                    <a:bodyPr/>
                    <a:lstStyle/>
                    <a:p>
                      <a:pPr marL="0" marR="0" algn="l">
                        <a:spcBef>
                          <a:spcPts val="300"/>
                        </a:spcBef>
                        <a:spcAft>
                          <a:spcPts val="300"/>
                        </a:spcAft>
                      </a:pPr>
                      <a:endParaRPr lang="en-US" sz="1500"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bl>
          </a:graphicData>
        </a:graphic>
      </p:graphicFrame>
      <p:sp>
        <p:nvSpPr>
          <p:cNvPr id="16"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11</a:t>
            </a:fld>
            <a:endParaRPr lang="en-US" dirty="0">
              <a:solidFill>
                <a:prstClr val="black">
                  <a:tint val="75000"/>
                </a:prstClr>
              </a:solidFill>
            </a:endParaRPr>
          </a:p>
        </p:txBody>
      </p:sp>
    </p:spTree>
    <p:extLst>
      <p:ext uri="{BB962C8B-B14F-4D97-AF65-F5344CB8AC3E}">
        <p14:creationId xmlns:p14="http://schemas.microsoft.com/office/powerpoint/2010/main" val="2440450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52600" y="358500"/>
            <a:ext cx="8458200" cy="762000"/>
          </a:xfrm>
        </p:spPr>
        <p:txBody>
          <a:bodyPr/>
          <a:lstStyle/>
          <a:p>
            <a:br>
              <a:rPr lang="en-US" sz="3200" dirty="0"/>
            </a:br>
            <a:endParaRPr lang="en-US" sz="1600" i="1" dirty="0"/>
          </a:p>
        </p:txBody>
      </p:sp>
      <p:graphicFrame>
        <p:nvGraphicFramePr>
          <p:cNvPr id="11" name="Table 10"/>
          <p:cNvGraphicFramePr>
            <a:graphicFrameLocks noGrp="1"/>
          </p:cNvGraphicFramePr>
          <p:nvPr>
            <p:extLst/>
          </p:nvPr>
        </p:nvGraphicFramePr>
        <p:xfrm>
          <a:off x="2560636" y="1109338"/>
          <a:ext cx="6735765" cy="5612139"/>
        </p:xfrm>
        <a:graphic>
          <a:graphicData uri="http://schemas.openxmlformats.org/drawingml/2006/table">
            <a:tbl>
              <a:tblPr firstRow="1" firstCol="1" bandRow="1"/>
              <a:tblGrid>
                <a:gridCol w="2239274">
                  <a:extLst>
                    <a:ext uri="{9D8B030D-6E8A-4147-A177-3AD203B41FA5}">
                      <a16:colId xmlns:a16="http://schemas.microsoft.com/office/drawing/2014/main" val="20000"/>
                    </a:ext>
                  </a:extLst>
                </a:gridCol>
                <a:gridCol w="1065103">
                  <a:extLst>
                    <a:ext uri="{9D8B030D-6E8A-4147-A177-3AD203B41FA5}">
                      <a16:colId xmlns:a16="http://schemas.microsoft.com/office/drawing/2014/main" val="20001"/>
                    </a:ext>
                  </a:extLst>
                </a:gridCol>
                <a:gridCol w="3431388">
                  <a:extLst>
                    <a:ext uri="{9D8B030D-6E8A-4147-A177-3AD203B41FA5}">
                      <a16:colId xmlns:a16="http://schemas.microsoft.com/office/drawing/2014/main" val="20002"/>
                    </a:ext>
                  </a:extLst>
                </a:gridCol>
              </a:tblGrid>
              <a:tr h="282376">
                <a:tc>
                  <a:txBody>
                    <a:bodyPr/>
                    <a:lstStyle/>
                    <a:p>
                      <a:pPr marL="0" marR="0" algn="ctr">
                        <a:spcBef>
                          <a:spcPts val="0"/>
                        </a:spcBef>
                        <a:spcAft>
                          <a:spcPts val="600"/>
                        </a:spcAft>
                      </a:pPr>
                      <a:endParaRPr lang="en-US" sz="1600" dirty="0">
                        <a:effectLst/>
                        <a:latin typeface="+mn-lt"/>
                        <a:ea typeface="Times New Roman"/>
                      </a:endParaRP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marR="0" algn="ctr">
                        <a:spcBef>
                          <a:spcPts val="0"/>
                        </a:spcBef>
                        <a:spcAft>
                          <a:spcPts val="600"/>
                        </a:spcAft>
                      </a:pPr>
                      <a:r>
                        <a:rPr lang="en-US" sz="1800" b="1" dirty="0">
                          <a:effectLst/>
                          <a:latin typeface="+mn-lt"/>
                          <a:ea typeface="Times New Roman"/>
                        </a:rPr>
                        <a:t>Function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tc>
                  <a:txBody>
                    <a:bodyPr/>
                    <a:lstStyle/>
                    <a:p>
                      <a:pPr marL="0" marR="0" algn="ctr">
                        <a:spcBef>
                          <a:spcPts val="0"/>
                        </a:spcBef>
                        <a:spcAft>
                          <a:spcPts val="600"/>
                        </a:spcAft>
                      </a:pPr>
                      <a:r>
                        <a:rPr lang="en-US" sz="1800" b="1" dirty="0">
                          <a:effectLst/>
                          <a:latin typeface="+mn-lt"/>
                          <a:ea typeface="Times New Roman"/>
                        </a:rPr>
                        <a:t>Category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211782">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processes and assets need protection?</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6">
                  <a:txBody>
                    <a:bodyPr/>
                    <a:lstStyle/>
                    <a:p>
                      <a:pPr marL="0" marR="0" algn="ctr">
                        <a:spcBef>
                          <a:spcPts val="0"/>
                        </a:spcBef>
                        <a:spcAft>
                          <a:spcPts val="600"/>
                        </a:spcAft>
                      </a:pPr>
                      <a:r>
                        <a:rPr lang="en-US" sz="1800" b="1" dirty="0">
                          <a:effectLst/>
                          <a:latin typeface="+mn-lt"/>
                          <a:ea typeface="Times New Roman"/>
                        </a:rPr>
                        <a:t>Identify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300" dirty="0">
                          <a:effectLst/>
                          <a:latin typeface="+mn-lt"/>
                          <a:ea typeface="Times New Roman"/>
                        </a:rPr>
                        <a:t>Asset Management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1"/>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Business Environment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2"/>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Governance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Risk Assessment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4"/>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Risk Management Strategy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5"/>
                  </a:ext>
                </a:extLst>
              </a:tr>
              <a:tr h="254138">
                <a:tc>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endParaRPr lang="en-US" sz="1800" b="0" dirty="0"/>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vMerge="1">
                  <a:txBody>
                    <a:bodyPr/>
                    <a:lstStyle/>
                    <a:p>
                      <a:pPr marL="0" marR="0" algn="ctr">
                        <a:spcBef>
                          <a:spcPts val="0"/>
                        </a:spcBef>
                        <a:spcAft>
                          <a:spcPts val="600"/>
                        </a:spcAft>
                      </a:pPr>
                      <a:endParaRPr lang="en-US" sz="20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tc>
                  <a:txBody>
                    <a:bodyPr/>
                    <a:lstStyle/>
                    <a:p>
                      <a:pPr marL="0" marR="0" algn="l">
                        <a:spcBef>
                          <a:spcPts val="300"/>
                        </a:spcBef>
                        <a:spcAft>
                          <a:spcPts val="300"/>
                        </a:spcAft>
                      </a:pPr>
                      <a:r>
                        <a:rPr lang="en-US" sz="1300" b="1" dirty="0">
                          <a:solidFill>
                            <a:schemeClr val="tx1">
                              <a:lumMod val="75000"/>
                              <a:lumOff val="25000"/>
                            </a:schemeClr>
                          </a:solidFill>
                          <a:effectLst/>
                          <a:latin typeface="+mn-lt"/>
                          <a:ea typeface="Times New Roman"/>
                        </a:rPr>
                        <a:t>Supply Chain Risk Management</a:t>
                      </a:r>
                      <a:r>
                        <a:rPr lang="en-US" sz="1300" b="1" baseline="30000" dirty="0">
                          <a:solidFill>
                            <a:schemeClr val="tx1">
                              <a:lumMod val="75000"/>
                              <a:lumOff val="25000"/>
                            </a:schemeClr>
                          </a:solidFill>
                          <a:effectLst/>
                          <a:latin typeface="+mn-lt"/>
                          <a:ea typeface="Times New Roman"/>
                        </a:rPr>
                        <a:t>1.1</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3874150040"/>
                  </a:ext>
                </a:extLst>
              </a:tr>
              <a:tr h="211782">
                <a:tc rowSpan="6">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safeguards are available?</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6">
                  <a:txBody>
                    <a:bodyPr/>
                    <a:lstStyle/>
                    <a:p>
                      <a:pPr marL="0" marR="0" algn="ctr">
                        <a:spcBef>
                          <a:spcPts val="0"/>
                        </a:spcBef>
                        <a:spcAft>
                          <a:spcPts val="600"/>
                        </a:spcAft>
                      </a:pPr>
                      <a:r>
                        <a:rPr lang="en-US" sz="1800" b="1" dirty="0">
                          <a:effectLst/>
                          <a:latin typeface="+mn-lt"/>
                          <a:ea typeface="Times New Roman"/>
                        </a:rPr>
                        <a:t>Protect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tc>
                  <a:txBody>
                    <a:bodyPr/>
                    <a:lstStyle/>
                    <a:p>
                      <a:pPr marL="0" marR="0" algn="l">
                        <a:spcBef>
                          <a:spcPts val="300"/>
                        </a:spcBef>
                        <a:spcAft>
                          <a:spcPts val="300"/>
                        </a:spcAft>
                      </a:pPr>
                      <a:r>
                        <a:rPr lang="en-US" sz="1300" b="1" dirty="0">
                          <a:solidFill>
                            <a:schemeClr val="tx1">
                              <a:lumMod val="75000"/>
                              <a:lumOff val="25000"/>
                            </a:schemeClr>
                          </a:solidFill>
                          <a:effectLst/>
                          <a:latin typeface="+mn-lt"/>
                          <a:ea typeface="Times New Roman"/>
                        </a:rPr>
                        <a:t>Identity Management, Authentication and Access Control</a:t>
                      </a:r>
                      <a:r>
                        <a:rPr lang="en-US" sz="1300" b="1" baseline="30000" dirty="0">
                          <a:solidFill>
                            <a:schemeClr val="tx1">
                              <a:lumMod val="75000"/>
                              <a:lumOff val="25000"/>
                            </a:schemeClr>
                          </a:solidFill>
                          <a:effectLst/>
                          <a:latin typeface="+mn-lt"/>
                          <a:ea typeface="Times New Roman"/>
                        </a:rPr>
                        <a:t>1.1</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6"/>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Awareness and Training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7"/>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Data Security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8"/>
                  </a:ext>
                </a:extLst>
              </a:tr>
              <a:tr h="423563">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Information Protection Processes &amp; Procedures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9"/>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Maintenance</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0"/>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Protective Technology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11"/>
                  </a:ext>
                </a:extLst>
              </a:tr>
              <a:tr h="211782">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identify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pPr marL="0" marR="0" algn="ctr">
                        <a:spcBef>
                          <a:spcPts val="0"/>
                        </a:spcBef>
                        <a:spcAft>
                          <a:spcPts val="600"/>
                        </a:spcAft>
                      </a:pPr>
                      <a:r>
                        <a:rPr lang="en-US" sz="1800" b="1" dirty="0">
                          <a:effectLst/>
                          <a:latin typeface="+mn-lt"/>
                          <a:ea typeface="Times New Roman"/>
                        </a:rPr>
                        <a:t>Detect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tc>
                  <a:txBody>
                    <a:bodyPr/>
                    <a:lstStyle/>
                    <a:p>
                      <a:pPr marL="0" marR="0" algn="l">
                        <a:spcBef>
                          <a:spcPts val="300"/>
                        </a:spcBef>
                        <a:spcAft>
                          <a:spcPts val="300"/>
                        </a:spcAft>
                      </a:pPr>
                      <a:r>
                        <a:rPr lang="en-US" sz="1300" dirty="0">
                          <a:effectLst/>
                          <a:latin typeface="+mn-lt"/>
                          <a:ea typeface="Times New Roman"/>
                        </a:rPr>
                        <a:t>Anomalies and Events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2"/>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Security Continuous Monitoring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3"/>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Detection Processes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99"/>
                    </a:solidFill>
                  </a:tcPr>
                </a:tc>
                <a:extLst>
                  <a:ext uri="{0D108BD9-81ED-4DB2-BD59-A6C34878D82A}">
                    <a16:rowId xmlns:a16="http://schemas.microsoft.com/office/drawing/2014/main" val="10014"/>
                  </a:ext>
                </a:extLst>
              </a:tr>
              <a:tr h="211782">
                <a:tc rowSpan="5">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contain impacts of incidents?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5">
                  <a:txBody>
                    <a:bodyPr/>
                    <a:lstStyle/>
                    <a:p>
                      <a:pPr marL="0" marR="0" algn="ctr">
                        <a:spcBef>
                          <a:spcPts val="0"/>
                        </a:spcBef>
                        <a:spcAft>
                          <a:spcPts val="600"/>
                        </a:spcAft>
                      </a:pPr>
                      <a:r>
                        <a:rPr lang="en-US" sz="1800" b="1" dirty="0">
                          <a:effectLst/>
                          <a:latin typeface="+mn-lt"/>
                          <a:ea typeface="Times New Roman"/>
                        </a:rPr>
                        <a:t>Respond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tc>
                  <a:txBody>
                    <a:bodyPr/>
                    <a:lstStyle/>
                    <a:p>
                      <a:pPr marL="0" marR="0" algn="l">
                        <a:spcBef>
                          <a:spcPts val="300"/>
                        </a:spcBef>
                        <a:spcAft>
                          <a:spcPts val="300"/>
                        </a:spcAft>
                      </a:pPr>
                      <a:r>
                        <a:rPr lang="en-US" sz="1300" dirty="0">
                          <a:effectLst/>
                          <a:latin typeface="+mn-lt"/>
                          <a:ea typeface="Times New Roman"/>
                        </a:rPr>
                        <a:t>Response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5"/>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6"/>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Analysis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7"/>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Mitigation</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8"/>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19"/>
                  </a:ext>
                </a:extLst>
              </a:tr>
              <a:tr h="211782">
                <a:tc rowSpan="3">
                  <a:txBody>
                    <a:bodyPr/>
                    <a:lstStyle/>
                    <a:p>
                      <a:pPr marL="0" marR="0" indent="0" algn="ctr" defTabSz="914400" rtl="0" eaLnBrk="1" fontAlgn="auto" latinLnBrk="0" hangingPunct="1">
                        <a:lnSpc>
                          <a:spcPct val="100000"/>
                        </a:lnSpc>
                        <a:spcBef>
                          <a:spcPts val="0"/>
                        </a:spcBef>
                        <a:spcAft>
                          <a:spcPts val="600"/>
                        </a:spcAft>
                        <a:buClrTx/>
                        <a:buSzTx/>
                        <a:buFontTx/>
                        <a:buNone/>
                        <a:tabLst/>
                        <a:defRPr/>
                      </a:pPr>
                      <a:r>
                        <a:rPr lang="en-US" sz="1800" b="0" dirty="0"/>
                        <a:t>What techniques can restore capabilities?</a:t>
                      </a:r>
                    </a:p>
                  </a:txBody>
                  <a:tcPr marL="29204" marR="29204"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rowSpan="3">
                  <a:txBody>
                    <a:bodyPr/>
                    <a:lstStyle/>
                    <a:p>
                      <a:pPr marL="0" marR="0" algn="ctr">
                        <a:spcBef>
                          <a:spcPts val="0"/>
                        </a:spcBef>
                        <a:spcAft>
                          <a:spcPts val="600"/>
                        </a:spcAft>
                      </a:pPr>
                      <a:r>
                        <a:rPr lang="en-US" sz="1800" b="1" dirty="0">
                          <a:effectLst/>
                          <a:latin typeface="+mn-lt"/>
                          <a:ea typeface="Times New Roman"/>
                        </a:rPr>
                        <a:t>Recover</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tc>
                  <a:txBody>
                    <a:bodyPr/>
                    <a:lstStyle/>
                    <a:p>
                      <a:pPr marL="0" marR="0" algn="l">
                        <a:spcBef>
                          <a:spcPts val="300"/>
                        </a:spcBef>
                        <a:spcAft>
                          <a:spcPts val="300"/>
                        </a:spcAft>
                      </a:pPr>
                      <a:r>
                        <a:rPr lang="en-US" sz="1300" dirty="0">
                          <a:effectLst/>
                          <a:latin typeface="+mn-lt"/>
                          <a:ea typeface="Times New Roman"/>
                        </a:rPr>
                        <a:t>Recovery Planning</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0"/>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Improvements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1"/>
                  </a:ext>
                </a:extLst>
              </a:tr>
              <a:tr h="211782">
                <a:tc vMerge="1">
                  <a:txBody>
                    <a:bodyPr/>
                    <a:lstStyle/>
                    <a:p>
                      <a:endParaRPr lang="en-US"/>
                    </a:p>
                  </a:txBody>
                  <a:tcPr/>
                </a:tc>
                <a:tc vMerge="1">
                  <a:txBody>
                    <a:bodyPr/>
                    <a:lstStyle/>
                    <a:p>
                      <a:endParaRPr lang="en-US"/>
                    </a:p>
                  </a:txBody>
                  <a:tcPr/>
                </a:tc>
                <a:tc>
                  <a:txBody>
                    <a:bodyPr/>
                    <a:lstStyle/>
                    <a:p>
                      <a:pPr marL="0" marR="0" algn="l">
                        <a:spcBef>
                          <a:spcPts val="300"/>
                        </a:spcBef>
                        <a:spcAft>
                          <a:spcPts val="300"/>
                        </a:spcAft>
                      </a:pPr>
                      <a:r>
                        <a:rPr lang="en-US" sz="1300" dirty="0">
                          <a:effectLst/>
                          <a:latin typeface="+mn-lt"/>
                          <a:ea typeface="Times New Roman"/>
                        </a:rPr>
                        <a:t>Communications</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22"/>
                  </a:ext>
                </a:extLst>
              </a:tr>
            </a:tbl>
          </a:graphicData>
        </a:graphic>
      </p:graphicFrame>
      <p:sp>
        <p:nvSpPr>
          <p:cNvPr id="16"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12</a:t>
            </a:fld>
            <a:endParaRPr lang="en-US" dirty="0">
              <a:solidFill>
                <a:prstClr val="black">
                  <a:tint val="75000"/>
                </a:prstClr>
              </a:solidFill>
            </a:endParaRPr>
          </a:p>
        </p:txBody>
      </p:sp>
      <p:sp>
        <p:nvSpPr>
          <p:cNvPr id="5" name="Title 3">
            <a:extLst>
              <a:ext uri="{FF2B5EF4-FFF2-40B4-BE49-F238E27FC236}">
                <a16:creationId xmlns:a16="http://schemas.microsoft.com/office/drawing/2014/main" id="{2024A13D-2654-4909-9C86-859990713DFD}"/>
              </a:ext>
            </a:extLst>
          </p:cNvPr>
          <p:cNvSpPr txBox="1">
            <a:spLocks/>
          </p:cNvSpPr>
          <p:nvPr/>
        </p:nvSpPr>
        <p:spPr>
          <a:xfrm>
            <a:off x="1495425" y="204812"/>
            <a:ext cx="8458200" cy="762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br>
              <a:rPr lang="en-US">
                <a:latin typeface="Times" panose="02020603050405020304" pitchFamily="18" charset="0"/>
                <a:cs typeface="Times" panose="02020603050405020304" pitchFamily="18" charset="0"/>
              </a:rPr>
            </a:br>
            <a:r>
              <a:rPr lang="en-US">
                <a:latin typeface="Times" panose="02020603050405020304" pitchFamily="18" charset="0"/>
                <a:cs typeface="Times" panose="02020603050405020304" pitchFamily="18" charset="0"/>
              </a:rPr>
              <a:t>CSF Core Components </a:t>
            </a:r>
            <a:br>
              <a:rPr lang="en-US">
                <a:latin typeface="Times" panose="02020603050405020304" pitchFamily="18" charset="0"/>
                <a:cs typeface="Times" panose="02020603050405020304" pitchFamily="18" charset="0"/>
              </a:rPr>
            </a:br>
            <a:endParaRPr lang="en-US" i="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64039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90B5FB4-1AE6-4CC4-B374-7CA8E5916470}" type="slidenum">
              <a:rPr lang="en-US" smtClean="0">
                <a:solidFill>
                  <a:prstClr val="black">
                    <a:tint val="75000"/>
                  </a:prstClr>
                </a:solidFill>
              </a:rPr>
              <a:pPr/>
              <a:t>13</a:t>
            </a:fld>
            <a:endParaRPr lang="en-US" dirty="0">
              <a:solidFill>
                <a:prstClr val="black">
                  <a:tint val="75000"/>
                </a:prstClr>
              </a:solidFill>
            </a:endParaRPr>
          </a:p>
        </p:txBody>
      </p:sp>
      <p:sp>
        <p:nvSpPr>
          <p:cNvPr id="6" name="Title 5"/>
          <p:cNvSpPr txBox="1">
            <a:spLocks/>
          </p:cNvSpPr>
          <p:nvPr/>
        </p:nvSpPr>
        <p:spPr>
          <a:xfrm>
            <a:off x="1752600" y="544052"/>
            <a:ext cx="8458200" cy="571500"/>
          </a:xfrm>
          <a:prstGeom prst="rect">
            <a:avLst/>
          </a:prstGeom>
        </p:spPr>
        <p:txBody>
          <a:bodyPr vert="horz" lIns="91440" tIns="45720" rIns="91440" bIns="45720" rtlCol="0" anchor="b">
            <a:noAutofit/>
          </a:bodyPr>
          <a:lstStyle>
            <a:lvl1pPr algn="l" defTabSz="914400" rtl="0" eaLnBrk="1" latinLnBrk="0" hangingPunct="1">
              <a:lnSpc>
                <a:spcPts val="2600"/>
              </a:lnSpc>
              <a:spcBef>
                <a:spcPct val="0"/>
              </a:spcBef>
              <a:buNone/>
              <a:defRPr sz="24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sz="3200" b="0" dirty="0"/>
              <a:t>Core </a:t>
            </a:r>
            <a:r>
              <a:rPr lang="mr-IN" sz="3200" b="0" dirty="0"/>
              <a:t>–</a:t>
            </a:r>
            <a:r>
              <a:rPr lang="en-US" sz="3200" b="0" dirty="0"/>
              <a:t> Example</a:t>
            </a:r>
            <a:r>
              <a:rPr lang="en-US" sz="3200" b="0" baseline="30000" dirty="0"/>
              <a:t>1.1</a:t>
            </a:r>
          </a:p>
        </p:txBody>
      </p:sp>
      <p:pic>
        <p:nvPicPr>
          <p:cNvPr id="10" name="Picture 9">
            <a:extLst>
              <a:ext uri="{FF2B5EF4-FFF2-40B4-BE49-F238E27FC236}">
                <a16:creationId xmlns:a16="http://schemas.microsoft.com/office/drawing/2014/main" id="{D6B1A8FB-FDB4-234B-A838-A4D0706B668F}"/>
              </a:ext>
            </a:extLst>
          </p:cNvPr>
          <p:cNvPicPr>
            <a:picLocks noChangeAspect="1"/>
          </p:cNvPicPr>
          <p:nvPr/>
        </p:nvPicPr>
        <p:blipFill>
          <a:blip r:embed="rId3"/>
          <a:stretch>
            <a:fillRect/>
          </a:stretch>
        </p:blipFill>
        <p:spPr>
          <a:xfrm>
            <a:off x="1569812" y="1802375"/>
            <a:ext cx="9098188" cy="3236954"/>
          </a:xfrm>
          <a:prstGeom prst="rect">
            <a:avLst/>
          </a:prstGeom>
        </p:spPr>
      </p:pic>
      <p:pic>
        <p:nvPicPr>
          <p:cNvPr id="12" name="Picture 11">
            <a:extLst>
              <a:ext uri="{FF2B5EF4-FFF2-40B4-BE49-F238E27FC236}">
                <a16:creationId xmlns:a16="http://schemas.microsoft.com/office/drawing/2014/main" id="{A75E2601-9925-7B4D-92D5-9CDFBA182077}"/>
              </a:ext>
            </a:extLst>
          </p:cNvPr>
          <p:cNvPicPr>
            <a:picLocks noChangeAspect="1"/>
          </p:cNvPicPr>
          <p:nvPr/>
        </p:nvPicPr>
        <p:blipFill>
          <a:blip r:embed="rId4"/>
          <a:stretch>
            <a:fillRect/>
          </a:stretch>
        </p:blipFill>
        <p:spPr>
          <a:xfrm>
            <a:off x="1524000" y="1458673"/>
            <a:ext cx="9144000" cy="360000"/>
          </a:xfrm>
          <a:prstGeom prst="rect">
            <a:avLst/>
          </a:prstGeom>
        </p:spPr>
      </p:pic>
      <p:pic>
        <p:nvPicPr>
          <p:cNvPr id="3" name="Picture 2">
            <a:extLst>
              <a:ext uri="{FF2B5EF4-FFF2-40B4-BE49-F238E27FC236}">
                <a16:creationId xmlns:a16="http://schemas.microsoft.com/office/drawing/2014/main" id="{A91CCE54-D2E8-1C48-B3D8-B054D697AD1E}"/>
              </a:ext>
            </a:extLst>
          </p:cNvPr>
          <p:cNvPicPr>
            <a:picLocks noChangeAspect="1"/>
          </p:cNvPicPr>
          <p:nvPr/>
        </p:nvPicPr>
        <p:blipFill>
          <a:blip r:embed="rId5"/>
          <a:stretch>
            <a:fillRect/>
          </a:stretch>
        </p:blipFill>
        <p:spPr>
          <a:xfrm>
            <a:off x="1568970" y="1858782"/>
            <a:ext cx="1190818" cy="490337"/>
          </a:xfrm>
          <a:prstGeom prst="rect">
            <a:avLst/>
          </a:prstGeom>
        </p:spPr>
      </p:pic>
    </p:spTree>
    <p:extLst>
      <p:ext uri="{BB962C8B-B14F-4D97-AF65-F5344CB8AC3E}">
        <p14:creationId xmlns:p14="http://schemas.microsoft.com/office/powerpoint/2010/main" val="343960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90B5FB4-1AE6-4CC4-B374-7CA8E5916470}" type="slidenum">
              <a:rPr lang="en-US" smtClean="0">
                <a:solidFill>
                  <a:prstClr val="black">
                    <a:tint val="75000"/>
                  </a:prstClr>
                </a:solidFill>
              </a:rPr>
              <a:pPr/>
              <a:t>14</a:t>
            </a:fld>
            <a:endParaRPr lang="en-US" dirty="0">
              <a:solidFill>
                <a:prstClr val="black">
                  <a:tint val="75000"/>
                </a:prstClr>
              </a:solidFill>
            </a:endParaRPr>
          </a:p>
        </p:txBody>
      </p:sp>
      <p:sp>
        <p:nvSpPr>
          <p:cNvPr id="6" name="Title 5"/>
          <p:cNvSpPr txBox="1">
            <a:spLocks/>
          </p:cNvSpPr>
          <p:nvPr/>
        </p:nvSpPr>
        <p:spPr>
          <a:xfrm>
            <a:off x="1752600" y="544052"/>
            <a:ext cx="8458200" cy="571500"/>
          </a:xfrm>
          <a:prstGeom prst="rect">
            <a:avLst/>
          </a:prstGeom>
        </p:spPr>
        <p:txBody>
          <a:bodyPr vert="horz" lIns="91440" tIns="45720" rIns="91440" bIns="45720" rtlCol="0" anchor="b">
            <a:noAutofit/>
          </a:bodyPr>
          <a:lstStyle>
            <a:lvl1pPr algn="l" defTabSz="914400" rtl="0" eaLnBrk="1" latinLnBrk="0" hangingPunct="1">
              <a:lnSpc>
                <a:spcPts val="2600"/>
              </a:lnSpc>
              <a:spcBef>
                <a:spcPct val="0"/>
              </a:spcBef>
              <a:buNone/>
              <a:defRPr sz="24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sz="3200" dirty="0"/>
              <a:t>Core </a:t>
            </a:r>
            <a:r>
              <a:rPr lang="mr-IN" sz="3200" dirty="0"/>
              <a:t>–</a:t>
            </a:r>
            <a:r>
              <a:rPr lang="en-US" sz="3200" dirty="0"/>
              <a:t> Example</a:t>
            </a:r>
            <a:r>
              <a:rPr lang="en-US" sz="3200" baseline="30000" dirty="0"/>
              <a:t>1.1</a:t>
            </a:r>
          </a:p>
          <a:p>
            <a:r>
              <a:rPr lang="en-US" sz="2000" b="0" i="1" dirty="0"/>
              <a:t>Cybersecurity Framework Component</a:t>
            </a:r>
            <a:endParaRPr lang="en-US" sz="2000" dirty="0"/>
          </a:p>
        </p:txBody>
      </p:sp>
      <p:pic>
        <p:nvPicPr>
          <p:cNvPr id="4" name="Picture 3">
            <a:extLst>
              <a:ext uri="{FF2B5EF4-FFF2-40B4-BE49-F238E27FC236}">
                <a16:creationId xmlns:a16="http://schemas.microsoft.com/office/drawing/2014/main" id="{66014A1D-7DBA-4549-8A65-E1BB4D4ED502}"/>
              </a:ext>
            </a:extLst>
          </p:cNvPr>
          <p:cNvPicPr>
            <a:picLocks noChangeAspect="1"/>
          </p:cNvPicPr>
          <p:nvPr/>
        </p:nvPicPr>
        <p:blipFill>
          <a:blip r:embed="rId3"/>
          <a:stretch>
            <a:fillRect/>
          </a:stretch>
        </p:blipFill>
        <p:spPr>
          <a:xfrm>
            <a:off x="4971918" y="1772943"/>
            <a:ext cx="5685198" cy="2842599"/>
          </a:xfrm>
          <a:prstGeom prst="rect">
            <a:avLst/>
          </a:prstGeom>
        </p:spPr>
      </p:pic>
      <p:pic>
        <p:nvPicPr>
          <p:cNvPr id="5" name="Picture 4">
            <a:extLst>
              <a:ext uri="{FF2B5EF4-FFF2-40B4-BE49-F238E27FC236}">
                <a16:creationId xmlns:a16="http://schemas.microsoft.com/office/drawing/2014/main" id="{A5DFBF28-B479-634A-80C8-465DB29EDEDB}"/>
              </a:ext>
            </a:extLst>
          </p:cNvPr>
          <p:cNvPicPr>
            <a:picLocks noChangeAspect="1"/>
          </p:cNvPicPr>
          <p:nvPr/>
        </p:nvPicPr>
        <p:blipFill>
          <a:blip r:embed="rId4"/>
          <a:stretch>
            <a:fillRect/>
          </a:stretch>
        </p:blipFill>
        <p:spPr>
          <a:xfrm>
            <a:off x="4984088" y="4614702"/>
            <a:ext cx="5673026" cy="1138636"/>
          </a:xfrm>
          <a:prstGeom prst="rect">
            <a:avLst/>
          </a:prstGeom>
        </p:spPr>
      </p:pic>
      <p:pic>
        <p:nvPicPr>
          <p:cNvPr id="12" name="Picture 11">
            <a:extLst>
              <a:ext uri="{FF2B5EF4-FFF2-40B4-BE49-F238E27FC236}">
                <a16:creationId xmlns:a16="http://schemas.microsoft.com/office/drawing/2014/main" id="{D943AD50-AA0F-5E4E-A20A-E9D501E8F848}"/>
              </a:ext>
            </a:extLst>
          </p:cNvPr>
          <p:cNvPicPr>
            <a:picLocks noChangeAspect="1"/>
          </p:cNvPicPr>
          <p:nvPr/>
        </p:nvPicPr>
        <p:blipFill>
          <a:blip r:embed="rId5"/>
          <a:stretch>
            <a:fillRect/>
          </a:stretch>
        </p:blipFill>
        <p:spPr>
          <a:xfrm>
            <a:off x="1524000" y="1778001"/>
            <a:ext cx="3470974" cy="4220029"/>
          </a:xfrm>
          <a:prstGeom prst="rect">
            <a:avLst/>
          </a:prstGeom>
        </p:spPr>
      </p:pic>
      <p:sp>
        <p:nvSpPr>
          <p:cNvPr id="14" name="Rectangle 13">
            <a:extLst>
              <a:ext uri="{FF2B5EF4-FFF2-40B4-BE49-F238E27FC236}">
                <a16:creationId xmlns:a16="http://schemas.microsoft.com/office/drawing/2014/main" id="{D0D06B9A-A7EA-934C-B488-9DC6869A723F}"/>
              </a:ext>
            </a:extLst>
          </p:cNvPr>
          <p:cNvSpPr/>
          <p:nvPr/>
        </p:nvSpPr>
        <p:spPr>
          <a:xfrm>
            <a:off x="1524000" y="5767221"/>
            <a:ext cx="3892830" cy="10798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B638BFC6-1313-0449-A2BF-FEBE335AE0AC}"/>
              </a:ext>
            </a:extLst>
          </p:cNvPr>
          <p:cNvPicPr>
            <a:picLocks noChangeAspect="1"/>
          </p:cNvPicPr>
          <p:nvPr/>
        </p:nvPicPr>
        <p:blipFill>
          <a:blip r:embed="rId6"/>
          <a:stretch>
            <a:fillRect/>
          </a:stretch>
        </p:blipFill>
        <p:spPr>
          <a:xfrm>
            <a:off x="1524000" y="1434230"/>
            <a:ext cx="9144000" cy="360000"/>
          </a:xfrm>
          <a:prstGeom prst="rect">
            <a:avLst/>
          </a:prstGeom>
        </p:spPr>
      </p:pic>
    </p:spTree>
    <p:extLst>
      <p:ext uri="{BB962C8B-B14F-4D97-AF65-F5344CB8AC3E}">
        <p14:creationId xmlns:p14="http://schemas.microsoft.com/office/powerpoint/2010/main" val="1274035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448BB3-D5AD-FD40-94A2-D9D6AE2C02AD}"/>
              </a:ext>
            </a:extLst>
          </p:cNvPr>
          <p:cNvPicPr>
            <a:picLocks noChangeAspect="1"/>
          </p:cNvPicPr>
          <p:nvPr/>
        </p:nvPicPr>
        <p:blipFill>
          <a:blip r:embed="rId3"/>
          <a:stretch>
            <a:fillRect/>
          </a:stretch>
        </p:blipFill>
        <p:spPr>
          <a:xfrm>
            <a:off x="1524000" y="1227748"/>
            <a:ext cx="9144000" cy="5457568"/>
          </a:xfrm>
          <a:prstGeom prst="rect">
            <a:avLst/>
          </a:prstGeom>
        </p:spPr>
      </p:pic>
      <p:sp>
        <p:nvSpPr>
          <p:cNvPr id="2" name="Slide Number Placeholder 1"/>
          <p:cNvSpPr>
            <a:spLocks noGrp="1"/>
          </p:cNvSpPr>
          <p:nvPr>
            <p:ph type="sldNum" sz="quarter" idx="12"/>
          </p:nvPr>
        </p:nvSpPr>
        <p:spPr/>
        <p:txBody>
          <a:bodyPr/>
          <a:lstStyle/>
          <a:p>
            <a:fld id="{C90B5FB4-1AE6-4CC4-B374-7CA8E5916470}" type="slidenum">
              <a:rPr lang="en-US" smtClean="0">
                <a:solidFill>
                  <a:prstClr val="black">
                    <a:tint val="75000"/>
                  </a:prstClr>
                </a:solidFill>
              </a:rPr>
              <a:pPr/>
              <a:t>15</a:t>
            </a:fld>
            <a:endParaRPr lang="en-US" dirty="0">
              <a:solidFill>
                <a:prstClr val="black">
                  <a:tint val="75000"/>
                </a:prstClr>
              </a:solidFill>
            </a:endParaRPr>
          </a:p>
        </p:txBody>
      </p:sp>
      <p:sp>
        <p:nvSpPr>
          <p:cNvPr id="6" name="Title 5"/>
          <p:cNvSpPr txBox="1">
            <a:spLocks/>
          </p:cNvSpPr>
          <p:nvPr/>
        </p:nvSpPr>
        <p:spPr>
          <a:xfrm>
            <a:off x="1752600" y="544052"/>
            <a:ext cx="8458200" cy="571500"/>
          </a:xfrm>
          <a:prstGeom prst="rect">
            <a:avLst/>
          </a:prstGeom>
        </p:spPr>
        <p:txBody>
          <a:bodyPr vert="horz" lIns="91440" tIns="45720" rIns="91440" bIns="45720" rtlCol="0" anchor="b">
            <a:noAutofit/>
          </a:bodyPr>
          <a:lstStyle>
            <a:lvl1pPr algn="l" defTabSz="914400" rtl="0" eaLnBrk="1" latinLnBrk="0" hangingPunct="1">
              <a:lnSpc>
                <a:spcPts val="2600"/>
              </a:lnSpc>
              <a:spcBef>
                <a:spcPct val="0"/>
              </a:spcBef>
              <a:buNone/>
              <a:defRPr sz="24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sz="3200" dirty="0"/>
              <a:t>Core </a:t>
            </a:r>
            <a:r>
              <a:rPr lang="mr-IN" sz="3200" dirty="0"/>
              <a:t>–</a:t>
            </a:r>
            <a:r>
              <a:rPr lang="en-US" sz="3200" dirty="0"/>
              <a:t> Example</a:t>
            </a:r>
            <a:endParaRPr lang="en-US" sz="3200" baseline="30000" dirty="0"/>
          </a:p>
          <a:p>
            <a:r>
              <a:rPr lang="en-US" sz="2000" b="0" i="1" dirty="0"/>
              <a:t>Cybersecurity Framework Component</a:t>
            </a:r>
            <a:endParaRPr lang="en-US" sz="2000" dirty="0"/>
          </a:p>
        </p:txBody>
      </p:sp>
      <p:sp>
        <p:nvSpPr>
          <p:cNvPr id="13" name="TextBox 12">
            <a:extLst>
              <a:ext uri="{FF2B5EF4-FFF2-40B4-BE49-F238E27FC236}">
                <a16:creationId xmlns:a16="http://schemas.microsoft.com/office/drawing/2014/main" id="{33FEC467-0F48-354C-8348-9AAD58517C0E}"/>
              </a:ext>
            </a:extLst>
          </p:cNvPr>
          <p:cNvSpPr txBox="1"/>
          <p:nvPr/>
        </p:nvSpPr>
        <p:spPr>
          <a:xfrm>
            <a:off x="6957647" y="6428180"/>
            <a:ext cx="476412" cy="369332"/>
          </a:xfrm>
          <a:prstGeom prst="rect">
            <a:avLst/>
          </a:prstGeom>
          <a:noFill/>
        </p:spPr>
        <p:txBody>
          <a:bodyPr wrap="none" rtlCol="0">
            <a:spAutoFit/>
          </a:bodyPr>
          <a:lstStyle/>
          <a:p>
            <a:r>
              <a:rPr lang="en-US" b="1" dirty="0"/>
              <a:t>1.1</a:t>
            </a:r>
          </a:p>
        </p:txBody>
      </p:sp>
      <p:pic>
        <p:nvPicPr>
          <p:cNvPr id="3" name="Picture 2">
            <a:extLst>
              <a:ext uri="{FF2B5EF4-FFF2-40B4-BE49-F238E27FC236}">
                <a16:creationId xmlns:a16="http://schemas.microsoft.com/office/drawing/2014/main" id="{FC982E52-D711-614F-97D4-885854246101}"/>
              </a:ext>
            </a:extLst>
          </p:cNvPr>
          <p:cNvPicPr>
            <a:picLocks noChangeAspect="1"/>
          </p:cNvPicPr>
          <p:nvPr/>
        </p:nvPicPr>
        <p:blipFill>
          <a:blip r:embed="rId4"/>
          <a:stretch>
            <a:fillRect/>
          </a:stretch>
        </p:blipFill>
        <p:spPr>
          <a:xfrm>
            <a:off x="1553980" y="1633930"/>
            <a:ext cx="1201608" cy="595755"/>
          </a:xfrm>
          <a:prstGeom prst="rect">
            <a:avLst/>
          </a:prstGeom>
        </p:spPr>
      </p:pic>
    </p:spTree>
    <p:extLst>
      <p:ext uri="{BB962C8B-B14F-4D97-AF65-F5344CB8AC3E}">
        <p14:creationId xmlns:p14="http://schemas.microsoft.com/office/powerpoint/2010/main" val="494169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686050" y="402395"/>
            <a:ext cx="5334000" cy="712030"/>
          </a:xfrm>
        </p:spPr>
        <p:txBody>
          <a:bodyPr>
            <a:normAutofit/>
          </a:bodyPr>
          <a:lstStyle/>
          <a:p>
            <a:r>
              <a:rPr lang="en-US" dirty="0">
                <a:latin typeface="Times" panose="02020603050405020304" pitchFamily="18" charset="0"/>
                <a:cs typeface="Times" panose="02020603050405020304" pitchFamily="18" charset="0"/>
              </a:rPr>
              <a:t>Implementation Tiers</a:t>
            </a:r>
          </a:p>
        </p:txBody>
      </p:sp>
      <p:sp>
        <p:nvSpPr>
          <p:cNvPr id="5" name="Slide Number Placeholder 4"/>
          <p:cNvSpPr>
            <a:spLocks noGrp="1"/>
          </p:cNvSpPr>
          <p:nvPr>
            <p:ph type="sldNum" sz="quarter" idx="12"/>
          </p:nvPr>
        </p:nvSpPr>
        <p:spPr/>
        <p:txBody>
          <a:bodyPr/>
          <a:lstStyle/>
          <a:p>
            <a:fld id="{C90B5FB4-1AE6-4CC4-B374-7CA8E5916470}" type="slidenum">
              <a:rPr lang="en-US" smtClean="0">
                <a:solidFill>
                  <a:srgbClr val="FFFFFF"/>
                </a:solidFill>
              </a:rPr>
              <a:pPr/>
              <a:t>16</a:t>
            </a:fld>
            <a:endParaRPr lang="en-US" dirty="0">
              <a:solidFill>
                <a:srgbClr val="FFFFFF"/>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2645206569"/>
              </p:ext>
            </p:extLst>
          </p:nvPr>
        </p:nvGraphicFramePr>
        <p:xfrm>
          <a:off x="1676400" y="2042174"/>
          <a:ext cx="8112930" cy="3931920"/>
        </p:xfrm>
        <a:graphic>
          <a:graphicData uri="http://schemas.openxmlformats.org/drawingml/2006/table">
            <a:tbl>
              <a:tblPr>
                <a:tableStyleId>{5C22544A-7EE6-4342-B048-85BDC9FD1C3A}</a:tableStyleId>
              </a:tblPr>
              <a:tblGrid>
                <a:gridCol w="1813283">
                  <a:extLst>
                    <a:ext uri="{9D8B030D-6E8A-4147-A177-3AD203B41FA5}">
                      <a16:colId xmlns:a16="http://schemas.microsoft.com/office/drawing/2014/main" val="20000"/>
                    </a:ext>
                  </a:extLst>
                </a:gridCol>
                <a:gridCol w="1411804">
                  <a:extLst>
                    <a:ext uri="{9D8B030D-6E8A-4147-A177-3AD203B41FA5}">
                      <a16:colId xmlns:a16="http://schemas.microsoft.com/office/drawing/2014/main" val="20001"/>
                    </a:ext>
                  </a:extLst>
                </a:gridCol>
                <a:gridCol w="1411804">
                  <a:extLst>
                    <a:ext uri="{9D8B030D-6E8A-4147-A177-3AD203B41FA5}">
                      <a16:colId xmlns:a16="http://schemas.microsoft.com/office/drawing/2014/main" val="20002"/>
                    </a:ext>
                  </a:extLst>
                </a:gridCol>
                <a:gridCol w="1534719">
                  <a:extLst>
                    <a:ext uri="{9D8B030D-6E8A-4147-A177-3AD203B41FA5}">
                      <a16:colId xmlns:a16="http://schemas.microsoft.com/office/drawing/2014/main" val="20003"/>
                    </a:ext>
                  </a:extLst>
                </a:gridCol>
                <a:gridCol w="1521719">
                  <a:extLst>
                    <a:ext uri="{9D8B030D-6E8A-4147-A177-3AD203B41FA5}">
                      <a16:colId xmlns:a16="http://schemas.microsoft.com/office/drawing/2014/main" val="20005"/>
                    </a:ext>
                  </a:extLst>
                </a:gridCol>
                <a:gridCol w="419601">
                  <a:extLst>
                    <a:ext uri="{9D8B030D-6E8A-4147-A177-3AD203B41FA5}">
                      <a16:colId xmlns:a16="http://schemas.microsoft.com/office/drawing/2014/main" val="20007"/>
                    </a:ext>
                  </a:extLst>
                </a:gridCol>
              </a:tblGrid>
              <a:tr h="370840">
                <a:tc>
                  <a:txBody>
                    <a:bodyPr/>
                    <a:lstStyle/>
                    <a:p>
                      <a:endParaRPr lang="en-US" dirty="0"/>
                    </a:p>
                  </a:txBody>
                  <a:tcPr>
                    <a:lnR w="12700" cap="flat" cmpd="sng" algn="ctr">
                      <a:solidFill>
                        <a:scrgbClr r="0" g="0" b="0"/>
                      </a:solidFill>
                      <a:prstDash val="solid"/>
                      <a:round/>
                      <a:headEnd type="none" w="med" len="med"/>
                      <a:tailEnd type="none" w="med" len="med"/>
                    </a:lnR>
                    <a:noFill/>
                  </a:tcPr>
                </a:tc>
                <a:tc>
                  <a:txBody>
                    <a:bodyPr/>
                    <a:lstStyle/>
                    <a:p>
                      <a:pPr algn="ctr"/>
                      <a:r>
                        <a:rPr lang="en-US" sz="2400" b="1" dirty="0">
                          <a:solidFill>
                            <a:schemeClr val="tx1">
                              <a:lumMod val="65000"/>
                              <a:lumOff val="35000"/>
                            </a:schemeClr>
                          </a:solidFill>
                        </a:rPr>
                        <a:t>1</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2400" b="1" dirty="0">
                          <a:solidFill>
                            <a:schemeClr val="tx1">
                              <a:lumMod val="65000"/>
                              <a:lumOff val="35000"/>
                            </a:schemeClr>
                          </a:solidFill>
                        </a:rPr>
                        <a:t>2</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2400" b="1" dirty="0">
                          <a:solidFill>
                            <a:schemeClr val="tx1">
                              <a:lumMod val="65000"/>
                              <a:lumOff val="35000"/>
                            </a:schemeClr>
                          </a:solidFill>
                        </a:rPr>
                        <a:t>3</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pPr algn="ctr"/>
                      <a:r>
                        <a:rPr lang="en-US" sz="2400" b="1" dirty="0">
                          <a:solidFill>
                            <a:schemeClr val="tx1">
                              <a:lumMod val="65000"/>
                              <a:lumOff val="35000"/>
                            </a:schemeClr>
                          </a:solidFill>
                        </a:rPr>
                        <a:t>4</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tc>
                  <a:txBody>
                    <a:bodyPr/>
                    <a:lstStyle/>
                    <a:p>
                      <a:endParaRPr lang="en-US" dirty="0"/>
                    </a:p>
                  </a:txBody>
                  <a:tcPr>
                    <a:lnL w="12700" cap="flat" cmpd="sng" algn="ctr">
                      <a:solidFill>
                        <a:scrgbClr r="0" g="0" b="0"/>
                      </a:solidFill>
                      <a:prstDash val="solid"/>
                      <a:round/>
                      <a:headEnd type="none" w="med" len="med"/>
                      <a:tailEnd type="none" w="med" len="med"/>
                    </a:lnL>
                    <a:solidFill>
                      <a:srgbClr val="FFFFFF"/>
                    </a:solidFill>
                  </a:tcPr>
                </a:tc>
                <a:extLst>
                  <a:ext uri="{0D108BD9-81ED-4DB2-BD59-A6C34878D82A}">
                    <a16:rowId xmlns:a16="http://schemas.microsoft.com/office/drawing/2014/main" val="10000"/>
                  </a:ext>
                </a:extLst>
              </a:tr>
              <a:tr h="370840">
                <a:tc>
                  <a:txBody>
                    <a:bodyPr/>
                    <a:lstStyle/>
                    <a:p>
                      <a:endParaRPr lang="en-US" dirty="0"/>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noFill/>
                  </a:tcPr>
                </a:tc>
                <a:tc>
                  <a:txBody>
                    <a:bodyPr/>
                    <a:lstStyle/>
                    <a:p>
                      <a:pPr algn="ctr"/>
                      <a:r>
                        <a:rPr lang="en-US" sz="2200" b="1" dirty="0">
                          <a:solidFill>
                            <a:schemeClr val="tx1">
                              <a:lumMod val="65000"/>
                              <a:lumOff val="35000"/>
                            </a:schemeClr>
                          </a:solidFill>
                        </a:rPr>
                        <a:t>Partial</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sz="2200" b="1" dirty="0">
                          <a:solidFill>
                            <a:schemeClr val="tx1">
                              <a:lumMod val="65000"/>
                              <a:lumOff val="35000"/>
                            </a:schemeClr>
                          </a:solidFill>
                        </a:rPr>
                        <a:t>Risk Informed</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sz="2200" b="1" dirty="0">
                          <a:solidFill>
                            <a:schemeClr val="tx1">
                              <a:lumMod val="65000"/>
                              <a:lumOff val="35000"/>
                            </a:schemeClr>
                          </a:solidFill>
                        </a:rPr>
                        <a:t>Repeatable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pPr algn="ctr"/>
                      <a:r>
                        <a:rPr lang="en-US" sz="2200" b="1" dirty="0">
                          <a:solidFill>
                            <a:schemeClr val="tx1">
                              <a:lumMod val="65000"/>
                              <a:lumOff val="35000"/>
                            </a:schemeClr>
                          </a:solidFill>
                        </a:rPr>
                        <a:t>Adaptive</a:t>
                      </a:r>
                    </a:p>
                  </a:txBody>
                  <a:tcP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c>
                  <a:txBody>
                    <a:bodyPr/>
                    <a:lstStyle/>
                    <a:p>
                      <a:endParaRPr lang="en-US"/>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370840">
                <a:tc>
                  <a:txBody>
                    <a:bodyPr/>
                    <a:lstStyle/>
                    <a:p>
                      <a:pPr algn="r"/>
                      <a:r>
                        <a:rPr lang="en-US" sz="2000" b="1" dirty="0">
                          <a:solidFill>
                            <a:schemeClr val="tx1">
                              <a:lumMod val="65000"/>
                              <a:lumOff val="35000"/>
                            </a:schemeClr>
                          </a:solidFill>
                        </a:rPr>
                        <a:t>Risk Management Process</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5">
                  <a:txBody>
                    <a:bodyPr/>
                    <a:lstStyle/>
                    <a:p>
                      <a:pPr marL="344488" indent="0"/>
                      <a:r>
                        <a:rPr lang="en-US" dirty="0">
                          <a:solidFill>
                            <a:schemeClr val="tx1">
                              <a:lumMod val="65000"/>
                              <a:lumOff val="35000"/>
                            </a:schemeClr>
                          </a:solidFill>
                        </a:rPr>
                        <a:t>The functionality and repeatability of cybersecurity</a:t>
                      </a:r>
                      <a:r>
                        <a:rPr lang="en-US" baseline="0" dirty="0">
                          <a:solidFill>
                            <a:schemeClr val="tx1">
                              <a:lumMod val="65000"/>
                              <a:lumOff val="35000"/>
                            </a:schemeClr>
                          </a:solidFill>
                        </a:rPr>
                        <a:t> risk management</a:t>
                      </a:r>
                      <a:endParaRPr lang="en-US"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370840">
                <a:tc>
                  <a:txBody>
                    <a:bodyPr/>
                    <a:lstStyle/>
                    <a:p>
                      <a:pPr algn="r"/>
                      <a:r>
                        <a:rPr lang="en-US" sz="2000" b="1" dirty="0">
                          <a:solidFill>
                            <a:schemeClr val="tx1">
                              <a:lumMod val="65000"/>
                              <a:lumOff val="35000"/>
                            </a:schemeClr>
                          </a:solidFill>
                        </a:rPr>
                        <a:t>Integrated Risk Management Program</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5">
                  <a:txBody>
                    <a:bodyPr/>
                    <a:lstStyle/>
                    <a:p>
                      <a:pPr marL="344488" indent="0"/>
                      <a:r>
                        <a:rPr lang="en-US" dirty="0">
                          <a:solidFill>
                            <a:schemeClr val="tx1">
                              <a:lumMod val="65000"/>
                              <a:lumOff val="35000"/>
                            </a:schemeClr>
                          </a:solidFill>
                        </a:rPr>
                        <a:t>The</a:t>
                      </a:r>
                      <a:r>
                        <a:rPr lang="en-US" baseline="0" dirty="0">
                          <a:solidFill>
                            <a:schemeClr val="tx1">
                              <a:lumMod val="65000"/>
                              <a:lumOff val="35000"/>
                            </a:schemeClr>
                          </a:solidFill>
                        </a:rPr>
                        <a:t> extent to which cybersecurity is considered in broader risk management decisions</a:t>
                      </a:r>
                      <a:endParaRPr lang="en-US"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370840">
                <a:tc>
                  <a:txBody>
                    <a:bodyPr/>
                    <a:lstStyle/>
                    <a:p>
                      <a:pPr algn="r"/>
                      <a:r>
                        <a:rPr lang="en-US" sz="2000" b="1" dirty="0">
                          <a:solidFill>
                            <a:schemeClr val="tx1">
                              <a:lumMod val="65000"/>
                              <a:lumOff val="35000"/>
                            </a:schemeClr>
                          </a:solidFill>
                        </a:rPr>
                        <a:t>External Participation</a:t>
                      </a:r>
                    </a:p>
                  </a:txBody>
                  <a:tcPr>
                    <a:lnL w="12700" cap="flat" cmpd="sng" algn="ctr">
                      <a:solidFill>
                        <a:scrgbClr r="0" g="0" b="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gridSpan="5">
                  <a:txBody>
                    <a:bodyPr/>
                    <a:lstStyle/>
                    <a:p>
                      <a:pPr marL="344488" indent="0"/>
                      <a:r>
                        <a:rPr lang="en-US" dirty="0">
                          <a:solidFill>
                            <a:schemeClr val="tx1">
                              <a:lumMod val="65000"/>
                              <a:lumOff val="35000"/>
                            </a:schemeClr>
                          </a:solidFill>
                        </a:rPr>
                        <a:t>The degree</a:t>
                      </a:r>
                      <a:r>
                        <a:rPr lang="en-US" baseline="0" dirty="0">
                          <a:solidFill>
                            <a:schemeClr val="tx1">
                              <a:lumMod val="65000"/>
                              <a:lumOff val="35000"/>
                            </a:schemeClr>
                          </a:solidFill>
                        </a:rPr>
                        <a:t> to which the organization benefits my sharing or receiving information from outside parties</a:t>
                      </a:r>
                      <a:endParaRPr lang="en-US" dirty="0">
                        <a:solidFill>
                          <a:schemeClr val="tx1">
                            <a:lumMod val="65000"/>
                            <a:lumOff val="35000"/>
                          </a:schemeClr>
                        </a:solidFill>
                      </a:endParaRPr>
                    </a:p>
                  </a:txBody>
                  <a:tcPr anchor="ctr">
                    <a:lnL w="12700" cap="flat" cmpd="sng" algn="ctr">
                      <a:no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hMerge="1">
                  <a:txBody>
                    <a:bodyPr/>
                    <a:lstStyle/>
                    <a:p>
                      <a:endParaRPr lang="en-US"/>
                    </a:p>
                  </a:txBody>
                  <a:tcPr/>
                </a:tc>
                <a:tc hMerge="1">
                  <a:txBody>
                    <a:bodyPr/>
                    <a:lstStyle/>
                    <a:p>
                      <a:endParaRPr lang="en-US" dirty="0"/>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bl>
          </a:graphicData>
        </a:graphic>
      </p:graphicFrame>
      <p:sp>
        <p:nvSpPr>
          <p:cNvPr id="6" name="Slide Number Placeholder 4"/>
          <p:cNvSpPr txBox="1">
            <a:spLocks/>
          </p:cNvSpPr>
          <p:nvPr/>
        </p:nvSpPr>
        <p:spPr>
          <a:xfrm>
            <a:off x="8229600" y="650875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Arial"/>
                <a:ea typeface="+mn-ea"/>
                <a:cs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fld id="{C90B5FB4-1AE6-4CC4-B374-7CA8E5916470}" type="slidenum">
              <a:rPr lang="en-US">
                <a:solidFill>
                  <a:prstClr val="black">
                    <a:tint val="75000"/>
                  </a:prstClr>
                </a:solidFill>
              </a:rPr>
              <a:pPr defTabSz="914400"/>
              <a:t>16</a:t>
            </a:fld>
            <a:endParaRPr lang="en-US" dirty="0">
              <a:solidFill>
                <a:prstClr val="black">
                  <a:tint val="75000"/>
                </a:prstClr>
              </a:solidFill>
            </a:endParaRPr>
          </a:p>
        </p:txBody>
      </p:sp>
    </p:spTree>
    <p:extLst>
      <p:ext uri="{BB962C8B-B14F-4D97-AF65-F5344CB8AC3E}">
        <p14:creationId xmlns:p14="http://schemas.microsoft.com/office/powerpoint/2010/main" val="867254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4000" dirty="0">
                <a:latin typeface="Times" panose="02020603050405020304" pitchFamily="18" charset="0"/>
                <a:cs typeface="Times" panose="02020603050405020304" pitchFamily="18" charset="0"/>
              </a:rPr>
              <a:t>CSF Profile</a:t>
            </a:r>
            <a:br>
              <a:rPr lang="en-US" sz="3200" dirty="0"/>
            </a:br>
            <a:endParaRPr lang="en-US" sz="1600" dirty="0"/>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17</a:t>
            </a:fld>
            <a:endParaRPr lang="en-US" dirty="0">
              <a:solidFill>
                <a:prstClr val="black">
                  <a:tint val="75000"/>
                </a:prstClr>
              </a:solidFill>
            </a:endParaRPr>
          </a:p>
        </p:txBody>
      </p:sp>
      <p:sp>
        <p:nvSpPr>
          <p:cNvPr id="2" name="Rectangle 1"/>
          <p:cNvSpPr/>
          <p:nvPr/>
        </p:nvSpPr>
        <p:spPr>
          <a:xfrm>
            <a:off x="8464325" y="1866858"/>
            <a:ext cx="1528655" cy="364506"/>
          </a:xfrm>
          <a:prstGeom prst="rect">
            <a:avLst/>
          </a:prstGeom>
          <a:solidFill>
            <a:srgbClr val="3366FF"/>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Identify</a:t>
            </a:r>
          </a:p>
        </p:txBody>
      </p:sp>
      <p:sp>
        <p:nvSpPr>
          <p:cNvPr id="12" name="Rectangle 11"/>
          <p:cNvSpPr/>
          <p:nvPr/>
        </p:nvSpPr>
        <p:spPr>
          <a:xfrm>
            <a:off x="8451632" y="2360275"/>
            <a:ext cx="1787350" cy="364506"/>
          </a:xfrm>
          <a:prstGeom prst="rect">
            <a:avLst/>
          </a:prstGeom>
          <a:solidFill>
            <a:srgbClr val="660066"/>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Protect</a:t>
            </a:r>
          </a:p>
        </p:txBody>
      </p:sp>
      <p:sp>
        <p:nvSpPr>
          <p:cNvPr id="13" name="Rectangle 12"/>
          <p:cNvSpPr/>
          <p:nvPr/>
        </p:nvSpPr>
        <p:spPr>
          <a:xfrm>
            <a:off x="8464325" y="2772041"/>
            <a:ext cx="1787350" cy="364506"/>
          </a:xfrm>
          <a:prstGeom prst="rect">
            <a:avLst/>
          </a:prstGeom>
          <a:solidFill>
            <a:srgbClr val="FFFF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solidFill>
                  <a:schemeClr val="tx1"/>
                </a:solidFill>
              </a:rPr>
              <a:t>Detect</a:t>
            </a:r>
          </a:p>
        </p:txBody>
      </p:sp>
      <p:sp>
        <p:nvSpPr>
          <p:cNvPr id="14" name="Rectangle 13"/>
          <p:cNvSpPr/>
          <p:nvPr/>
        </p:nvSpPr>
        <p:spPr>
          <a:xfrm>
            <a:off x="8593673" y="3219063"/>
            <a:ext cx="1528655" cy="364506"/>
          </a:xfrm>
          <a:prstGeom prst="rect">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Respond</a:t>
            </a:r>
          </a:p>
        </p:txBody>
      </p:sp>
      <p:sp>
        <p:nvSpPr>
          <p:cNvPr id="15" name="Rectangle 14"/>
          <p:cNvSpPr/>
          <p:nvPr/>
        </p:nvSpPr>
        <p:spPr>
          <a:xfrm>
            <a:off x="8717921" y="3616835"/>
            <a:ext cx="1280160" cy="364506"/>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rtlCol="0" anchor="ctr"/>
          <a:lstStyle/>
          <a:p>
            <a:r>
              <a:rPr lang="en-US" dirty="0"/>
              <a:t>Recover</a:t>
            </a:r>
          </a:p>
        </p:txBody>
      </p:sp>
      <p:sp>
        <p:nvSpPr>
          <p:cNvPr id="16" name="TextBox 15"/>
          <p:cNvSpPr txBox="1"/>
          <p:nvPr/>
        </p:nvSpPr>
        <p:spPr>
          <a:xfrm>
            <a:off x="2257525" y="1221044"/>
            <a:ext cx="5819676" cy="2257028"/>
          </a:xfrm>
          <a:prstGeom prst="rect">
            <a:avLst/>
          </a:prstGeom>
          <a:noFill/>
        </p:spPr>
        <p:txBody>
          <a:bodyPr wrap="square" rtlCol="0">
            <a:spAutoFit/>
          </a:bodyPr>
          <a:lstStyle/>
          <a:p>
            <a:pPr marL="342900" indent="-342900">
              <a:spcAft>
                <a:spcPts val="1000"/>
              </a:spcAft>
              <a:buFont typeface="Arial"/>
              <a:buChar char="•"/>
            </a:pPr>
            <a:endParaRPr lang="en-US" sz="2800" dirty="0"/>
          </a:p>
          <a:p>
            <a:pPr marL="342900" indent="-342900">
              <a:spcAft>
                <a:spcPts val="1000"/>
              </a:spcAft>
              <a:buFont typeface="Arial"/>
              <a:buChar char="•"/>
            </a:pPr>
            <a:r>
              <a:rPr lang="en-US" sz="2400" dirty="0">
                <a:latin typeface="Times" panose="02020603050405020304" pitchFamily="18" charset="0"/>
                <a:cs typeface="Times" panose="02020603050405020304" pitchFamily="18" charset="0"/>
              </a:rPr>
              <a:t>A customization of the Core for a given sector, subsector, or organization</a:t>
            </a:r>
          </a:p>
          <a:p>
            <a:pPr marL="342900" indent="-342900">
              <a:spcAft>
                <a:spcPts val="1000"/>
              </a:spcAft>
              <a:buFont typeface="Arial"/>
              <a:buChar char="•"/>
            </a:pPr>
            <a:r>
              <a:rPr lang="en-US" sz="2400" dirty="0">
                <a:latin typeface="Times" panose="02020603050405020304" pitchFamily="18" charset="0"/>
                <a:cs typeface="Times" panose="02020603050405020304" pitchFamily="18" charset="0"/>
              </a:rPr>
              <a:t>A fusion of business/mission logic and cybersecurity outcomes</a:t>
            </a:r>
          </a:p>
        </p:txBody>
      </p:sp>
      <p:sp>
        <p:nvSpPr>
          <p:cNvPr id="11" name="Rectangle 10"/>
          <p:cNvSpPr/>
          <p:nvPr/>
        </p:nvSpPr>
        <p:spPr>
          <a:xfrm>
            <a:off x="2131839" y="4131676"/>
            <a:ext cx="8107143" cy="1826141"/>
          </a:xfrm>
          <a:prstGeom prst="rect">
            <a:avLst/>
          </a:prstGeom>
        </p:spPr>
        <p:txBody>
          <a:bodyPr wrap="square">
            <a:spAutoFit/>
          </a:bodyPr>
          <a:lstStyle/>
          <a:p>
            <a:pPr marL="342900" indent="-342900">
              <a:spcAft>
                <a:spcPts val="1000"/>
              </a:spcAft>
              <a:buFont typeface="Arial"/>
              <a:buChar char="•"/>
            </a:pPr>
            <a:r>
              <a:rPr lang="en-US" sz="2400" dirty="0">
                <a:latin typeface="Times" panose="02020603050405020304" pitchFamily="18" charset="0"/>
                <a:cs typeface="Times" panose="02020603050405020304" pitchFamily="18" charset="0"/>
              </a:rPr>
              <a:t>An alignment of cybersecurity requirements with operational methodologies</a:t>
            </a:r>
          </a:p>
          <a:p>
            <a:pPr marL="342900" indent="-342900">
              <a:spcAft>
                <a:spcPts val="1000"/>
              </a:spcAft>
              <a:buFont typeface="Arial"/>
              <a:buChar char="•"/>
            </a:pPr>
            <a:r>
              <a:rPr lang="en-US" sz="2400" dirty="0">
                <a:latin typeface="Times" panose="02020603050405020304" pitchFamily="18" charset="0"/>
                <a:cs typeface="Times" panose="02020603050405020304" pitchFamily="18" charset="0"/>
              </a:rPr>
              <a:t>A basis for assessment and expressing target state</a:t>
            </a:r>
          </a:p>
          <a:p>
            <a:pPr marL="342900" indent="-342900">
              <a:spcAft>
                <a:spcPts val="1000"/>
              </a:spcAft>
              <a:buFont typeface="Arial"/>
              <a:buChar char="•"/>
            </a:pPr>
            <a:r>
              <a:rPr lang="en-US" sz="2400" dirty="0">
                <a:latin typeface="Times" panose="02020603050405020304" pitchFamily="18" charset="0"/>
                <a:cs typeface="Times" panose="02020603050405020304" pitchFamily="18" charset="0"/>
              </a:rPr>
              <a:t>A decision support tool for cybersecurity risk management</a:t>
            </a:r>
          </a:p>
        </p:txBody>
      </p:sp>
    </p:spTree>
    <p:extLst>
      <p:ext uri="{BB962C8B-B14F-4D97-AF65-F5344CB8AC3E}">
        <p14:creationId xmlns:p14="http://schemas.microsoft.com/office/powerpoint/2010/main" val="1457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4294967295"/>
          </p:nvPr>
        </p:nvSpPr>
        <p:spPr>
          <a:xfrm>
            <a:off x="9750881" y="6419325"/>
            <a:ext cx="1600200" cy="273844"/>
          </a:xfrm>
          <a:prstGeom prst="rect">
            <a:avLst/>
          </a:prstGeom>
        </p:spPr>
        <p:txBody>
          <a:bodyPr/>
          <a:lstStyle/>
          <a:p>
            <a:fld id="{C90B5FB4-1AE6-4CC4-B374-7CA8E5916470}" type="slidenum">
              <a:rPr lang="en-US">
                <a:solidFill>
                  <a:prstClr val="black">
                    <a:tint val="75000"/>
                  </a:prstClr>
                </a:solidFill>
                <a:latin typeface="Calibri"/>
              </a:rPr>
              <a:pPr/>
              <a:t>18</a:t>
            </a:fld>
            <a:endParaRPr lang="en-US" dirty="0">
              <a:solidFill>
                <a:prstClr val="black">
                  <a:tint val="75000"/>
                </a:prstClr>
              </a:solidFill>
              <a:latin typeface="Calibri"/>
            </a:endParaRPr>
          </a:p>
        </p:txBody>
      </p:sp>
      <p:pic>
        <p:nvPicPr>
          <p:cNvPr id="7" name="Picture 6" descr="A high-level process flow of how Senior Executives, Business/Process Level personnel, and Implementaiton/Operations personnel collaborate to address cybersecurity risk management." title="Figure 2: Notional Information and Decision Flows within an Organization"/>
          <p:cNvPicPr>
            <a:picLocks noChangeAspect="1"/>
          </p:cNvPicPr>
          <p:nvPr/>
        </p:nvPicPr>
        <p:blipFill>
          <a:blip r:embed="rId3"/>
          <a:stretch>
            <a:fillRect/>
          </a:stretch>
        </p:blipFill>
        <p:spPr>
          <a:xfrm>
            <a:off x="2284991" y="1138441"/>
            <a:ext cx="7943871" cy="5417806"/>
          </a:xfrm>
          <a:prstGeom prst="rect">
            <a:avLst/>
          </a:prstGeom>
        </p:spPr>
      </p:pic>
      <p:sp>
        <p:nvSpPr>
          <p:cNvPr id="11" name="Title 2"/>
          <p:cNvSpPr>
            <a:spLocks noGrp="1"/>
          </p:cNvSpPr>
          <p:nvPr>
            <p:ph type="title"/>
          </p:nvPr>
        </p:nvSpPr>
        <p:spPr>
          <a:xfrm>
            <a:off x="1793668" y="301753"/>
            <a:ext cx="8435194" cy="693461"/>
          </a:xfrm>
        </p:spPr>
        <p:txBody>
          <a:bodyPr>
            <a:normAutofit fontScale="90000"/>
          </a:bodyPr>
          <a:lstStyle/>
          <a:p>
            <a:pPr algn="ctr"/>
            <a:r>
              <a:rPr lang="en-US" sz="3000" dirty="0">
                <a:latin typeface="Times" panose="02020603050405020304" pitchFamily="18" charset="0"/>
                <a:cs typeface="Times" panose="02020603050405020304" pitchFamily="18" charset="0"/>
              </a:rPr>
              <a:t>Notional Information and decision flow within organization </a:t>
            </a:r>
            <a:endParaRPr lang="en-US" sz="3000" i="1" dirty="0">
              <a:latin typeface="Times" panose="02020603050405020304" pitchFamily="18" charset="0"/>
              <a:cs typeface="Times" panose="02020603050405020304" pitchFamily="18" charset="0"/>
            </a:endParaRPr>
          </a:p>
        </p:txBody>
      </p:sp>
      <p:sp>
        <p:nvSpPr>
          <p:cNvPr id="2" name="TextBox 1">
            <a:extLst>
              <a:ext uri="{FF2B5EF4-FFF2-40B4-BE49-F238E27FC236}">
                <a16:creationId xmlns:a16="http://schemas.microsoft.com/office/drawing/2014/main" id="{BE6E603C-9F12-BE4C-BF9D-BB87C15142B3}"/>
              </a:ext>
            </a:extLst>
          </p:cNvPr>
          <p:cNvSpPr txBox="1"/>
          <p:nvPr/>
        </p:nvSpPr>
        <p:spPr>
          <a:xfrm>
            <a:off x="7236393" y="2471023"/>
            <a:ext cx="380232" cy="276999"/>
          </a:xfrm>
          <a:prstGeom prst="rect">
            <a:avLst/>
          </a:prstGeom>
          <a:noFill/>
        </p:spPr>
        <p:txBody>
          <a:bodyPr wrap="none" rtlCol="0">
            <a:spAutoFit/>
          </a:bodyPr>
          <a:lstStyle/>
          <a:p>
            <a:r>
              <a:rPr lang="en-US" sz="1200" b="1" dirty="0"/>
              <a:t>1.1</a:t>
            </a:r>
          </a:p>
        </p:txBody>
      </p:sp>
      <p:sp>
        <p:nvSpPr>
          <p:cNvPr id="5" name="TextBox 4">
            <a:extLst>
              <a:ext uri="{FF2B5EF4-FFF2-40B4-BE49-F238E27FC236}">
                <a16:creationId xmlns:a16="http://schemas.microsoft.com/office/drawing/2014/main" id="{54F09C4E-7F69-9E43-BBE8-E6E1B6037AE0}"/>
              </a:ext>
            </a:extLst>
          </p:cNvPr>
          <p:cNvSpPr txBox="1"/>
          <p:nvPr/>
        </p:nvSpPr>
        <p:spPr>
          <a:xfrm>
            <a:off x="7356169" y="4068006"/>
            <a:ext cx="380232" cy="276999"/>
          </a:xfrm>
          <a:prstGeom prst="rect">
            <a:avLst/>
          </a:prstGeom>
          <a:noFill/>
        </p:spPr>
        <p:txBody>
          <a:bodyPr wrap="none" rtlCol="0">
            <a:spAutoFit/>
          </a:bodyPr>
          <a:lstStyle/>
          <a:p>
            <a:r>
              <a:rPr lang="en-US" sz="1200" b="1" dirty="0"/>
              <a:t>1.1</a:t>
            </a:r>
          </a:p>
        </p:txBody>
      </p:sp>
    </p:spTree>
    <p:extLst>
      <p:ext uri="{BB962C8B-B14F-4D97-AF65-F5344CB8AC3E}">
        <p14:creationId xmlns:p14="http://schemas.microsoft.com/office/powerpoint/2010/main" val="1822855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1722D-C9D0-4E5C-88B6-C0A88A8C981D}"/>
              </a:ext>
            </a:extLst>
          </p:cNvPr>
          <p:cNvSpPr>
            <a:spLocks noGrp="1"/>
          </p:cNvSpPr>
          <p:nvPr>
            <p:ph type="title"/>
          </p:nvPr>
        </p:nvSpPr>
        <p:spPr/>
        <p:txBody>
          <a:bodyPr>
            <a:normAutofit/>
          </a:bodyPr>
          <a:lstStyle/>
          <a:p>
            <a:pPr algn="ctr"/>
            <a:r>
              <a:rPr lang="en-US" sz="3600" dirty="0">
                <a:latin typeface="Times" panose="02020603050405020304" pitchFamily="18" charset="0"/>
                <a:cs typeface="Times" panose="02020603050405020304" pitchFamily="18" charset="0"/>
              </a:rPr>
              <a:t>How to use the framework  </a:t>
            </a:r>
            <a:endParaRPr lang="en-KE" sz="3600"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01699220-A6CE-42DB-8454-E1C66422E1F8}"/>
              </a:ext>
            </a:extLst>
          </p:cNvPr>
          <p:cNvSpPr>
            <a:spLocks noGrp="1"/>
          </p:cNvSpPr>
          <p:nvPr>
            <p:ph idx="1"/>
          </p:nvPr>
        </p:nvSpPr>
        <p:spPr>
          <a:xfrm>
            <a:off x="731520" y="1605280"/>
            <a:ext cx="10622280" cy="4571683"/>
          </a:xfrm>
        </p:spPr>
        <p:txBody>
          <a:bodyPr/>
          <a:lstStyle/>
          <a:p>
            <a:r>
              <a:rPr lang="en-US" dirty="0">
                <a:latin typeface="Times" panose="02020603050405020304" pitchFamily="18" charset="0"/>
                <a:cs typeface="Times" panose="02020603050405020304" pitchFamily="18" charset="0"/>
              </a:rPr>
              <a:t>The framework is a key part of its systematic process for identifying, assessing, and managing cybersecurity risk. </a:t>
            </a:r>
          </a:p>
          <a:p>
            <a:r>
              <a:rPr lang="en-US" dirty="0">
                <a:latin typeface="Times" panose="02020603050405020304" pitchFamily="18" charset="0"/>
                <a:cs typeface="Times" panose="02020603050405020304" pitchFamily="18" charset="0"/>
              </a:rPr>
              <a:t>It is not designed to replace existing processes; an organization can use its current process and overlay it onto the Framework to determine gaps in its current cybersecurity risk approach and develop a roadmap to improvement. </a:t>
            </a:r>
          </a:p>
          <a:p>
            <a:r>
              <a:rPr lang="en-US" dirty="0">
                <a:latin typeface="Times" panose="02020603050405020304" pitchFamily="18" charset="0"/>
                <a:cs typeface="Times" panose="02020603050405020304" pitchFamily="18" charset="0"/>
              </a:rPr>
              <a:t>Using the Framework as a cybersecurity risk management tool, an organization can determine activities that are most important to critical service delivery and prioritize expenditures to maximize the impact of the investment. </a:t>
            </a:r>
            <a:endParaRPr lang="en-KE"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07232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FF72AF6C-6893-4364-82FE-80080FFB43BC}"/>
              </a:ext>
            </a:extLst>
          </p:cNvPr>
          <p:cNvSpPr>
            <a:spLocks noGrp="1"/>
          </p:cNvSpPr>
          <p:nvPr>
            <p:ph idx="1"/>
          </p:nvPr>
        </p:nvSpPr>
        <p:spPr>
          <a:xfrm>
            <a:off x="1981200" y="845146"/>
            <a:ext cx="9204960" cy="5511206"/>
          </a:xfrm>
        </p:spPr>
        <p:txBody>
          <a:bodyPr>
            <a:normAutofit/>
          </a:bodyPr>
          <a:lstStyle/>
          <a:p>
            <a:pPr>
              <a:lnSpc>
                <a:spcPct val="150000"/>
              </a:lnSpc>
            </a:pPr>
            <a:r>
              <a:rPr lang="en-US" u="sng" dirty="0">
                <a:latin typeface="Times" panose="02020603050405020304" pitchFamily="18" charset="0"/>
                <a:cs typeface="Times" panose="02020603050405020304" pitchFamily="18" charset="0"/>
              </a:rPr>
              <a:t>Objective</a:t>
            </a:r>
            <a:r>
              <a:rPr lang="en-US" dirty="0">
                <a:latin typeface="Times" panose="02020603050405020304" pitchFamily="18" charset="0"/>
                <a:cs typeface="Times" panose="02020603050405020304" pitchFamily="18" charset="0"/>
              </a:rPr>
              <a:t>: Convey Cybersecurity Framework use, while explaining features added in Version 1.1</a:t>
            </a:r>
          </a:p>
        </p:txBody>
      </p:sp>
      <p:sp>
        <p:nvSpPr>
          <p:cNvPr id="5" name="Title 2">
            <a:extLst>
              <a:ext uri="{FF2B5EF4-FFF2-40B4-BE49-F238E27FC236}">
                <a16:creationId xmlns:a16="http://schemas.microsoft.com/office/drawing/2014/main" id="{3E115ABF-C01F-4AD6-885F-DF3AC6924C1A}"/>
              </a:ext>
            </a:extLst>
          </p:cNvPr>
          <p:cNvSpPr>
            <a:spLocks noGrp="1"/>
          </p:cNvSpPr>
          <p:nvPr>
            <p:ph type="title"/>
          </p:nvPr>
        </p:nvSpPr>
        <p:spPr>
          <a:xfrm>
            <a:off x="1803156" y="128035"/>
            <a:ext cx="8829675" cy="990159"/>
          </a:xfrm>
        </p:spPr>
        <p:txBody>
          <a:bodyPr>
            <a:normAutofit/>
          </a:bodyPr>
          <a:lstStyle/>
          <a:p>
            <a:pPr algn="ctr"/>
            <a:r>
              <a:rPr lang="en-US" sz="3200" dirty="0">
                <a:latin typeface="Times" panose="02020603050405020304" pitchFamily="18" charset="0"/>
                <a:ea typeface="Adobe Fan Heiti Std B" pitchFamily="34" charset="-128"/>
                <a:cs typeface="Times" panose="02020603050405020304" pitchFamily="18" charset="0"/>
              </a:rPr>
              <a:t>Objective and Agenda</a:t>
            </a:r>
          </a:p>
        </p:txBody>
      </p:sp>
      <p:pic>
        <p:nvPicPr>
          <p:cNvPr id="7" name="Picture 6">
            <a:extLst>
              <a:ext uri="{FF2B5EF4-FFF2-40B4-BE49-F238E27FC236}">
                <a16:creationId xmlns:a16="http://schemas.microsoft.com/office/drawing/2014/main" id="{DE7AE180-6DAA-440E-B2B9-E8200148DB4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306820" y="2459056"/>
            <a:ext cx="3634343" cy="3585885"/>
          </a:xfrm>
          <a:prstGeom prst="rect">
            <a:avLst/>
          </a:prstGeom>
        </p:spPr>
      </p:pic>
      <p:sp>
        <p:nvSpPr>
          <p:cNvPr id="8" name="Slide Number Placeholder 4">
            <a:extLst>
              <a:ext uri="{FF2B5EF4-FFF2-40B4-BE49-F238E27FC236}">
                <a16:creationId xmlns:a16="http://schemas.microsoft.com/office/drawing/2014/main" id="{B303EE58-DB6E-164E-9AE2-673B7E160166}"/>
              </a:ext>
            </a:extLst>
          </p:cNvPr>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2</a:t>
            </a:fld>
            <a:endParaRPr lang="en-US" dirty="0">
              <a:solidFill>
                <a:prstClr val="black">
                  <a:tint val="75000"/>
                </a:prstClr>
              </a:solidFill>
            </a:endParaRPr>
          </a:p>
        </p:txBody>
      </p:sp>
      <p:sp>
        <p:nvSpPr>
          <p:cNvPr id="2" name="Rectangle 1">
            <a:extLst>
              <a:ext uri="{FF2B5EF4-FFF2-40B4-BE49-F238E27FC236}">
                <a16:creationId xmlns:a16="http://schemas.microsoft.com/office/drawing/2014/main" id="{84608BA4-F353-A148-A507-836A97A5CF34}"/>
              </a:ext>
            </a:extLst>
          </p:cNvPr>
          <p:cNvSpPr/>
          <p:nvPr/>
        </p:nvSpPr>
        <p:spPr>
          <a:xfrm>
            <a:off x="1981200" y="2182286"/>
            <a:ext cx="4859026" cy="4539191"/>
          </a:xfrm>
          <a:prstGeom prst="rect">
            <a:avLst/>
          </a:prstGeom>
        </p:spPr>
        <p:txBody>
          <a:bodyPr wrap="square">
            <a:spAutoFit/>
          </a:bodyPr>
          <a:lstStyle/>
          <a:p>
            <a:pPr marL="295275" indent="-295275">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About NIST and its frameworks </a:t>
            </a:r>
          </a:p>
          <a:p>
            <a:pPr marL="295275" indent="-295275">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Users</a:t>
            </a:r>
          </a:p>
          <a:p>
            <a:pPr marL="295275" indent="-295275">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Attributes, Components, &amp; Approaches</a:t>
            </a:r>
          </a:p>
          <a:p>
            <a:pPr marL="295275" indent="-295275">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Framework Focus Areas</a:t>
            </a:r>
          </a:p>
          <a:p>
            <a:pPr marL="295275" indent="-295275">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Update Process</a:t>
            </a:r>
          </a:p>
        </p:txBody>
      </p:sp>
    </p:spTree>
    <p:extLst>
      <p:ext uri="{BB962C8B-B14F-4D97-AF65-F5344CB8AC3E}">
        <p14:creationId xmlns:p14="http://schemas.microsoft.com/office/powerpoint/2010/main" val="2701347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a:xfrm>
            <a:off x="838200" y="1536920"/>
            <a:ext cx="9675200" cy="4819430"/>
          </a:xfrm>
        </p:spPr>
        <p:txBody>
          <a:bodyPr>
            <a:noAutofit/>
          </a:bodyPr>
          <a:lstStyle/>
          <a:p>
            <a:pPr marL="0" indent="0">
              <a:lnSpc>
                <a:spcPct val="150000"/>
              </a:lnSpc>
              <a:buNone/>
            </a:pPr>
            <a:r>
              <a:rPr lang="en-US" sz="1800" b="1" dirty="0">
                <a:latin typeface="Times" panose="02020603050405020304" pitchFamily="18" charset="0"/>
                <a:cs typeface="Times" panose="02020603050405020304" pitchFamily="18" charset="0"/>
              </a:rPr>
              <a:t>Step 1:</a:t>
            </a:r>
            <a:r>
              <a:rPr lang="en-US" sz="1800" dirty="0">
                <a:latin typeface="Times" panose="02020603050405020304" pitchFamily="18" charset="0"/>
                <a:cs typeface="Times" panose="02020603050405020304" pitchFamily="18" charset="0"/>
              </a:rPr>
              <a:t> Prioritize and Scope</a:t>
            </a:r>
          </a:p>
          <a:p>
            <a:pPr lvl="1">
              <a:lnSpc>
                <a:spcPct val="150000"/>
              </a:lnSpc>
              <a:spcBef>
                <a:spcPts val="1000"/>
              </a:spcBef>
              <a:buFont typeface="Wingdings" panose="05000000000000000000" pitchFamily="2" charset="2"/>
              <a:buChar char="ü"/>
            </a:pPr>
            <a:r>
              <a:rPr lang="en-US" sz="1800" dirty="0">
                <a:latin typeface="Times" panose="02020603050405020304" pitchFamily="18" charset="0"/>
                <a:cs typeface="Times" panose="02020603050405020304" pitchFamily="18" charset="0"/>
              </a:rPr>
              <a:t>The organization identifies its business/mission objectives and high-level organizational priorities. </a:t>
            </a:r>
          </a:p>
          <a:p>
            <a:pPr lvl="1">
              <a:lnSpc>
                <a:spcPct val="150000"/>
              </a:lnSpc>
              <a:spcBef>
                <a:spcPts val="1000"/>
              </a:spcBef>
              <a:buFont typeface="Wingdings" panose="05000000000000000000" pitchFamily="2" charset="2"/>
              <a:buChar char="ü"/>
            </a:pPr>
            <a:r>
              <a:rPr lang="en-US" sz="1800" dirty="0">
                <a:latin typeface="Times" panose="02020603050405020304" pitchFamily="18" charset="0"/>
                <a:cs typeface="Times" panose="02020603050405020304" pitchFamily="18" charset="0"/>
              </a:rPr>
              <a:t>With this information, the organization makes strategic decisions regarding cybersecurity implementations and determines the scope of systems and assets that support the selected business line or process </a:t>
            </a:r>
          </a:p>
          <a:p>
            <a:pPr marL="0" indent="0">
              <a:lnSpc>
                <a:spcPct val="150000"/>
              </a:lnSpc>
              <a:buNone/>
            </a:pPr>
            <a:r>
              <a:rPr lang="en-US" sz="1800" b="1" dirty="0">
                <a:latin typeface="Times" panose="02020603050405020304" pitchFamily="18" charset="0"/>
                <a:cs typeface="Times" panose="02020603050405020304" pitchFamily="18" charset="0"/>
              </a:rPr>
              <a:t>Step 2: </a:t>
            </a:r>
            <a:r>
              <a:rPr lang="en-US" sz="1800" dirty="0">
                <a:latin typeface="Times" panose="02020603050405020304" pitchFamily="18" charset="0"/>
                <a:cs typeface="Times" panose="02020603050405020304" pitchFamily="18" charset="0"/>
              </a:rPr>
              <a:t>Orient</a:t>
            </a:r>
          </a:p>
          <a:p>
            <a:pPr lvl="1">
              <a:lnSpc>
                <a:spcPct val="150000"/>
              </a:lnSpc>
              <a:buFont typeface="Wingdings" panose="05000000000000000000" pitchFamily="2" charset="2"/>
              <a:buChar char="ü"/>
            </a:pPr>
            <a:r>
              <a:rPr lang="en-US" sz="1800" dirty="0">
                <a:latin typeface="Times" panose="02020603050405020304" pitchFamily="18" charset="0"/>
                <a:cs typeface="Times" panose="02020603050405020304" pitchFamily="18" charset="0"/>
              </a:rPr>
              <a:t>Once the scope of the cybersecurity program has been determined for the business line or process, the organization identifies related systems and assets, regulatory requirements, and overall risk approach. The organization then consults sources to identify threats and vulnerabilities to those systems and assets. </a:t>
            </a:r>
          </a:p>
        </p:txBody>
      </p:sp>
      <p:sp>
        <p:nvSpPr>
          <p:cNvPr id="14"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20</a:t>
            </a:fld>
            <a:endParaRPr lang="en-US" dirty="0">
              <a:solidFill>
                <a:prstClr val="black">
                  <a:tint val="75000"/>
                </a:prstClr>
              </a:solidFill>
            </a:endParaRPr>
          </a:p>
        </p:txBody>
      </p:sp>
      <p:sp>
        <p:nvSpPr>
          <p:cNvPr id="6" name="Title 3"/>
          <p:cNvSpPr txBox="1">
            <a:spLocks/>
          </p:cNvSpPr>
          <p:nvPr/>
        </p:nvSpPr>
        <p:spPr>
          <a:xfrm>
            <a:off x="1777627" y="301753"/>
            <a:ext cx="8735773" cy="788494"/>
          </a:xfrm>
          <a:prstGeom prst="rect">
            <a:avLst/>
          </a:prstGeom>
        </p:spPr>
        <p:txBody>
          <a:bodyPr vert="horz" lIns="91440" tIns="45720" rIns="91440" bIns="45720" rtlCol="0" anchor="b">
            <a:noAutofit/>
          </a:bodyPr>
          <a:lstStyle>
            <a:lvl1pPr algn="l" defTabSz="685783" rtl="0" eaLnBrk="1" latinLnBrk="0" hangingPunct="1">
              <a:lnSpc>
                <a:spcPts val="1950"/>
              </a:lnSpc>
              <a:spcBef>
                <a:spcPct val="0"/>
              </a:spcBef>
              <a:buNone/>
              <a:defRPr sz="18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sz="3600" b="0" dirty="0">
                <a:solidFill>
                  <a:schemeClr val="tx1"/>
                </a:solidFill>
                <a:latin typeface="Times" panose="02020603050405020304" pitchFamily="18" charset="0"/>
                <a:cs typeface="Times" panose="02020603050405020304" pitchFamily="18" charset="0"/>
              </a:rPr>
              <a:t>Framework Seven-Step Process</a:t>
            </a:r>
            <a:br>
              <a:rPr lang="en-US" sz="3600" b="0" dirty="0">
                <a:solidFill>
                  <a:schemeClr val="tx1"/>
                </a:solidFill>
                <a:latin typeface="Times" panose="02020603050405020304" pitchFamily="18" charset="0"/>
                <a:cs typeface="Times" panose="02020603050405020304" pitchFamily="18" charset="0"/>
              </a:rPr>
            </a:br>
            <a:r>
              <a:rPr lang="en-US" b="0" i="1" dirty="0">
                <a:solidFill>
                  <a:schemeClr val="tx1"/>
                </a:solidFill>
                <a:latin typeface="Times" panose="02020603050405020304" pitchFamily="18" charset="0"/>
                <a:cs typeface="Times" panose="02020603050405020304" pitchFamily="18" charset="0"/>
              </a:rPr>
              <a:t>Gap Analysis Using Framework Profiles</a:t>
            </a:r>
            <a:endParaRPr lang="en-US" sz="1000" b="0" i="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1501213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034CD3-9CC0-4E01-8512-AA9533D885AB}"/>
              </a:ext>
            </a:extLst>
          </p:cNvPr>
          <p:cNvSpPr>
            <a:spLocks noGrp="1"/>
          </p:cNvSpPr>
          <p:nvPr>
            <p:ph idx="1"/>
          </p:nvPr>
        </p:nvSpPr>
        <p:spPr>
          <a:xfrm>
            <a:off x="830580" y="1635760"/>
            <a:ext cx="10530840" cy="4520883"/>
          </a:xfrm>
        </p:spPr>
        <p:txBody>
          <a:bodyPr>
            <a:normAutofit lnSpcReduction="10000"/>
          </a:bodyPr>
          <a:lstStyle/>
          <a:p>
            <a:pPr marL="0" indent="0">
              <a:lnSpc>
                <a:spcPct val="150000"/>
              </a:lnSpc>
              <a:buNone/>
            </a:pPr>
            <a:r>
              <a:rPr lang="en-US" sz="1900" b="1" dirty="0">
                <a:latin typeface="Times" panose="02020603050405020304" pitchFamily="18" charset="0"/>
                <a:cs typeface="Times" panose="02020603050405020304" pitchFamily="18" charset="0"/>
              </a:rPr>
              <a:t>Step 3: </a:t>
            </a:r>
            <a:r>
              <a:rPr lang="en-US" sz="1900" dirty="0">
                <a:latin typeface="Times" panose="02020603050405020304" pitchFamily="18" charset="0"/>
                <a:cs typeface="Times" panose="02020603050405020304" pitchFamily="18" charset="0"/>
              </a:rPr>
              <a:t>Create a Current Profile</a:t>
            </a:r>
          </a:p>
          <a:p>
            <a:pPr lvl="1">
              <a:lnSpc>
                <a:spcPct val="150000"/>
              </a:lnSpc>
              <a:buFont typeface="Wingdings" panose="05000000000000000000" pitchFamily="2" charset="2"/>
              <a:buChar char="ü"/>
            </a:pPr>
            <a:r>
              <a:rPr lang="en-US" sz="1900" dirty="0">
                <a:latin typeface="Times" panose="02020603050405020304" pitchFamily="18" charset="0"/>
                <a:cs typeface="Times" panose="02020603050405020304" pitchFamily="18" charset="0"/>
              </a:rPr>
              <a:t>indicating which Category and Subcategory outcomes from the Framework Core are currently being achieved</a:t>
            </a:r>
            <a:r>
              <a:rPr lang="en-US" sz="1900" dirty="0"/>
              <a:t>. </a:t>
            </a:r>
            <a:endParaRPr lang="en-US" sz="1900" dirty="0">
              <a:latin typeface="Times" panose="02020603050405020304" pitchFamily="18" charset="0"/>
              <a:cs typeface="Times" panose="02020603050405020304" pitchFamily="18" charset="0"/>
            </a:endParaRPr>
          </a:p>
          <a:p>
            <a:pPr marL="0" indent="0">
              <a:lnSpc>
                <a:spcPct val="150000"/>
              </a:lnSpc>
              <a:buNone/>
            </a:pPr>
            <a:r>
              <a:rPr lang="en-US" sz="1900" b="1" dirty="0">
                <a:latin typeface="Times" panose="02020603050405020304" pitchFamily="18" charset="0"/>
                <a:cs typeface="Times" panose="02020603050405020304" pitchFamily="18" charset="0"/>
              </a:rPr>
              <a:t>Step 4: </a:t>
            </a:r>
            <a:r>
              <a:rPr lang="en-US" sz="1900" dirty="0">
                <a:latin typeface="Times" panose="02020603050405020304" pitchFamily="18" charset="0"/>
                <a:cs typeface="Times" panose="02020603050405020304" pitchFamily="18" charset="0"/>
              </a:rPr>
              <a:t>Conduct a Risk Assessment</a:t>
            </a:r>
          </a:p>
          <a:p>
            <a:pPr>
              <a:lnSpc>
                <a:spcPct val="150000"/>
              </a:lnSpc>
              <a:buFont typeface="Arial"/>
              <a:buChar char="•"/>
            </a:pPr>
            <a:r>
              <a:rPr lang="en-US" sz="1900" b="1" dirty="0">
                <a:latin typeface="Times" panose="02020603050405020304" pitchFamily="18" charset="0"/>
                <a:cs typeface="Times" panose="02020603050405020304" pitchFamily="18" charset="0"/>
              </a:rPr>
              <a:t>Step 5: </a:t>
            </a:r>
            <a:r>
              <a:rPr lang="en-US" sz="1900" dirty="0">
                <a:latin typeface="Times" panose="02020603050405020304" pitchFamily="18" charset="0"/>
                <a:cs typeface="Times" panose="02020603050405020304" pitchFamily="18" charset="0"/>
              </a:rPr>
              <a:t>Create a Target Profile</a:t>
            </a:r>
          </a:p>
          <a:p>
            <a:pPr lvl="1">
              <a:lnSpc>
                <a:spcPct val="150000"/>
              </a:lnSpc>
              <a:spcBef>
                <a:spcPts val="1000"/>
              </a:spcBef>
              <a:buFont typeface="Arial"/>
              <a:buChar char="•"/>
            </a:pPr>
            <a:r>
              <a:rPr lang="en-US" sz="1900" dirty="0">
                <a:latin typeface="Times" panose="02020603050405020304" pitchFamily="18" charset="0"/>
                <a:cs typeface="Times" panose="02020603050405020304" pitchFamily="18" charset="0"/>
              </a:rPr>
              <a:t>When used in conjunction with an Implementation Tier, characteristics of the Tier level should be reflected in the desired cybersecurity outcomes</a:t>
            </a:r>
            <a:r>
              <a:rPr lang="en-US" sz="1900" b="1" baseline="30000" dirty="0">
                <a:latin typeface="Times" panose="02020603050405020304" pitchFamily="18" charset="0"/>
                <a:cs typeface="Times" panose="02020603050405020304" pitchFamily="18" charset="0"/>
              </a:rPr>
              <a:t>1.1</a:t>
            </a:r>
          </a:p>
          <a:p>
            <a:pPr>
              <a:lnSpc>
                <a:spcPct val="150000"/>
              </a:lnSpc>
              <a:buFont typeface="Arial"/>
              <a:buChar char="•"/>
            </a:pPr>
            <a:r>
              <a:rPr lang="en-US" sz="1900" b="1" dirty="0">
                <a:latin typeface="Times" panose="02020603050405020304" pitchFamily="18" charset="0"/>
                <a:cs typeface="Times" panose="02020603050405020304" pitchFamily="18" charset="0"/>
              </a:rPr>
              <a:t>Step 6: </a:t>
            </a:r>
            <a:r>
              <a:rPr lang="en-US" sz="1900" dirty="0">
                <a:latin typeface="Times" panose="02020603050405020304" pitchFamily="18" charset="0"/>
                <a:cs typeface="Times" panose="02020603050405020304" pitchFamily="18" charset="0"/>
              </a:rPr>
              <a:t>Determine, Analyze, and Prioritize Gaps</a:t>
            </a:r>
          </a:p>
          <a:p>
            <a:pPr>
              <a:lnSpc>
                <a:spcPct val="150000"/>
              </a:lnSpc>
              <a:buFont typeface="Arial"/>
              <a:buChar char="•"/>
            </a:pPr>
            <a:r>
              <a:rPr lang="en-US" sz="1900" b="1" dirty="0">
                <a:latin typeface="Times" panose="02020603050405020304" pitchFamily="18" charset="0"/>
                <a:cs typeface="Times" panose="02020603050405020304" pitchFamily="18" charset="0"/>
              </a:rPr>
              <a:t>Step 7: </a:t>
            </a:r>
            <a:r>
              <a:rPr lang="en-US" sz="1900" dirty="0">
                <a:latin typeface="Times" panose="02020603050405020304" pitchFamily="18" charset="0"/>
                <a:cs typeface="Times" panose="02020603050405020304" pitchFamily="18" charset="0"/>
              </a:rPr>
              <a:t>Implementation Action Plan</a:t>
            </a:r>
          </a:p>
          <a:p>
            <a:pPr marL="0" indent="0">
              <a:buNone/>
            </a:pPr>
            <a:endParaRPr lang="en-KE" dirty="0"/>
          </a:p>
        </p:txBody>
      </p:sp>
      <p:sp>
        <p:nvSpPr>
          <p:cNvPr id="4" name="Title 3">
            <a:extLst>
              <a:ext uri="{FF2B5EF4-FFF2-40B4-BE49-F238E27FC236}">
                <a16:creationId xmlns:a16="http://schemas.microsoft.com/office/drawing/2014/main" id="{C5D3C76E-AB6A-42C2-A454-1C53FC8C14DE}"/>
              </a:ext>
            </a:extLst>
          </p:cNvPr>
          <p:cNvSpPr txBox="1">
            <a:spLocks/>
          </p:cNvSpPr>
          <p:nvPr/>
        </p:nvSpPr>
        <p:spPr>
          <a:xfrm>
            <a:off x="1320427" y="535433"/>
            <a:ext cx="8735773" cy="788494"/>
          </a:xfrm>
          <a:prstGeom prst="rect">
            <a:avLst/>
          </a:prstGeom>
        </p:spPr>
        <p:txBody>
          <a:bodyPr vert="horz" lIns="91440" tIns="45720" rIns="91440" bIns="45720" rtlCol="0" anchor="b">
            <a:noAutofit/>
          </a:bodyPr>
          <a:lstStyle>
            <a:lvl1pPr algn="l" defTabSz="685783" rtl="0" eaLnBrk="1" latinLnBrk="0" hangingPunct="1">
              <a:lnSpc>
                <a:spcPts val="1950"/>
              </a:lnSpc>
              <a:spcBef>
                <a:spcPct val="0"/>
              </a:spcBef>
              <a:buNone/>
              <a:defRPr sz="18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r>
              <a:rPr lang="en-US" sz="3600" b="0" dirty="0">
                <a:solidFill>
                  <a:schemeClr val="tx1"/>
                </a:solidFill>
                <a:latin typeface="Times" panose="02020603050405020304" pitchFamily="18" charset="0"/>
                <a:cs typeface="Times" panose="02020603050405020304" pitchFamily="18" charset="0"/>
              </a:rPr>
              <a:t>Framework Seven-Step Process</a:t>
            </a:r>
            <a:br>
              <a:rPr lang="en-US" sz="3600" b="0" dirty="0">
                <a:solidFill>
                  <a:schemeClr val="tx1"/>
                </a:solidFill>
                <a:latin typeface="Times" panose="02020603050405020304" pitchFamily="18" charset="0"/>
                <a:cs typeface="Times" panose="02020603050405020304" pitchFamily="18" charset="0"/>
              </a:rPr>
            </a:br>
            <a:r>
              <a:rPr lang="en-US" b="0" i="1" dirty="0">
                <a:solidFill>
                  <a:schemeClr val="tx1"/>
                </a:solidFill>
                <a:latin typeface="Times" panose="02020603050405020304" pitchFamily="18" charset="0"/>
                <a:cs typeface="Times" panose="02020603050405020304" pitchFamily="18" charset="0"/>
              </a:rPr>
              <a:t>Gap Analysis Using Framework Profiles</a:t>
            </a:r>
            <a:endParaRPr lang="en-US" sz="1000" b="0" i="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43874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3B02F-715B-4C6F-A754-33CF6B0F249A}"/>
              </a:ext>
            </a:extLst>
          </p:cNvPr>
          <p:cNvSpPr>
            <a:spLocks noGrp="1"/>
          </p:cNvSpPr>
          <p:nvPr>
            <p:ph type="title"/>
          </p:nvPr>
        </p:nvSpPr>
        <p:spPr/>
        <p:txBody>
          <a:bodyPr>
            <a:normAutofit/>
          </a:bodyPr>
          <a:lstStyle/>
          <a:p>
            <a:pPr algn="ctr"/>
            <a:r>
              <a:rPr lang="en-US" sz="3600" dirty="0">
                <a:latin typeface="Times" panose="02020603050405020304" pitchFamily="18" charset="0"/>
                <a:cs typeface="Times" panose="02020603050405020304" pitchFamily="18" charset="0"/>
              </a:rPr>
              <a:t>Supply chain risk management(SCRM)</a:t>
            </a:r>
            <a:endParaRPr lang="en-KE" sz="3600"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569BC56C-3E54-4710-BFAB-7FDFC624147E}"/>
              </a:ext>
            </a:extLst>
          </p:cNvPr>
          <p:cNvSpPr>
            <a:spLocks noGrp="1"/>
          </p:cNvSpPr>
          <p:nvPr>
            <p:ph idx="1"/>
          </p:nvPr>
        </p:nvSpPr>
        <p:spPr/>
        <p:txBody>
          <a:bodyPr>
            <a:normAutofit fontScale="85000" lnSpcReduction="20000"/>
          </a:bodyPr>
          <a:lstStyle/>
          <a:p>
            <a:pPr>
              <a:lnSpc>
                <a:spcPct val="150000"/>
              </a:lnSpc>
            </a:pPr>
            <a:r>
              <a:rPr lang="en-US" dirty="0">
                <a:latin typeface="Times" panose="02020603050405020304" pitchFamily="18" charset="0"/>
                <a:cs typeface="Times" panose="02020603050405020304" pitchFamily="18" charset="0"/>
              </a:rPr>
              <a:t>Supply chains begin with the sourcing of products and services and extend from the design, development, manufacturing, processing, handling, and delivery of products and services to the end user </a:t>
            </a:r>
          </a:p>
          <a:p>
            <a:pPr>
              <a:lnSpc>
                <a:spcPct val="150000"/>
              </a:lnSpc>
            </a:pPr>
            <a:r>
              <a:rPr lang="en-US" dirty="0">
                <a:latin typeface="Times" panose="02020603050405020304" pitchFamily="18" charset="0"/>
                <a:cs typeface="Times" panose="02020603050405020304" pitchFamily="18" charset="0"/>
              </a:rPr>
              <a:t>Cyber SCRM is the activities necessary to manage cybersecurity risk associated with external parties. </a:t>
            </a:r>
          </a:p>
          <a:p>
            <a:pPr>
              <a:lnSpc>
                <a:spcPct val="150000"/>
              </a:lnSpc>
            </a:pPr>
            <a:r>
              <a:rPr lang="en-US" dirty="0">
                <a:latin typeface="Times" panose="02020603050405020304" pitchFamily="18" charset="0"/>
                <a:cs typeface="Times" panose="02020603050405020304" pitchFamily="18" charset="0"/>
              </a:rPr>
              <a:t>More specifically, cyber SCRM addresses both the cybersecurity effect an organization has on external parties and the cybersecurity effect external parties have on an organization. </a:t>
            </a:r>
            <a:endParaRPr lang="en-KE"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4207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4"/>
          <p:cNvSpPr>
            <a:spLocks noGrp="1"/>
          </p:cNvSpPr>
          <p:nvPr>
            <p:ph type="sldNum" sz="quarter" idx="12"/>
          </p:nvPr>
        </p:nvSpPr>
        <p:spPr>
          <a:xfrm>
            <a:off x="8763003" y="6511583"/>
            <a:ext cx="1600200" cy="273844"/>
          </a:xfrm>
        </p:spPr>
        <p:txBody>
          <a:bodyPr/>
          <a:lstStyle/>
          <a:p>
            <a:fld id="{C90B5FB4-1AE6-4CC4-B374-7CA8E5916470}" type="slidenum">
              <a:rPr lang="en-US">
                <a:solidFill>
                  <a:prstClr val="black">
                    <a:tint val="75000"/>
                  </a:prstClr>
                </a:solidFill>
              </a:rPr>
              <a:pPr/>
              <a:t>23</a:t>
            </a:fld>
            <a:endParaRPr lang="en-US" dirty="0">
              <a:solidFill>
                <a:prstClr val="black">
                  <a:tint val="75000"/>
                </a:prstClr>
              </a:solidFill>
            </a:endParaRPr>
          </a:p>
        </p:txBody>
      </p:sp>
      <p:sp>
        <p:nvSpPr>
          <p:cNvPr id="9" name="Title 2"/>
          <p:cNvSpPr>
            <a:spLocks noGrp="1"/>
          </p:cNvSpPr>
          <p:nvPr>
            <p:ph type="title"/>
          </p:nvPr>
        </p:nvSpPr>
        <p:spPr>
          <a:xfrm>
            <a:off x="1809710" y="301753"/>
            <a:ext cx="8168634" cy="742619"/>
          </a:xfrm>
        </p:spPr>
        <p:txBody>
          <a:bodyPr>
            <a:noAutofit/>
          </a:bodyPr>
          <a:lstStyle/>
          <a:p>
            <a:pPr algn="ctr"/>
            <a:br>
              <a:rPr lang="en-US" sz="3000" dirty="0">
                <a:latin typeface="Times" panose="02020603050405020304" pitchFamily="18" charset="0"/>
                <a:cs typeface="Times" panose="02020603050405020304" pitchFamily="18" charset="0"/>
              </a:rPr>
            </a:br>
            <a:r>
              <a:rPr lang="en-US" sz="3000" dirty="0">
                <a:latin typeface="Times" panose="02020603050405020304" pitchFamily="18" charset="0"/>
                <a:cs typeface="Times" panose="02020603050405020304" pitchFamily="18" charset="0"/>
              </a:rPr>
              <a:t>Cyber SCRM Taxonomy</a:t>
            </a:r>
            <a:r>
              <a:rPr lang="en-US" sz="3000" baseline="30000" dirty="0">
                <a:latin typeface="Times" panose="02020603050405020304" pitchFamily="18" charset="0"/>
                <a:cs typeface="Times" panose="02020603050405020304" pitchFamily="18" charset="0"/>
              </a:rPr>
              <a:t>1.1</a:t>
            </a:r>
            <a:br>
              <a:rPr lang="en-US" sz="3000" dirty="0">
                <a:latin typeface="Times" panose="02020603050405020304" pitchFamily="18" charset="0"/>
                <a:cs typeface="Times" panose="02020603050405020304" pitchFamily="18" charset="0"/>
              </a:rPr>
            </a:br>
            <a:endParaRPr lang="en-US" sz="3000" i="1" dirty="0">
              <a:latin typeface="Times" panose="02020603050405020304" pitchFamily="18" charset="0"/>
              <a:cs typeface="Times" panose="02020603050405020304" pitchFamily="18"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0347" y="1197742"/>
            <a:ext cx="5964166" cy="4688540"/>
          </a:xfrm>
          <a:prstGeom prst="rect">
            <a:avLst/>
          </a:prstGeom>
        </p:spPr>
      </p:pic>
      <p:sp>
        <p:nvSpPr>
          <p:cNvPr id="3" name="TextBox 2"/>
          <p:cNvSpPr txBox="1"/>
          <p:nvPr/>
        </p:nvSpPr>
        <p:spPr>
          <a:xfrm>
            <a:off x="1185049" y="916103"/>
            <a:ext cx="3023146" cy="3395801"/>
          </a:xfrm>
          <a:prstGeom prst="rect">
            <a:avLst/>
          </a:prstGeom>
          <a:solidFill>
            <a:schemeClr val="bg1">
              <a:alpha val="55000"/>
            </a:schemeClr>
          </a:solidFill>
        </p:spPr>
        <p:txBody>
          <a:bodyPr wrap="square" rtlCol="0">
            <a:spAutoFit/>
          </a:bodyPr>
          <a:lstStyle/>
          <a:p>
            <a:pPr marL="285750" indent="-285750">
              <a:spcAft>
                <a:spcPts val="1000"/>
              </a:spcAft>
              <a:buFont typeface="Arial" charset="0"/>
              <a:buChar char="•"/>
            </a:pPr>
            <a:r>
              <a:rPr lang="en-US" sz="2200" dirty="0">
                <a:latin typeface="Times" panose="02020603050405020304" pitchFamily="18" charset="0"/>
                <a:cs typeface="Times" panose="02020603050405020304" pitchFamily="18" charset="0"/>
              </a:rPr>
              <a:t>Simple Supplier-Buyer model</a:t>
            </a:r>
          </a:p>
          <a:p>
            <a:pPr marL="285750" indent="-285750">
              <a:spcAft>
                <a:spcPts val="1000"/>
              </a:spcAft>
              <a:buFont typeface="Arial" charset="0"/>
              <a:buChar char="•"/>
            </a:pPr>
            <a:r>
              <a:rPr lang="en-US" sz="2200" dirty="0">
                <a:latin typeface="Times" panose="02020603050405020304" pitchFamily="18" charset="0"/>
                <a:cs typeface="Times" panose="02020603050405020304" pitchFamily="18" charset="0"/>
              </a:rPr>
              <a:t>Technology minimally includes IT, ICS, CPS, IoT</a:t>
            </a:r>
          </a:p>
          <a:p>
            <a:pPr marL="285750" indent="-285750">
              <a:spcAft>
                <a:spcPts val="1000"/>
              </a:spcAft>
              <a:buFont typeface="Arial" charset="0"/>
              <a:buChar char="•"/>
            </a:pPr>
            <a:r>
              <a:rPr lang="en-US" sz="2200" dirty="0">
                <a:latin typeface="Times" panose="02020603050405020304" pitchFamily="18" charset="0"/>
                <a:cs typeface="Times" panose="02020603050405020304" pitchFamily="18" charset="0"/>
              </a:rPr>
              <a:t>Applicable for public and private sector, including not-for-profits</a:t>
            </a:r>
          </a:p>
        </p:txBody>
      </p:sp>
      <p:sp>
        <p:nvSpPr>
          <p:cNvPr id="7" name="TextBox 6">
            <a:extLst>
              <a:ext uri="{FF2B5EF4-FFF2-40B4-BE49-F238E27FC236}">
                <a16:creationId xmlns:a16="http://schemas.microsoft.com/office/drawing/2014/main" id="{B5D9B874-FB9C-B346-A71E-425C11269C87}"/>
              </a:ext>
            </a:extLst>
          </p:cNvPr>
          <p:cNvSpPr txBox="1"/>
          <p:nvPr/>
        </p:nvSpPr>
        <p:spPr>
          <a:xfrm>
            <a:off x="1185049" y="4318843"/>
            <a:ext cx="3990299" cy="2539157"/>
          </a:xfrm>
          <a:prstGeom prst="rect">
            <a:avLst/>
          </a:prstGeom>
          <a:solidFill>
            <a:schemeClr val="bg1">
              <a:alpha val="55000"/>
            </a:schemeClr>
          </a:solidFill>
        </p:spPr>
        <p:txBody>
          <a:bodyPr wrap="square" rtlCol="0">
            <a:spAutoFit/>
          </a:bodyPr>
          <a:lstStyle/>
          <a:p>
            <a:pPr marL="342900" indent="-342900">
              <a:spcBef>
                <a:spcPts val="600"/>
              </a:spcBef>
              <a:spcAft>
                <a:spcPts val="600"/>
              </a:spcAft>
              <a:buFont typeface="Arial" panose="020B0604020202020204" pitchFamily="34" charset="0"/>
              <a:buChar char="•"/>
            </a:pPr>
            <a:r>
              <a:rPr lang="en-US" altLang="en-US" sz="2200" dirty="0">
                <a:solidFill>
                  <a:schemeClr val="tx1">
                    <a:lumMod val="85000"/>
                    <a:lumOff val="15000"/>
                  </a:schemeClr>
                </a:solidFill>
                <a:latin typeface="Times" panose="02020603050405020304" pitchFamily="18" charset="0"/>
                <a:cs typeface="Times" panose="02020603050405020304" pitchFamily="18" charset="0"/>
              </a:rPr>
              <a:t>Aligns with Federal guidance </a:t>
            </a:r>
            <a:r>
              <a:rPr lang="en-US" sz="2200" b="1" i="1" dirty="0">
                <a:solidFill>
                  <a:prstClr val="black">
                    <a:lumMod val="65000"/>
                    <a:lumOff val="35000"/>
                  </a:prstClr>
                </a:solidFill>
                <a:latin typeface="Times" panose="02020603050405020304" pitchFamily="18" charset="0"/>
                <a:cs typeface="Times" panose="02020603050405020304" pitchFamily="18" charset="0"/>
                <a:hlinkClick r:id="rId4"/>
              </a:rPr>
              <a:t>Supply Chain Risk Management Practices for Federal Information Systems and Organizations</a:t>
            </a:r>
            <a:r>
              <a:rPr lang="en-US" sz="2200" dirty="0">
                <a:solidFill>
                  <a:prstClr val="black">
                    <a:lumMod val="65000"/>
                    <a:lumOff val="35000"/>
                  </a:prstClr>
                </a:solidFill>
                <a:latin typeface="Times" panose="02020603050405020304" pitchFamily="18" charset="0"/>
                <a:cs typeface="Times" panose="02020603050405020304" pitchFamily="18" charset="0"/>
              </a:rPr>
              <a:t> </a:t>
            </a:r>
            <a:r>
              <a:rPr lang="en-US" altLang="en-US" sz="2200" dirty="0">
                <a:solidFill>
                  <a:schemeClr val="tx1">
                    <a:lumMod val="85000"/>
                    <a:lumOff val="15000"/>
                  </a:schemeClr>
                </a:solidFill>
                <a:latin typeface="Times" panose="02020603050405020304" pitchFamily="18" charset="0"/>
                <a:cs typeface="Times" panose="02020603050405020304" pitchFamily="18" charset="0"/>
              </a:rPr>
              <a:t>(Special Publication 800-161)</a:t>
            </a:r>
          </a:p>
          <a:p>
            <a:pPr marL="285750" indent="-285750">
              <a:buFont typeface="Arial" charset="0"/>
              <a:buChar char="•"/>
            </a:pPr>
            <a:endParaRPr lang="en-US" sz="2200" dirty="0"/>
          </a:p>
        </p:txBody>
      </p:sp>
    </p:spTree>
    <p:extLst>
      <p:ext uri="{BB962C8B-B14F-4D97-AF65-F5344CB8AC3E}">
        <p14:creationId xmlns:p14="http://schemas.microsoft.com/office/powerpoint/2010/main" val="2593772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117600" y="1757680"/>
            <a:ext cx="9225935" cy="4185920"/>
          </a:xfrm>
        </p:spPr>
        <p:txBody>
          <a:bodyPr>
            <a:normAutofit/>
          </a:bodyPr>
          <a:lstStyle/>
          <a:p>
            <a:pPr marL="0" indent="0">
              <a:lnSpc>
                <a:spcPct val="150000"/>
              </a:lnSpc>
              <a:spcBef>
                <a:spcPts val="600"/>
              </a:spcBef>
              <a:spcAft>
                <a:spcPts val="600"/>
              </a:spcAft>
            </a:pPr>
            <a:r>
              <a:rPr lang="en-US" sz="2400" dirty="0">
                <a:latin typeface="Times" panose="02020603050405020304" pitchFamily="18" charset="0"/>
                <a:cs typeface="Times" panose="02020603050405020304" pitchFamily="18" charset="0"/>
              </a:rPr>
              <a:t>The framework helps measure and assign values to the risks considering the cost and benefits of steps taken </a:t>
            </a:r>
          </a:p>
          <a:p>
            <a:pPr marL="0" indent="0">
              <a:lnSpc>
                <a:spcPct val="150000"/>
              </a:lnSpc>
              <a:spcBef>
                <a:spcPts val="600"/>
              </a:spcBef>
              <a:spcAft>
                <a:spcPts val="600"/>
              </a:spcAft>
            </a:pPr>
            <a:r>
              <a:rPr lang="en-US" sz="2400" dirty="0">
                <a:latin typeface="Times" panose="02020603050405020304" pitchFamily="18" charset="0"/>
                <a:cs typeface="Times" panose="02020603050405020304" pitchFamily="18" charset="0"/>
              </a:rPr>
              <a:t>The better an organization can measure the risks, cost, and benefits of cybersecurity strategies the more it is effective the more rational, effective, and valuable its cybersecurity approach and investments will be</a:t>
            </a:r>
          </a:p>
        </p:txBody>
      </p:sp>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24</a:t>
            </a:fld>
            <a:endParaRPr lang="en-US" dirty="0">
              <a:solidFill>
                <a:prstClr val="black">
                  <a:tint val="75000"/>
                </a:prstClr>
              </a:solidFill>
            </a:endParaRPr>
          </a:p>
        </p:txBody>
      </p:sp>
      <p:sp>
        <p:nvSpPr>
          <p:cNvPr id="8" name="Title 2"/>
          <p:cNvSpPr txBox="1">
            <a:spLocks/>
          </p:cNvSpPr>
          <p:nvPr/>
        </p:nvSpPr>
        <p:spPr>
          <a:xfrm>
            <a:off x="1809711" y="572907"/>
            <a:ext cx="7837713" cy="682986"/>
          </a:xfrm>
          <a:prstGeom prst="rect">
            <a:avLst/>
          </a:prstGeom>
        </p:spPr>
        <p:txBody>
          <a:bodyPr vert="horz" lIns="68580" tIns="34290" rIns="68580" bIns="34290" rtlCol="0" anchor="b">
            <a:noAutofit/>
          </a:bodyPr>
          <a:lstStyle>
            <a:lvl1pPr algn="l" defTabSz="914400" rtl="0" eaLnBrk="1" latinLnBrk="0" hangingPunct="1">
              <a:lnSpc>
                <a:spcPts val="2600"/>
              </a:lnSpc>
              <a:spcBef>
                <a:spcPct val="0"/>
              </a:spcBef>
              <a:buNone/>
              <a:defRPr sz="24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pPr algn="ctr" defTabSz="685783">
              <a:lnSpc>
                <a:spcPct val="100000"/>
              </a:lnSpc>
            </a:pPr>
            <a:endParaRPr lang="en-US" sz="3000" b="0" dirty="0">
              <a:latin typeface="Times" panose="02020603050405020304" pitchFamily="18" charset="0"/>
              <a:cs typeface="Times" panose="02020603050405020304" pitchFamily="18" charset="0"/>
            </a:endParaRPr>
          </a:p>
          <a:p>
            <a:pPr algn="ctr" defTabSz="685783">
              <a:lnSpc>
                <a:spcPct val="100000"/>
              </a:lnSpc>
            </a:pPr>
            <a:endParaRPr lang="en-US" sz="3000" b="0" dirty="0">
              <a:latin typeface="Times" panose="02020603050405020304" pitchFamily="18" charset="0"/>
              <a:cs typeface="Times" panose="02020603050405020304" pitchFamily="18" charset="0"/>
            </a:endParaRPr>
          </a:p>
          <a:p>
            <a:pPr algn="ctr" defTabSz="685783">
              <a:lnSpc>
                <a:spcPct val="100000"/>
              </a:lnSpc>
            </a:pPr>
            <a:r>
              <a:rPr lang="en-US" sz="3000" b="0" dirty="0">
                <a:solidFill>
                  <a:schemeClr val="tx1"/>
                </a:solidFill>
                <a:latin typeface="Times" panose="02020603050405020304" pitchFamily="18" charset="0"/>
                <a:cs typeface="Times" panose="02020603050405020304" pitchFamily="18" charset="0"/>
              </a:rPr>
              <a:t>Self-Assessing Cybersecurity Risk</a:t>
            </a:r>
            <a:r>
              <a:rPr lang="en-US" sz="3000" b="0" baseline="30000" dirty="0">
                <a:solidFill>
                  <a:schemeClr val="tx1"/>
                </a:solidFill>
                <a:latin typeface="Times" panose="02020603050405020304" pitchFamily="18" charset="0"/>
                <a:cs typeface="Times" panose="02020603050405020304" pitchFamily="18" charset="0"/>
              </a:rPr>
              <a:t>1.1</a:t>
            </a:r>
          </a:p>
        </p:txBody>
      </p:sp>
    </p:spTree>
    <p:extLst>
      <p:ext uri="{BB962C8B-B14F-4D97-AF65-F5344CB8AC3E}">
        <p14:creationId xmlns:p14="http://schemas.microsoft.com/office/powerpoint/2010/main" val="2101387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90B5FB4-1AE6-4CC4-B374-7CA8E5916470}" type="slidenum">
              <a:rPr lang="en-US" smtClean="0">
                <a:solidFill>
                  <a:prstClr val="black">
                    <a:tint val="75000"/>
                  </a:prstClr>
                </a:solidFill>
              </a:rPr>
              <a:pPr/>
              <a:t>25</a:t>
            </a:fld>
            <a:endParaRPr lang="en-US" dirty="0">
              <a:solidFill>
                <a:prstClr val="black">
                  <a:tint val="75000"/>
                </a:prstClr>
              </a:solidFill>
            </a:endParaRPr>
          </a:p>
        </p:txBody>
      </p:sp>
      <p:sp>
        <p:nvSpPr>
          <p:cNvPr id="8" name="Title 2"/>
          <p:cNvSpPr txBox="1">
            <a:spLocks/>
          </p:cNvSpPr>
          <p:nvPr/>
        </p:nvSpPr>
        <p:spPr>
          <a:xfrm>
            <a:off x="1848464" y="572907"/>
            <a:ext cx="7837713" cy="682986"/>
          </a:xfrm>
          <a:prstGeom prst="rect">
            <a:avLst/>
          </a:prstGeom>
        </p:spPr>
        <p:txBody>
          <a:bodyPr vert="horz" lIns="68580" tIns="34290" rIns="68580" bIns="34290" rtlCol="0" anchor="b">
            <a:noAutofit/>
          </a:bodyPr>
          <a:lstStyle>
            <a:lvl1pPr algn="l" defTabSz="914400" rtl="0" eaLnBrk="1" latinLnBrk="0" hangingPunct="1">
              <a:lnSpc>
                <a:spcPts val="2600"/>
              </a:lnSpc>
              <a:spcBef>
                <a:spcPct val="0"/>
              </a:spcBef>
              <a:buNone/>
              <a:defRPr sz="2400" b="1" u="none" kern="1200" baseline="0">
                <a:solidFill>
                  <a:schemeClr val="tx1">
                    <a:lumMod val="65000"/>
                    <a:lumOff val="35000"/>
                  </a:schemeClr>
                </a:solidFill>
                <a:effectLst/>
                <a:latin typeface="Arial" pitchFamily="34" charset="0"/>
                <a:ea typeface="Adobe Fan Heiti Std B" pitchFamily="34" charset="-128"/>
                <a:cs typeface="Arial" pitchFamily="34" charset="0"/>
              </a:defRPr>
            </a:lvl1pPr>
          </a:lstStyle>
          <a:p>
            <a:pPr algn="ctr" defTabSz="685783">
              <a:lnSpc>
                <a:spcPct val="100000"/>
              </a:lnSpc>
            </a:pPr>
            <a:endParaRPr lang="en-US" sz="3000" b="0" dirty="0">
              <a:latin typeface="Times" panose="02020603050405020304" pitchFamily="18" charset="0"/>
              <a:cs typeface="Times" panose="02020603050405020304" pitchFamily="18" charset="0"/>
            </a:endParaRPr>
          </a:p>
          <a:p>
            <a:pPr algn="ctr" defTabSz="685783">
              <a:lnSpc>
                <a:spcPct val="100000"/>
              </a:lnSpc>
            </a:pPr>
            <a:endParaRPr lang="en-US" sz="3000" b="0" dirty="0">
              <a:latin typeface="Times" panose="02020603050405020304" pitchFamily="18" charset="0"/>
              <a:cs typeface="Times" panose="02020603050405020304" pitchFamily="18" charset="0"/>
            </a:endParaRPr>
          </a:p>
          <a:p>
            <a:pPr algn="ctr" defTabSz="685783">
              <a:lnSpc>
                <a:spcPct val="100000"/>
              </a:lnSpc>
            </a:pPr>
            <a:r>
              <a:rPr lang="en-US" sz="3200" b="0" dirty="0">
                <a:solidFill>
                  <a:schemeClr val="tx1"/>
                </a:solidFill>
                <a:latin typeface="Times" panose="02020603050405020304" pitchFamily="18" charset="0"/>
                <a:cs typeface="Times" panose="02020603050405020304" pitchFamily="18" charset="0"/>
              </a:rPr>
              <a:t>How the framework Core support self-assessment</a:t>
            </a:r>
            <a:endParaRPr lang="en-US" sz="3000" b="0" baseline="30000" dirty="0">
              <a:solidFill>
                <a:schemeClr val="tx1"/>
              </a:solidFill>
              <a:latin typeface="Times" panose="02020603050405020304" pitchFamily="18" charset="0"/>
              <a:cs typeface="Times" panose="02020603050405020304" pitchFamily="18" charset="0"/>
            </a:endParaRPr>
          </a:p>
        </p:txBody>
      </p:sp>
      <p:sp>
        <p:nvSpPr>
          <p:cNvPr id="6" name="Rectangle 3">
            <a:extLst>
              <a:ext uri="{FF2B5EF4-FFF2-40B4-BE49-F238E27FC236}">
                <a16:creationId xmlns:a16="http://schemas.microsoft.com/office/drawing/2014/main" id="{B15A2477-F1C5-4D73-9793-AA07E22D4FDD}"/>
              </a:ext>
            </a:extLst>
          </p:cNvPr>
          <p:cNvSpPr>
            <a:spLocks noGrp="1" noChangeArrowheads="1"/>
          </p:cNvSpPr>
          <p:nvPr>
            <p:ph idx="1"/>
          </p:nvPr>
        </p:nvSpPr>
        <p:spPr bwMode="auto">
          <a:xfrm>
            <a:off x="1290569" y="1067402"/>
            <a:ext cx="8953501" cy="52889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KE" altLang="en-KE"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See how different CSF operations influence</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Target Implementation Tiers</a:t>
            </a:r>
            <a:endPar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eaLnBrk="0" fontAlgn="base" hangingPunct="0">
              <a:lnSpc>
                <a:spcPct val="150000"/>
              </a:lnSpc>
              <a:spcBef>
                <a:spcPct val="0"/>
              </a:spcBef>
              <a:spcAft>
                <a:spcPct val="0"/>
              </a:spcAft>
            </a:pP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Evaluate </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the organizations approach to CSRM by determining </a:t>
            </a:r>
            <a:r>
              <a:rPr lang="en-US" altLang="en-KE" sz="2400" dirty="0">
                <a:latin typeface="Times" panose="02020603050405020304" pitchFamily="18" charset="0"/>
                <a:cs typeface="Times" panose="02020603050405020304" pitchFamily="18" charset="0"/>
              </a:rPr>
              <a:t>c</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urrent</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r>
              <a:rPr kumimoji="0" lang="en-US"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i</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mplementation</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Tiers</a:t>
            </a:r>
            <a:endPar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eaLnBrk="0" fontAlgn="base" hangingPunct="0">
              <a:lnSpc>
                <a:spcPct val="150000"/>
              </a:lnSpc>
              <a:spcBef>
                <a:spcPct val="0"/>
              </a:spcBef>
              <a:spcAft>
                <a:spcPct val="0"/>
              </a:spcAft>
            </a:pP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Prioritize</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CS outcomes by developing</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t</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arget</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p</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rofiles</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a:t>
            </a:r>
            <a:endPar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endParaRPr>
          </a:p>
          <a:p>
            <a:pPr eaLnBrk="0" fontAlgn="base" hangingPunct="0">
              <a:lnSpc>
                <a:spcPct val="150000"/>
              </a:lnSpc>
              <a:spcBef>
                <a:spcPct val="0"/>
              </a:spcBef>
              <a:spcAft>
                <a:spcPct val="0"/>
              </a:spcAft>
            </a:pP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See the degree to which specific steps the CS gives desired outcomes by assessing the </a:t>
            </a:r>
            <a:r>
              <a:rPr lang="en-US" altLang="en-KE" sz="2400" dirty="0">
                <a:latin typeface="Times" panose="02020603050405020304" pitchFamily="18" charset="0"/>
                <a:cs typeface="Times" panose="02020603050405020304" pitchFamily="18" charset="0"/>
              </a:rPr>
              <a:t>c</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urrent</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p</a:t>
            </a: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rofiles</a:t>
            </a:r>
            <a:endParaRPr lang="en-US" altLang="en-KE" sz="2400" dirty="0">
              <a:latin typeface="Times" panose="02020603050405020304" pitchFamily="18" charset="0"/>
              <a:cs typeface="Times" panose="02020603050405020304" pitchFamily="18" charset="0"/>
            </a:endParaRPr>
          </a:p>
          <a:p>
            <a:pPr eaLnBrk="0" fontAlgn="base" hangingPunct="0">
              <a:lnSpc>
                <a:spcPct val="150000"/>
              </a:lnSpc>
              <a:spcBef>
                <a:spcPct val="0"/>
              </a:spcBef>
              <a:spcAft>
                <a:spcPct val="0"/>
              </a:spcAft>
            </a:pPr>
            <a:r>
              <a:rPr kumimoji="0" lang="en-KE"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Measur</a:t>
            </a:r>
            <a:r>
              <a:rPr kumimoji="0" lang="en-US" altLang="en-KE" sz="2400" b="0" i="0" u="none" strike="noStrike" cap="none" normalizeH="0" baseline="0" dirty="0" err="1">
                <a:ln>
                  <a:noFill/>
                </a:ln>
                <a:solidFill>
                  <a:schemeClr val="tx1"/>
                </a:solidFill>
                <a:effectLst/>
                <a:latin typeface="Times" panose="02020603050405020304" pitchFamily="18" charset="0"/>
                <a:cs typeface="Times" panose="02020603050405020304" pitchFamily="18" charset="0"/>
              </a:rPr>
              <a:t>ing</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the degree of</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implementation of control </a:t>
            </a:r>
            <a:r>
              <a:rPr kumimoji="0" lang="en-US"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catalogs</a:t>
            </a:r>
            <a:r>
              <a:rPr lang="en-US" altLang="en-KE" sz="2400" dirty="0">
                <a:latin typeface="Times" panose="02020603050405020304" pitchFamily="18" charset="0"/>
                <a:cs typeface="Times" panose="02020603050405020304" pitchFamily="18" charset="0"/>
              </a:rPr>
              <a:t> listed in informative references </a:t>
            </a:r>
            <a:r>
              <a:rPr kumimoji="0" lang="en-KE" altLang="en-KE" sz="2400" b="0" i="0" u="none" strike="noStrike" cap="none" normalizeH="0" baseline="0" dirty="0">
                <a:ln>
                  <a:noFill/>
                </a:ln>
                <a:solidFill>
                  <a:schemeClr val="tx1"/>
                </a:solidFill>
                <a:effectLst/>
                <a:latin typeface="Times" panose="02020603050405020304" pitchFamily="18" charset="0"/>
                <a:cs typeface="Times" panose="02020603050405020304" pitchFamily="18" charset="0"/>
              </a:rPr>
              <a:t> </a:t>
            </a:r>
          </a:p>
        </p:txBody>
      </p:sp>
    </p:spTree>
    <p:extLst>
      <p:ext uri="{BB962C8B-B14F-4D97-AF65-F5344CB8AC3E}">
        <p14:creationId xmlns:p14="http://schemas.microsoft.com/office/powerpoint/2010/main" val="1766516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38FA22D-ED7B-457E-9A26-2CACE5435756}"/>
              </a:ext>
            </a:extLst>
          </p:cNvPr>
          <p:cNvSpPr/>
          <p:nvPr/>
        </p:nvSpPr>
        <p:spPr>
          <a:xfrm>
            <a:off x="853440" y="660400"/>
            <a:ext cx="10657840" cy="577088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latin typeface="Times" panose="02020603050405020304" pitchFamily="18" charset="0"/>
                <a:cs typeface="Times" panose="02020603050405020304" pitchFamily="18" charset="0"/>
              </a:rPr>
              <a:t>Thank you!!</a:t>
            </a:r>
            <a:endParaRPr lang="en-KE" sz="4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015754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CC719EA-75EE-4F37-A3E4-8D9FC2064C11}"/>
              </a:ext>
            </a:extLst>
          </p:cNvPr>
          <p:cNvSpPr/>
          <p:nvPr/>
        </p:nvSpPr>
        <p:spPr bwMode="auto">
          <a:xfrm>
            <a:off x="2438400" y="762000"/>
            <a:ext cx="6858000" cy="99060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algn="ctr">
              <a:defRPr/>
            </a:pPr>
            <a:r>
              <a:rPr lang="en-US" sz="3000" dirty="0">
                <a:solidFill>
                  <a:schemeClr val="tx1"/>
                </a:solidFill>
                <a:latin typeface="Times" panose="02020603050405020304" pitchFamily="18" charset="0"/>
                <a:cs typeface="Times" panose="02020603050405020304" pitchFamily="18" charset="0"/>
              </a:rPr>
              <a:t>National Institute of Standards and Technology</a:t>
            </a:r>
            <a:r>
              <a:rPr lang="en-US" sz="4400" dirty="0">
                <a:solidFill>
                  <a:schemeClr val="tx1"/>
                </a:solidFill>
                <a:latin typeface="Times" panose="02020603050405020304" pitchFamily="18" charset="0"/>
                <a:cs typeface="Times" panose="02020603050405020304" pitchFamily="18" charset="0"/>
              </a:rPr>
              <a:t> </a:t>
            </a:r>
            <a:r>
              <a:rPr lang="en-US" dirty="0">
                <a:solidFill>
                  <a:schemeClr val="tx1"/>
                </a:solidFill>
              </a:rPr>
              <a:t> </a:t>
            </a:r>
            <a:endParaRPr lang="en-KE" dirty="0">
              <a:solidFill>
                <a:schemeClr val="tx1"/>
              </a:solidFill>
            </a:endParaRPr>
          </a:p>
        </p:txBody>
      </p:sp>
      <p:sp>
        <p:nvSpPr>
          <p:cNvPr id="4" name="Content Placeholder 5">
            <a:extLst>
              <a:ext uri="{FF2B5EF4-FFF2-40B4-BE49-F238E27FC236}">
                <a16:creationId xmlns:a16="http://schemas.microsoft.com/office/drawing/2014/main" id="{C62F61A2-694B-4448-B9E0-AB825B972B58}"/>
              </a:ext>
            </a:extLst>
          </p:cNvPr>
          <p:cNvSpPr txBox="1">
            <a:spLocks/>
          </p:cNvSpPr>
          <p:nvPr/>
        </p:nvSpPr>
        <p:spPr>
          <a:xfrm>
            <a:off x="1752600" y="2200275"/>
            <a:ext cx="8229600" cy="4276725"/>
          </a:xfrm>
          <a:prstGeom prst="rect">
            <a:avLst/>
          </a:prstGeom>
        </p:spPr>
        <p:txBody>
          <a:bodyPr>
            <a:normAutofit lnSpcReduction="10000"/>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SzPct val="80000"/>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sz="2400" b="1" dirty="0">
                <a:latin typeface="Times" panose="02020603050405020304" pitchFamily="18" charset="0"/>
                <a:cs typeface="Times" panose="02020603050405020304" pitchFamily="18" charset="0"/>
              </a:rPr>
              <a:t>About NIST</a:t>
            </a:r>
          </a:p>
          <a:p>
            <a:pPr>
              <a:lnSpc>
                <a:spcPct val="150000"/>
              </a:lnSpc>
              <a:buFont typeface="Arial"/>
              <a:buChar char="•"/>
              <a:defRPr/>
            </a:pPr>
            <a:r>
              <a:rPr lang="en-US" sz="2200" dirty="0">
                <a:latin typeface="Times" panose="02020603050405020304" pitchFamily="18" charset="0"/>
                <a:cs typeface="Times" panose="02020603050405020304" pitchFamily="18" charset="0"/>
              </a:rPr>
              <a:t>Agency of U.S. Department of Commerce</a:t>
            </a:r>
          </a:p>
          <a:p>
            <a:pPr>
              <a:lnSpc>
                <a:spcPct val="150000"/>
              </a:lnSpc>
              <a:buFont typeface="Arial"/>
              <a:buChar char="•"/>
              <a:defRPr/>
            </a:pPr>
            <a:r>
              <a:rPr lang="en-US" sz="2200" dirty="0">
                <a:latin typeface="Times" panose="02020603050405020304" pitchFamily="18" charset="0"/>
                <a:cs typeface="Times" panose="02020603050405020304" pitchFamily="18" charset="0"/>
              </a:rPr>
              <a:t>NIST’s mission is to develop and promote measurement, standards, and technology to enhance productivity, facilitate trade, and improve the quality of life.</a:t>
            </a:r>
          </a:p>
          <a:p>
            <a:pPr>
              <a:lnSpc>
                <a:spcPct val="150000"/>
              </a:lnSpc>
              <a:buFont typeface="Arial"/>
              <a:buChar char="•"/>
              <a:defRPr/>
            </a:pPr>
            <a:r>
              <a:rPr lang="en-US" sz="2200" dirty="0">
                <a:latin typeface="Times" panose="02020603050405020304" pitchFamily="18" charset="0"/>
                <a:cs typeface="Times" panose="02020603050405020304" pitchFamily="18" charset="0"/>
              </a:rPr>
              <a:t>Federal, non-regulatory agency around since 1901</a:t>
            </a:r>
          </a:p>
          <a:p>
            <a:pPr>
              <a:lnSpc>
                <a:spcPct val="150000"/>
              </a:lnSpc>
              <a:buFont typeface="Arial"/>
              <a:buChar char="•"/>
              <a:defRPr/>
            </a:pPr>
            <a:r>
              <a:rPr lang="en-US" sz="2200" dirty="0">
                <a:latin typeface="Times" panose="02020603050405020304" pitchFamily="18" charset="0"/>
                <a:cs typeface="Times" panose="02020603050405020304" pitchFamily="18" charset="0"/>
              </a:rPr>
              <a:t>Cybersecurity since the 1970s</a:t>
            </a:r>
          </a:p>
          <a:p>
            <a:pPr>
              <a:lnSpc>
                <a:spcPct val="150000"/>
              </a:lnSpc>
              <a:buFont typeface="Arial"/>
              <a:buChar char="•"/>
              <a:defRPr/>
            </a:pPr>
            <a:r>
              <a:rPr lang="en-US" sz="2200" dirty="0">
                <a:latin typeface="Times" panose="02020603050405020304" pitchFamily="18" charset="0"/>
                <a:cs typeface="Times" panose="02020603050405020304" pitchFamily="18" charset="0"/>
              </a:rPr>
              <a:t>Computer Security Resource Center </a:t>
            </a:r>
            <a:r>
              <a:rPr lang="mr-IN" sz="2200" dirty="0">
                <a:latin typeface="Times" panose="02020603050405020304" pitchFamily="18" charset="0"/>
              </a:rPr>
              <a:t>–</a:t>
            </a:r>
            <a:r>
              <a:rPr lang="en-US" sz="2200" dirty="0">
                <a:latin typeface="Times" panose="02020603050405020304" pitchFamily="18" charset="0"/>
                <a:cs typeface="Times" panose="02020603050405020304" pitchFamily="18" charset="0"/>
              </a:rPr>
              <a:t> csrc.nist.gov</a:t>
            </a:r>
          </a:p>
          <a:p>
            <a:pPr>
              <a:buFont typeface="Arial"/>
              <a:buChar char="•"/>
              <a:defRPr/>
            </a:pP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14E80EF-AF00-49B1-87FF-DF94DC2BF0CD}"/>
              </a:ext>
            </a:extLst>
          </p:cNvPr>
          <p:cNvSpPr/>
          <p:nvPr/>
        </p:nvSpPr>
        <p:spPr bwMode="auto">
          <a:xfrm>
            <a:off x="1266825" y="2247900"/>
            <a:ext cx="7620000" cy="426720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marL="800100" lvl="1" indent="-342900" algn="just">
              <a:lnSpc>
                <a:spcPct val="150000"/>
              </a:lnSpc>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Risk Management Framework (RMF)</a:t>
            </a:r>
          </a:p>
          <a:p>
            <a:pPr marL="800100" lvl="1" indent="-342900" algn="just">
              <a:lnSpc>
                <a:spcPct val="150000"/>
              </a:lnSpc>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Workforce Framework (NICE)</a:t>
            </a:r>
          </a:p>
          <a:p>
            <a:pPr marL="800100" lvl="1" indent="-342900" algn="just">
              <a:lnSpc>
                <a:spcPct val="150000"/>
              </a:lnSpc>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 Privacy Engineering framework (PEF)</a:t>
            </a:r>
          </a:p>
          <a:p>
            <a:pPr marL="800100" lvl="1" indent="-342900" algn="just">
              <a:lnSpc>
                <a:spcPct val="150000"/>
              </a:lnSpc>
              <a:buFont typeface="Arial" panose="020B0604020202020204" pitchFamily="34" charset="0"/>
              <a:buChar char="•"/>
              <a:defRPr/>
            </a:pPr>
            <a:r>
              <a:rPr lang="en-US" sz="2200" dirty="0">
                <a:solidFill>
                  <a:schemeClr val="tx1"/>
                </a:solidFill>
                <a:latin typeface="Times New Roman" panose="02020603050405020304" pitchFamily="18" charset="0"/>
                <a:cs typeface="Times New Roman" panose="02020603050405020304" pitchFamily="18" charset="0"/>
              </a:rPr>
              <a:t>Cyber physical systems (CPS) framework </a:t>
            </a:r>
          </a:p>
          <a:p>
            <a:pPr marL="800100" lvl="1" indent="-342900" algn="just">
              <a:lnSpc>
                <a:spcPct val="150000"/>
              </a:lnSpc>
              <a:buFont typeface="Arial" panose="020B0604020202020204" pitchFamily="34" charset="0"/>
              <a:buChar char="•"/>
              <a:defRPr/>
            </a:pPr>
            <a:r>
              <a:rPr lang="en-US" sz="2200" dirty="0">
                <a:solidFill>
                  <a:srgbClr val="C00000"/>
                </a:solidFill>
                <a:latin typeface="Times New Roman" panose="02020603050405020304" pitchFamily="18" charset="0"/>
                <a:cs typeface="Times New Roman" panose="02020603050405020304" pitchFamily="18" charset="0"/>
              </a:rPr>
              <a:t>Cybersecurity Framework (CSF)</a:t>
            </a:r>
          </a:p>
          <a:p>
            <a:pPr lvl="1" algn="just">
              <a:lnSpc>
                <a:spcPct val="150000"/>
              </a:lnSpc>
              <a:defRPr/>
            </a:pPr>
            <a:endParaRPr lang="en-US" sz="2200" dirty="0">
              <a:solidFill>
                <a:srgbClr val="C00000"/>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defRPr/>
            </a:pPr>
            <a:r>
              <a:rPr lang="en-US" sz="2200" dirty="0">
                <a:solidFill>
                  <a:schemeClr val="tx1"/>
                </a:solidFill>
                <a:latin typeface="Times New Roman" panose="02020603050405020304" pitchFamily="18" charset="0"/>
                <a:cs typeface="Times New Roman" panose="02020603050405020304" pitchFamily="18" charset="0"/>
              </a:rPr>
              <a:t>The cybersecurity framework organizes and communicates about cybersecurity improvements  </a:t>
            </a:r>
            <a:endParaRPr lang="en-KE" sz="2200" dirty="0">
              <a:solidFill>
                <a:schemeClr val="tx1"/>
              </a:solidFill>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21CA851F-4C17-4AFC-B6DE-7D269AF29FCA}"/>
              </a:ext>
            </a:extLst>
          </p:cNvPr>
          <p:cNvSpPr/>
          <p:nvPr/>
        </p:nvSpPr>
        <p:spPr bwMode="auto">
          <a:xfrm>
            <a:off x="2286000" y="609600"/>
            <a:ext cx="6477000" cy="68580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algn="ctr">
              <a:defRPr/>
            </a:pPr>
            <a:r>
              <a:rPr lang="en-US" sz="4400" dirty="0">
                <a:solidFill>
                  <a:schemeClr val="tx1"/>
                </a:solidFill>
                <a:latin typeface="Times New Roman" panose="02020603050405020304" pitchFamily="18" charset="0"/>
                <a:cs typeface="Times New Roman" panose="02020603050405020304" pitchFamily="18" charset="0"/>
              </a:rPr>
              <a:t>NIST frameworks </a:t>
            </a:r>
            <a:endParaRPr lang="en-KE" sz="4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84312"/>
            <a:ext cx="8871270" cy="762000"/>
          </a:xfrm>
        </p:spPr>
        <p:txBody>
          <a:bodyPr>
            <a:noAutofit/>
          </a:bodyPr>
          <a:lstStyle/>
          <a:p>
            <a:pPr algn="ctr">
              <a:defRPr/>
            </a:pPr>
            <a:br>
              <a:rPr lang="en-US" sz="3000" dirty="0">
                <a:latin typeface="Times" panose="02020603050405020304" pitchFamily="18" charset="0"/>
                <a:cs typeface="Times" panose="02020603050405020304" pitchFamily="18" charset="0"/>
              </a:rPr>
            </a:br>
            <a:r>
              <a:rPr lang="en-US" sz="3000" dirty="0">
                <a:latin typeface="Times" panose="02020603050405020304" pitchFamily="18" charset="0"/>
                <a:cs typeface="Times" panose="02020603050405020304" pitchFamily="18" charset="0"/>
              </a:rPr>
              <a:t>Cybersecurity Framework Users</a:t>
            </a:r>
            <a:br>
              <a:rPr lang="en-US" sz="3000" dirty="0">
                <a:latin typeface="Times" panose="02020603050405020304" pitchFamily="18" charset="0"/>
                <a:cs typeface="Times" panose="02020603050405020304" pitchFamily="18" charset="0"/>
              </a:rPr>
            </a:br>
            <a:endParaRPr lang="en-US" sz="3000" dirty="0">
              <a:latin typeface="Times" panose="02020603050405020304" pitchFamily="18" charset="0"/>
              <a:cs typeface="Times"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69691" y="2387600"/>
            <a:ext cx="0" cy="0"/>
          </a:xfrm>
          <a:prstGeom prst="rect">
            <a:avLst/>
          </a:prstGeom>
        </p:spPr>
      </p:pic>
      <p:sp>
        <p:nvSpPr>
          <p:cNvPr id="5" name="Slide Number Placeholder 4"/>
          <p:cNvSpPr>
            <a:spLocks noGrp="1"/>
          </p:cNvSpPr>
          <p:nvPr>
            <p:ph type="sldNum" sz="quarter" idx="12"/>
          </p:nvPr>
        </p:nvSpPr>
        <p:spPr>
          <a:xfrm>
            <a:off x="8490270" y="6437075"/>
            <a:ext cx="2133600" cy="365125"/>
          </a:xfrm>
        </p:spPr>
        <p:txBody>
          <a:bodyPr/>
          <a:lstStyle/>
          <a:p>
            <a:fld id="{C90B5FB4-1AE6-4CC4-B374-7CA8E5916470}" type="slidenum">
              <a:rPr lang="en-US" smtClean="0">
                <a:solidFill>
                  <a:prstClr val="black">
                    <a:tint val="75000"/>
                  </a:prstClr>
                </a:solidFill>
              </a:rPr>
              <a:pPr/>
              <a:t>5</a:t>
            </a:fld>
            <a:endParaRPr lang="en-US" dirty="0">
              <a:solidFill>
                <a:prstClr val="black">
                  <a:tint val="75000"/>
                </a:prstClr>
              </a:solidFill>
            </a:endParaRPr>
          </a:p>
        </p:txBody>
      </p:sp>
      <p:pic>
        <p:nvPicPr>
          <p:cNvPr id="10" name="Picture 9">
            <a:extLst>
              <a:ext uri="{FF2B5EF4-FFF2-40B4-BE49-F238E27FC236}">
                <a16:creationId xmlns:a16="http://schemas.microsoft.com/office/drawing/2014/main" id="{6C6CA548-00E5-2D4C-99D1-C333E7C6E672}"/>
              </a:ext>
            </a:extLst>
          </p:cNvPr>
          <p:cNvPicPr>
            <a:picLocks noChangeAspect="1"/>
          </p:cNvPicPr>
          <p:nvPr/>
        </p:nvPicPr>
        <p:blipFill>
          <a:blip r:embed="rId4"/>
          <a:stretch>
            <a:fillRect/>
          </a:stretch>
        </p:blipFill>
        <p:spPr>
          <a:xfrm>
            <a:off x="2650704" y="3633830"/>
            <a:ext cx="1284135" cy="868680"/>
          </a:xfrm>
          <a:prstGeom prst="rect">
            <a:avLst/>
          </a:prstGeom>
        </p:spPr>
      </p:pic>
      <p:pic>
        <p:nvPicPr>
          <p:cNvPr id="12" name="Picture 11">
            <a:extLst>
              <a:ext uri="{FF2B5EF4-FFF2-40B4-BE49-F238E27FC236}">
                <a16:creationId xmlns:a16="http://schemas.microsoft.com/office/drawing/2014/main" id="{101083F0-C692-E242-AA8D-0C9786AB7337}"/>
              </a:ext>
            </a:extLst>
          </p:cNvPr>
          <p:cNvPicPr>
            <a:picLocks noChangeAspect="1"/>
          </p:cNvPicPr>
          <p:nvPr/>
        </p:nvPicPr>
        <p:blipFill>
          <a:blip r:embed="rId5"/>
          <a:stretch>
            <a:fillRect/>
          </a:stretch>
        </p:blipFill>
        <p:spPr>
          <a:xfrm>
            <a:off x="2395625" y="4664861"/>
            <a:ext cx="1794293" cy="594360"/>
          </a:xfrm>
          <a:prstGeom prst="rect">
            <a:avLst/>
          </a:prstGeom>
        </p:spPr>
      </p:pic>
      <p:pic>
        <p:nvPicPr>
          <p:cNvPr id="15" name="Picture 14">
            <a:extLst>
              <a:ext uri="{FF2B5EF4-FFF2-40B4-BE49-F238E27FC236}">
                <a16:creationId xmlns:a16="http://schemas.microsoft.com/office/drawing/2014/main" id="{25CB9021-9A88-A441-9B54-DC9C144EEF06}"/>
              </a:ext>
            </a:extLst>
          </p:cNvPr>
          <p:cNvPicPr>
            <a:picLocks noChangeAspect="1"/>
          </p:cNvPicPr>
          <p:nvPr/>
        </p:nvPicPr>
        <p:blipFill rotWithShape="1">
          <a:blip r:embed="rId6"/>
          <a:srcRect l="17405" t="15590" r="16850" b="12927"/>
          <a:stretch/>
        </p:blipFill>
        <p:spPr>
          <a:xfrm>
            <a:off x="2219970" y="5294247"/>
            <a:ext cx="2145603" cy="822960"/>
          </a:xfrm>
          <a:prstGeom prst="rect">
            <a:avLst/>
          </a:prstGeom>
        </p:spPr>
      </p:pic>
      <p:pic>
        <p:nvPicPr>
          <p:cNvPr id="17" name="Picture 16">
            <a:extLst>
              <a:ext uri="{FF2B5EF4-FFF2-40B4-BE49-F238E27FC236}">
                <a16:creationId xmlns:a16="http://schemas.microsoft.com/office/drawing/2014/main" id="{A9513BA0-A8E4-384B-B226-80000BE8B035}"/>
              </a:ext>
            </a:extLst>
          </p:cNvPr>
          <p:cNvPicPr>
            <a:picLocks noChangeAspect="1"/>
          </p:cNvPicPr>
          <p:nvPr/>
        </p:nvPicPr>
        <p:blipFill>
          <a:blip r:embed="rId7"/>
          <a:stretch>
            <a:fillRect/>
          </a:stretch>
        </p:blipFill>
        <p:spPr>
          <a:xfrm>
            <a:off x="1914820" y="6048060"/>
            <a:ext cx="2755900" cy="736600"/>
          </a:xfrm>
          <a:prstGeom prst="rect">
            <a:avLst/>
          </a:prstGeom>
        </p:spPr>
      </p:pic>
      <p:pic>
        <p:nvPicPr>
          <p:cNvPr id="19" name="Picture 18">
            <a:extLst>
              <a:ext uri="{FF2B5EF4-FFF2-40B4-BE49-F238E27FC236}">
                <a16:creationId xmlns:a16="http://schemas.microsoft.com/office/drawing/2014/main" id="{42594006-D5D1-E648-9142-AE0B5102E110}"/>
              </a:ext>
            </a:extLst>
          </p:cNvPr>
          <p:cNvPicPr>
            <a:picLocks noChangeAspect="1"/>
          </p:cNvPicPr>
          <p:nvPr/>
        </p:nvPicPr>
        <p:blipFill rotWithShape="1">
          <a:blip r:embed="rId8"/>
          <a:srcRect l="19391" t="12699" r="22406" b="12283"/>
          <a:stretch/>
        </p:blipFill>
        <p:spPr>
          <a:xfrm>
            <a:off x="2512391" y="1517373"/>
            <a:ext cx="1560761" cy="1005840"/>
          </a:xfrm>
          <a:prstGeom prst="rect">
            <a:avLst/>
          </a:prstGeom>
        </p:spPr>
      </p:pic>
      <p:pic>
        <p:nvPicPr>
          <p:cNvPr id="21" name="Picture 20">
            <a:extLst>
              <a:ext uri="{FF2B5EF4-FFF2-40B4-BE49-F238E27FC236}">
                <a16:creationId xmlns:a16="http://schemas.microsoft.com/office/drawing/2014/main" id="{6B3FFEB9-F423-6C44-AA7D-B5DDE3676CC1}"/>
              </a:ext>
            </a:extLst>
          </p:cNvPr>
          <p:cNvPicPr>
            <a:picLocks noChangeAspect="1"/>
          </p:cNvPicPr>
          <p:nvPr/>
        </p:nvPicPr>
        <p:blipFill>
          <a:blip r:embed="rId9"/>
          <a:stretch>
            <a:fillRect/>
          </a:stretch>
        </p:blipFill>
        <p:spPr>
          <a:xfrm>
            <a:off x="2789850" y="2535089"/>
            <a:ext cx="1005840" cy="1005840"/>
          </a:xfrm>
          <a:prstGeom prst="rect">
            <a:avLst/>
          </a:prstGeom>
        </p:spPr>
      </p:pic>
      <p:pic>
        <p:nvPicPr>
          <p:cNvPr id="23" name="Picture 22">
            <a:extLst>
              <a:ext uri="{FF2B5EF4-FFF2-40B4-BE49-F238E27FC236}">
                <a16:creationId xmlns:a16="http://schemas.microsoft.com/office/drawing/2014/main" id="{3AA74D91-9DFA-B148-833E-6801F93EA8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61144" y="2390127"/>
            <a:ext cx="979715" cy="685800"/>
          </a:xfrm>
          <a:prstGeom prst="rect">
            <a:avLst/>
          </a:prstGeom>
          <a:ln w="12700">
            <a:solidFill>
              <a:schemeClr val="tx1"/>
            </a:solidFill>
          </a:ln>
        </p:spPr>
      </p:pic>
      <p:pic>
        <p:nvPicPr>
          <p:cNvPr id="24" name="Picture 23">
            <a:extLst>
              <a:ext uri="{FF2B5EF4-FFF2-40B4-BE49-F238E27FC236}">
                <a16:creationId xmlns:a16="http://schemas.microsoft.com/office/drawing/2014/main" id="{0F61AC0B-8335-F54F-8DBC-099564A9797D}"/>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61144" y="1634728"/>
            <a:ext cx="979715" cy="685800"/>
          </a:xfrm>
          <a:prstGeom prst="rect">
            <a:avLst/>
          </a:prstGeom>
          <a:ln w="12700">
            <a:solidFill>
              <a:schemeClr val="tx1"/>
            </a:solidFill>
          </a:ln>
        </p:spPr>
      </p:pic>
      <p:pic>
        <p:nvPicPr>
          <p:cNvPr id="25" name="Picture 24">
            <a:extLst>
              <a:ext uri="{FF2B5EF4-FFF2-40B4-BE49-F238E27FC236}">
                <a16:creationId xmlns:a16="http://schemas.microsoft.com/office/drawing/2014/main" id="{5590477C-43AB-C34A-AD88-F596A3057A0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761144" y="3145526"/>
            <a:ext cx="979715" cy="685800"/>
          </a:xfrm>
          <a:prstGeom prst="rect">
            <a:avLst/>
          </a:prstGeom>
          <a:ln w="12700">
            <a:solidFill>
              <a:schemeClr val="tx1"/>
            </a:solidFill>
          </a:ln>
        </p:spPr>
      </p:pic>
      <p:pic>
        <p:nvPicPr>
          <p:cNvPr id="26" name="Picture 25">
            <a:extLst>
              <a:ext uri="{FF2B5EF4-FFF2-40B4-BE49-F238E27FC236}">
                <a16:creationId xmlns:a16="http://schemas.microsoft.com/office/drawing/2014/main" id="{E80387AC-426E-4C4C-8436-34A459D88301}"/>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6286522" y="1534788"/>
            <a:ext cx="1175658" cy="822960"/>
          </a:xfrm>
          <a:prstGeom prst="rect">
            <a:avLst/>
          </a:prstGeom>
        </p:spPr>
      </p:pic>
      <p:pic>
        <p:nvPicPr>
          <p:cNvPr id="27" name="Picture 26">
            <a:extLst>
              <a:ext uri="{FF2B5EF4-FFF2-40B4-BE49-F238E27FC236}">
                <a16:creationId xmlns:a16="http://schemas.microsoft.com/office/drawing/2014/main" id="{0E08A876-0B9F-E941-92A1-F3EFC8914579}"/>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770180" y="4656190"/>
            <a:ext cx="1021246" cy="685800"/>
          </a:xfrm>
          <a:prstGeom prst="rect">
            <a:avLst/>
          </a:prstGeom>
          <a:ln>
            <a:solidFill>
              <a:schemeClr val="tx1"/>
            </a:solidFill>
          </a:ln>
        </p:spPr>
      </p:pic>
      <p:pic>
        <p:nvPicPr>
          <p:cNvPr id="28" name="Picture 27">
            <a:extLst>
              <a:ext uri="{FF2B5EF4-FFF2-40B4-BE49-F238E27FC236}">
                <a16:creationId xmlns:a16="http://schemas.microsoft.com/office/drawing/2014/main" id="{CBBDC162-EA0A-0548-A47D-FA9B36AA1E9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7820434" y="5513386"/>
            <a:ext cx="932167" cy="822960"/>
          </a:xfrm>
          <a:prstGeom prst="rect">
            <a:avLst/>
          </a:prstGeom>
        </p:spPr>
      </p:pic>
      <p:pic>
        <p:nvPicPr>
          <p:cNvPr id="29" name="Picture 28">
            <a:extLst>
              <a:ext uri="{FF2B5EF4-FFF2-40B4-BE49-F238E27FC236}">
                <a16:creationId xmlns:a16="http://schemas.microsoft.com/office/drawing/2014/main" id="{66648AEC-816D-9B49-89EB-EFDCDD5530AA}"/>
              </a:ext>
            </a:extLst>
          </p:cNvPr>
          <p:cNvPicPr>
            <a:picLocks noChangeAspect="1"/>
          </p:cNvPicPr>
          <p:nvPr/>
        </p:nvPicPr>
        <p:blipFill>
          <a:blip r:embed="rId16"/>
          <a:stretch>
            <a:fillRect/>
          </a:stretch>
        </p:blipFill>
        <p:spPr>
          <a:xfrm>
            <a:off x="6325711" y="5300069"/>
            <a:ext cx="1097280" cy="1097280"/>
          </a:xfrm>
          <a:prstGeom prst="rect">
            <a:avLst/>
          </a:prstGeom>
        </p:spPr>
      </p:pic>
      <p:pic>
        <p:nvPicPr>
          <p:cNvPr id="31" name="Picture 30">
            <a:extLst>
              <a:ext uri="{FF2B5EF4-FFF2-40B4-BE49-F238E27FC236}">
                <a16:creationId xmlns:a16="http://schemas.microsoft.com/office/drawing/2014/main" id="{B88149C7-A28E-1348-A2D2-D75B36BC0A7C}"/>
              </a:ext>
            </a:extLst>
          </p:cNvPr>
          <p:cNvPicPr>
            <a:picLocks noChangeAspect="1"/>
          </p:cNvPicPr>
          <p:nvPr/>
        </p:nvPicPr>
        <p:blipFill>
          <a:blip r:embed="rId17"/>
          <a:stretch>
            <a:fillRect/>
          </a:stretch>
        </p:blipFill>
        <p:spPr>
          <a:xfrm>
            <a:off x="6325711" y="3943474"/>
            <a:ext cx="1097280" cy="1097280"/>
          </a:xfrm>
          <a:prstGeom prst="rect">
            <a:avLst/>
          </a:prstGeom>
        </p:spPr>
      </p:pic>
      <p:pic>
        <p:nvPicPr>
          <p:cNvPr id="33" name="Picture 32">
            <a:extLst>
              <a:ext uri="{FF2B5EF4-FFF2-40B4-BE49-F238E27FC236}">
                <a16:creationId xmlns:a16="http://schemas.microsoft.com/office/drawing/2014/main" id="{414BEDE4-F7F5-814A-BFAF-3C99E09313D8}"/>
              </a:ext>
            </a:extLst>
          </p:cNvPr>
          <p:cNvPicPr>
            <a:picLocks noChangeAspect="1"/>
          </p:cNvPicPr>
          <p:nvPr/>
        </p:nvPicPr>
        <p:blipFill>
          <a:blip r:embed="rId18"/>
          <a:stretch>
            <a:fillRect/>
          </a:stretch>
        </p:blipFill>
        <p:spPr>
          <a:xfrm>
            <a:off x="6325711" y="2617063"/>
            <a:ext cx="1097280" cy="1097280"/>
          </a:xfrm>
          <a:prstGeom prst="rect">
            <a:avLst/>
          </a:prstGeom>
        </p:spPr>
      </p:pic>
      <p:pic>
        <p:nvPicPr>
          <p:cNvPr id="35" name="Picture 34">
            <a:extLst>
              <a:ext uri="{FF2B5EF4-FFF2-40B4-BE49-F238E27FC236}">
                <a16:creationId xmlns:a16="http://schemas.microsoft.com/office/drawing/2014/main" id="{A7381EF3-ADF0-664A-909E-D4D8A63EB82C}"/>
              </a:ext>
            </a:extLst>
          </p:cNvPr>
          <p:cNvPicPr>
            <a:picLocks noChangeAspect="1"/>
          </p:cNvPicPr>
          <p:nvPr/>
        </p:nvPicPr>
        <p:blipFill>
          <a:blip r:embed="rId19"/>
          <a:stretch>
            <a:fillRect/>
          </a:stretch>
        </p:blipFill>
        <p:spPr>
          <a:xfrm>
            <a:off x="8981649" y="5216158"/>
            <a:ext cx="1462053" cy="448749"/>
          </a:xfrm>
          <a:prstGeom prst="rect">
            <a:avLst/>
          </a:prstGeom>
        </p:spPr>
      </p:pic>
      <p:pic>
        <p:nvPicPr>
          <p:cNvPr id="37" name="Picture 36">
            <a:extLst>
              <a:ext uri="{FF2B5EF4-FFF2-40B4-BE49-F238E27FC236}">
                <a16:creationId xmlns:a16="http://schemas.microsoft.com/office/drawing/2014/main" id="{D94C3805-2B9B-4243-B166-56AA75F61969}"/>
              </a:ext>
            </a:extLst>
          </p:cNvPr>
          <p:cNvPicPr>
            <a:picLocks noChangeAspect="1"/>
          </p:cNvPicPr>
          <p:nvPr/>
        </p:nvPicPr>
        <p:blipFill>
          <a:blip r:embed="rId20"/>
          <a:stretch>
            <a:fillRect/>
          </a:stretch>
        </p:blipFill>
        <p:spPr>
          <a:xfrm>
            <a:off x="8981649" y="2640264"/>
            <a:ext cx="1521357" cy="1521357"/>
          </a:xfrm>
          <a:prstGeom prst="rect">
            <a:avLst/>
          </a:prstGeom>
        </p:spPr>
      </p:pic>
      <p:pic>
        <p:nvPicPr>
          <p:cNvPr id="39" name="Picture 38">
            <a:extLst>
              <a:ext uri="{FF2B5EF4-FFF2-40B4-BE49-F238E27FC236}">
                <a16:creationId xmlns:a16="http://schemas.microsoft.com/office/drawing/2014/main" id="{2C8C84A8-FD42-634E-B7D1-1DED1040DF39}"/>
              </a:ext>
            </a:extLst>
          </p:cNvPr>
          <p:cNvPicPr>
            <a:picLocks noChangeAspect="1"/>
          </p:cNvPicPr>
          <p:nvPr/>
        </p:nvPicPr>
        <p:blipFill>
          <a:blip r:embed="rId21"/>
          <a:stretch>
            <a:fillRect/>
          </a:stretch>
        </p:blipFill>
        <p:spPr>
          <a:xfrm>
            <a:off x="7764218" y="3898337"/>
            <a:ext cx="1028700" cy="685800"/>
          </a:xfrm>
          <a:prstGeom prst="rect">
            <a:avLst/>
          </a:prstGeom>
        </p:spPr>
      </p:pic>
      <p:pic>
        <p:nvPicPr>
          <p:cNvPr id="41" name="Picture 40">
            <a:extLst>
              <a:ext uri="{FF2B5EF4-FFF2-40B4-BE49-F238E27FC236}">
                <a16:creationId xmlns:a16="http://schemas.microsoft.com/office/drawing/2014/main" id="{2B84C39C-3D24-164D-880D-48899B7578E1}"/>
              </a:ext>
            </a:extLst>
          </p:cNvPr>
          <p:cNvPicPr>
            <a:picLocks noChangeAspect="1"/>
          </p:cNvPicPr>
          <p:nvPr/>
        </p:nvPicPr>
        <p:blipFill rotWithShape="1">
          <a:blip r:embed="rId22"/>
          <a:srcRect t="23804" b="27773"/>
          <a:stretch/>
        </p:blipFill>
        <p:spPr>
          <a:xfrm>
            <a:off x="9086749" y="5854831"/>
            <a:ext cx="1416257" cy="685800"/>
          </a:xfrm>
          <a:prstGeom prst="rect">
            <a:avLst/>
          </a:prstGeom>
        </p:spPr>
      </p:pic>
      <p:pic>
        <p:nvPicPr>
          <p:cNvPr id="43" name="Picture 42">
            <a:extLst>
              <a:ext uri="{FF2B5EF4-FFF2-40B4-BE49-F238E27FC236}">
                <a16:creationId xmlns:a16="http://schemas.microsoft.com/office/drawing/2014/main" id="{8E5043A8-21AD-3641-A14C-6840C13005BD}"/>
              </a:ext>
            </a:extLst>
          </p:cNvPr>
          <p:cNvPicPr>
            <a:picLocks noChangeAspect="1"/>
          </p:cNvPicPr>
          <p:nvPr/>
        </p:nvPicPr>
        <p:blipFill>
          <a:blip r:embed="rId23"/>
          <a:stretch>
            <a:fillRect/>
          </a:stretch>
        </p:blipFill>
        <p:spPr>
          <a:xfrm>
            <a:off x="8968863" y="4304743"/>
            <a:ext cx="1474839" cy="685800"/>
          </a:xfrm>
          <a:prstGeom prst="rect">
            <a:avLst/>
          </a:prstGeom>
        </p:spPr>
      </p:pic>
      <p:pic>
        <p:nvPicPr>
          <p:cNvPr id="45" name="Picture 44">
            <a:extLst>
              <a:ext uri="{FF2B5EF4-FFF2-40B4-BE49-F238E27FC236}">
                <a16:creationId xmlns:a16="http://schemas.microsoft.com/office/drawing/2014/main" id="{93DC97F9-F27A-504F-94DE-6ED6B657A9FD}"/>
              </a:ext>
            </a:extLst>
          </p:cNvPr>
          <p:cNvPicPr>
            <a:picLocks noChangeAspect="1"/>
          </p:cNvPicPr>
          <p:nvPr/>
        </p:nvPicPr>
        <p:blipFill rotWithShape="1">
          <a:blip r:embed="rId24"/>
          <a:srcRect l="16858" r="16859"/>
          <a:stretch/>
        </p:blipFill>
        <p:spPr>
          <a:xfrm>
            <a:off x="9193686" y="1493702"/>
            <a:ext cx="1097280" cy="1019745"/>
          </a:xfrm>
          <a:prstGeom prst="rect">
            <a:avLst/>
          </a:prstGeom>
        </p:spPr>
      </p:pic>
      <p:pic>
        <p:nvPicPr>
          <p:cNvPr id="47" name="Picture 46">
            <a:extLst>
              <a:ext uri="{FF2B5EF4-FFF2-40B4-BE49-F238E27FC236}">
                <a16:creationId xmlns:a16="http://schemas.microsoft.com/office/drawing/2014/main" id="{F00684E8-954D-824D-A4A4-2C749FA90200}"/>
              </a:ext>
            </a:extLst>
          </p:cNvPr>
          <p:cNvPicPr>
            <a:picLocks noChangeAspect="1"/>
          </p:cNvPicPr>
          <p:nvPr/>
        </p:nvPicPr>
        <p:blipFill>
          <a:blip r:embed="rId25"/>
          <a:stretch>
            <a:fillRect/>
          </a:stretch>
        </p:blipFill>
        <p:spPr>
          <a:xfrm>
            <a:off x="4129328" y="3509569"/>
            <a:ext cx="2131218" cy="454660"/>
          </a:xfrm>
          <a:prstGeom prst="rect">
            <a:avLst/>
          </a:prstGeom>
        </p:spPr>
      </p:pic>
      <p:pic>
        <p:nvPicPr>
          <p:cNvPr id="49" name="Picture 48">
            <a:extLst>
              <a:ext uri="{FF2B5EF4-FFF2-40B4-BE49-F238E27FC236}">
                <a16:creationId xmlns:a16="http://schemas.microsoft.com/office/drawing/2014/main" id="{17B6CAB8-8619-7F48-96DD-E87F46B45727}"/>
              </a:ext>
            </a:extLst>
          </p:cNvPr>
          <p:cNvPicPr>
            <a:picLocks noChangeAspect="1"/>
          </p:cNvPicPr>
          <p:nvPr/>
        </p:nvPicPr>
        <p:blipFill>
          <a:blip r:embed="rId26"/>
          <a:stretch>
            <a:fillRect/>
          </a:stretch>
        </p:blipFill>
        <p:spPr>
          <a:xfrm>
            <a:off x="4698536" y="1951266"/>
            <a:ext cx="1097280" cy="1097280"/>
          </a:xfrm>
          <a:prstGeom prst="rect">
            <a:avLst/>
          </a:prstGeom>
        </p:spPr>
      </p:pic>
    </p:spTree>
    <p:extLst>
      <p:ext uri="{BB962C8B-B14F-4D97-AF65-F5344CB8AC3E}">
        <p14:creationId xmlns:p14="http://schemas.microsoft.com/office/powerpoint/2010/main" val="324885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0DAF8879-64FA-40F5-AA8E-205D5D41B8FC}"/>
              </a:ext>
            </a:extLst>
          </p:cNvPr>
          <p:cNvSpPr txBox="1">
            <a:spLocks/>
          </p:cNvSpPr>
          <p:nvPr/>
        </p:nvSpPr>
        <p:spPr>
          <a:xfrm>
            <a:off x="2107214" y="168856"/>
            <a:ext cx="8125483" cy="990159"/>
          </a:xfrm>
          <a:prstGeom prst="rect">
            <a:avLst/>
          </a:prstGeom>
          <a:ln w="12700">
            <a:miter lim="400000"/>
          </a:ln>
          <a:extLst>
            <a:ext uri="{C572A759-6A51-4108-AA02-DFA0A04FC94B}">
              <ma14:wrappingTextBoxFlag xmlns:ma14="http://schemas.microsoft.com/office/mac/drawingml/2011/main" xmlns="" val="1"/>
            </a:ext>
          </a:extLst>
        </p:spPr>
        <p:txBody>
          <a:bodyPr lIns="45719" rIns="45719" anchor="b">
            <a:normAutofit/>
          </a:bodyPr>
          <a:lstStyle>
            <a:lvl1pPr marL="0" marR="0" indent="0" algn="l" defTabSz="914400" rtl="0" latinLnBrk="0">
              <a:lnSpc>
                <a:spcPts val="2600"/>
              </a:lnSpc>
              <a:spcBef>
                <a:spcPts val="0"/>
              </a:spcBef>
              <a:spcAft>
                <a:spcPts val="0"/>
              </a:spcAft>
              <a:buClrTx/>
              <a:buSzTx/>
              <a:buFontTx/>
              <a:buNone/>
              <a:tabLst/>
              <a:defRPr sz="3300" b="0" i="0" u="none" strike="noStrike" cap="none" spc="0" baseline="0">
                <a:ln>
                  <a:noFill/>
                </a:ln>
                <a:solidFill>
                  <a:schemeClr val="tx1">
                    <a:lumMod val="75000"/>
                    <a:lumOff val="25000"/>
                  </a:schemeClr>
                </a:solidFill>
                <a:uFillTx/>
                <a:latin typeface="Arial" charset="0"/>
                <a:ea typeface="Arial" charset="0"/>
                <a:cs typeface="Arial" charset="0"/>
                <a:sym typeface="Arial"/>
              </a:defRPr>
            </a:lvl1pPr>
            <a:lvl2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2pPr>
            <a:lvl3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3pPr>
            <a:lvl4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4pPr>
            <a:lvl5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5pPr>
            <a:lvl6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6pPr>
            <a:lvl7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7pPr>
            <a:lvl8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8pPr>
            <a:lvl9pPr marL="0" marR="0" indent="0" algn="l" defTabSz="914400" rtl="0" latinLnBrk="0">
              <a:lnSpc>
                <a:spcPts val="2600"/>
              </a:lnSpc>
              <a:spcBef>
                <a:spcPts val="0"/>
              </a:spcBef>
              <a:spcAft>
                <a:spcPts val="0"/>
              </a:spcAft>
              <a:buClrTx/>
              <a:buSzTx/>
              <a:buFontTx/>
              <a:buNone/>
              <a:tabLst/>
              <a:defRPr sz="2400" b="1" i="0" u="none" strike="noStrike" cap="none" spc="0" baseline="0">
                <a:ln>
                  <a:noFill/>
                </a:ln>
                <a:solidFill>
                  <a:srgbClr val="595959"/>
                </a:solidFill>
                <a:uFillTx/>
                <a:latin typeface="Arial"/>
                <a:ea typeface="Arial"/>
                <a:cs typeface="Arial"/>
                <a:sym typeface="Arial"/>
              </a:defRPr>
            </a:lvl9pPr>
          </a:lstStyle>
          <a:p>
            <a:pPr hangingPunct="1"/>
            <a:endParaRPr lang="en-US" sz="2800" b="1" dirty="0">
              <a:solidFill>
                <a:schemeClr val="tx1">
                  <a:lumMod val="65000"/>
                  <a:lumOff val="35000"/>
                </a:schemeClr>
              </a:solidFill>
              <a:latin typeface="Arial" pitchFamily="34" charset="0"/>
              <a:ea typeface="Adobe Fan Heiti Std B" pitchFamily="34" charset="-128"/>
              <a:cs typeface="Arial" pitchFamily="34" charset="0"/>
            </a:endParaRPr>
          </a:p>
        </p:txBody>
      </p:sp>
      <p:sp>
        <p:nvSpPr>
          <p:cNvPr id="6" name="Title 1">
            <a:extLst>
              <a:ext uri="{FF2B5EF4-FFF2-40B4-BE49-F238E27FC236}">
                <a16:creationId xmlns:a16="http://schemas.microsoft.com/office/drawing/2014/main" id="{F49E00E1-A1A6-47DB-89A6-6DE80B5541FE}"/>
              </a:ext>
            </a:extLst>
          </p:cNvPr>
          <p:cNvSpPr>
            <a:spLocks noGrp="1"/>
          </p:cNvSpPr>
          <p:nvPr>
            <p:ph type="title"/>
          </p:nvPr>
        </p:nvSpPr>
        <p:spPr>
          <a:xfrm>
            <a:off x="1772126" y="476249"/>
            <a:ext cx="8795657" cy="762000"/>
          </a:xfrm>
        </p:spPr>
        <p:txBody>
          <a:bodyPr>
            <a:normAutofit/>
          </a:bodyPr>
          <a:lstStyle/>
          <a:p>
            <a:pPr algn="ctr" hangingPunct="1"/>
            <a:r>
              <a:rPr lang="en-US" sz="3200" dirty="0">
                <a:latin typeface="Times" panose="02020603050405020304" pitchFamily="18" charset="0"/>
                <a:ea typeface="Adobe Fan Heiti Std B" pitchFamily="34" charset="-128"/>
                <a:cs typeface="Times" panose="02020603050405020304" pitchFamily="18" charset="0"/>
              </a:rPr>
              <a:t>Eras of Cybersecurity Framework</a:t>
            </a:r>
          </a:p>
        </p:txBody>
      </p:sp>
      <p:pic>
        <p:nvPicPr>
          <p:cNvPr id="2" name="Picture 1">
            <a:extLst>
              <a:ext uri="{FF2B5EF4-FFF2-40B4-BE49-F238E27FC236}">
                <a16:creationId xmlns:a16="http://schemas.microsoft.com/office/drawing/2014/main" id="{ACB70E11-A6A6-4A0F-AC38-287B80B09156}"/>
              </a:ext>
            </a:extLst>
          </p:cNvPr>
          <p:cNvPicPr>
            <a:picLocks noChangeAspect="1"/>
          </p:cNvPicPr>
          <p:nvPr/>
        </p:nvPicPr>
        <p:blipFill>
          <a:blip r:embed="rId2"/>
          <a:stretch>
            <a:fillRect/>
          </a:stretch>
        </p:blipFill>
        <p:spPr>
          <a:xfrm>
            <a:off x="2380328" y="1682732"/>
            <a:ext cx="7852368" cy="4318019"/>
          </a:xfrm>
          <a:prstGeom prst="rect">
            <a:avLst/>
          </a:prstGeom>
        </p:spPr>
      </p:pic>
      <p:sp>
        <p:nvSpPr>
          <p:cNvPr id="8" name="Slide Number Placeholder 4">
            <a:extLst>
              <a:ext uri="{FF2B5EF4-FFF2-40B4-BE49-F238E27FC236}">
                <a16:creationId xmlns:a16="http://schemas.microsoft.com/office/drawing/2014/main" id="{CD5170DA-C656-D54C-8687-16CC1A989A7E}"/>
              </a:ext>
            </a:extLst>
          </p:cNvPr>
          <p:cNvSpPr txBox="1">
            <a:spLocks/>
          </p:cNvSpPr>
          <p:nvPr/>
        </p:nvSpPr>
        <p:spPr>
          <a:xfrm>
            <a:off x="8077200" y="6356352"/>
            <a:ext cx="21336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defTabSz="914400"/>
            <a:fld id="{C90B5FB4-1AE6-4CC4-B374-7CA8E5916470}" type="slidenum">
              <a:rPr lang="en-US">
                <a:solidFill>
                  <a:prstClr val="black">
                    <a:tint val="75000"/>
                  </a:prstClr>
                </a:solidFill>
              </a:rPr>
              <a:pPr algn="r" defTabSz="914400"/>
              <a:t>6</a:t>
            </a:fld>
            <a:endParaRPr lang="en-US" dirty="0">
              <a:solidFill>
                <a:prstClr val="black">
                  <a:tint val="75000"/>
                </a:prstClr>
              </a:solidFill>
            </a:endParaRPr>
          </a:p>
        </p:txBody>
      </p:sp>
    </p:spTree>
    <p:extLst>
      <p:ext uri="{BB962C8B-B14F-4D97-AF65-F5344CB8AC3E}">
        <p14:creationId xmlns:p14="http://schemas.microsoft.com/office/powerpoint/2010/main" val="3220057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5752" y="301752"/>
            <a:ext cx="8019474" cy="762000"/>
          </a:xfrm>
        </p:spPr>
        <p:txBody>
          <a:bodyPr/>
          <a:lstStyle/>
          <a:p>
            <a:r>
              <a:rPr lang="en-US" sz="2800" dirty="0">
                <a:latin typeface="Times" panose="02020603050405020304" pitchFamily="18" charset="0"/>
                <a:cs typeface="Times" panose="02020603050405020304" pitchFamily="18" charset="0"/>
              </a:rPr>
              <a:t>Version 1.0 and 1.1 Are Fully Compatible</a:t>
            </a:r>
            <a:br>
              <a:rPr lang="en-US" sz="2800" dirty="0">
                <a:latin typeface="Times" panose="02020603050405020304" pitchFamily="18" charset="0"/>
                <a:cs typeface="Times" panose="02020603050405020304" pitchFamily="18" charset="0"/>
              </a:rPr>
            </a:br>
            <a:endParaRPr lang="en-US" sz="1200" dirty="0">
              <a:latin typeface="Times" panose="02020603050405020304" pitchFamily="18" charset="0"/>
              <a:cs typeface="Times"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59090789"/>
              </p:ext>
            </p:extLst>
          </p:nvPr>
        </p:nvGraphicFramePr>
        <p:xfrm>
          <a:off x="1825753" y="1955817"/>
          <a:ext cx="8425871" cy="4549140"/>
        </p:xfrm>
        <a:graphic>
          <a:graphicData uri="http://schemas.openxmlformats.org/drawingml/2006/table">
            <a:tbl>
              <a:tblPr firstRow="1" bandRow="1">
                <a:tableStyleId>{5C22544A-7EE6-4342-B048-85BDC9FD1C3A}</a:tableStyleId>
              </a:tblPr>
              <a:tblGrid>
                <a:gridCol w="2230433">
                  <a:extLst>
                    <a:ext uri="{9D8B030D-6E8A-4147-A177-3AD203B41FA5}">
                      <a16:colId xmlns:a16="http://schemas.microsoft.com/office/drawing/2014/main" val="20000"/>
                    </a:ext>
                  </a:extLst>
                </a:gridCol>
                <a:gridCol w="1625918">
                  <a:extLst>
                    <a:ext uri="{9D8B030D-6E8A-4147-A177-3AD203B41FA5}">
                      <a16:colId xmlns:a16="http://schemas.microsoft.com/office/drawing/2014/main" val="20001"/>
                    </a:ext>
                  </a:extLst>
                </a:gridCol>
                <a:gridCol w="1625918">
                  <a:extLst>
                    <a:ext uri="{9D8B030D-6E8A-4147-A177-3AD203B41FA5}">
                      <a16:colId xmlns:a16="http://schemas.microsoft.com/office/drawing/2014/main" val="20002"/>
                    </a:ext>
                  </a:extLst>
                </a:gridCol>
                <a:gridCol w="2943602">
                  <a:extLst>
                    <a:ext uri="{9D8B030D-6E8A-4147-A177-3AD203B41FA5}">
                      <a16:colId xmlns:a16="http://schemas.microsoft.com/office/drawing/2014/main" val="20003"/>
                    </a:ext>
                  </a:extLst>
                </a:gridCol>
              </a:tblGrid>
              <a:tr h="421957">
                <a:tc>
                  <a:txBody>
                    <a:bodyPr/>
                    <a:lstStyle/>
                    <a:p>
                      <a:r>
                        <a:rPr lang="en-US" sz="2400" dirty="0">
                          <a:solidFill>
                            <a:schemeClr val="tx1"/>
                          </a:solidFill>
                          <a:latin typeface="Times" panose="02020603050405020304" pitchFamily="18" charset="0"/>
                          <a:cs typeface="Times" panose="02020603050405020304" pitchFamily="18" charset="0"/>
                        </a:rPr>
                        <a:t>Component</a:t>
                      </a:r>
                      <a:endParaRPr lang="en-US" sz="2400" b="1" dirty="0">
                        <a:solidFill>
                          <a:schemeClr val="tx1"/>
                        </a:solidFill>
                        <a:latin typeface="Times" panose="02020603050405020304" pitchFamily="18" charset="0"/>
                        <a:cs typeface="Times" panose="02020603050405020304" pitchFamily="18" charset="0"/>
                      </a:endParaRPr>
                    </a:p>
                  </a:txBody>
                  <a:tcPr marL="68580" marR="68580" marT="34290" marB="34290"/>
                </a:tc>
                <a:tc>
                  <a:txBody>
                    <a:bodyPr/>
                    <a:lstStyle/>
                    <a:p>
                      <a:r>
                        <a:rPr lang="en-US" sz="2400" dirty="0">
                          <a:solidFill>
                            <a:schemeClr val="tx1"/>
                          </a:solidFill>
                          <a:latin typeface="Times" panose="02020603050405020304" pitchFamily="18" charset="0"/>
                          <a:cs typeface="Times" panose="02020603050405020304" pitchFamily="18" charset="0"/>
                        </a:rPr>
                        <a:t>Version 1.0</a:t>
                      </a:r>
                      <a:endParaRPr lang="en-US" sz="2400" b="1" dirty="0">
                        <a:solidFill>
                          <a:schemeClr val="tx1"/>
                        </a:solidFill>
                        <a:latin typeface="Times" panose="02020603050405020304" pitchFamily="18" charset="0"/>
                        <a:cs typeface="Times" panose="02020603050405020304" pitchFamily="18" charset="0"/>
                      </a:endParaRPr>
                    </a:p>
                  </a:txBody>
                  <a:tcPr marL="68580" marR="68580" marT="34290" marB="34290"/>
                </a:tc>
                <a:tc>
                  <a:txBody>
                    <a:bodyPr/>
                    <a:lstStyle/>
                    <a:p>
                      <a:r>
                        <a:rPr lang="en-US" sz="2400" dirty="0">
                          <a:solidFill>
                            <a:schemeClr val="tx1"/>
                          </a:solidFill>
                          <a:latin typeface="Times" panose="02020603050405020304" pitchFamily="18" charset="0"/>
                          <a:cs typeface="Times" panose="02020603050405020304" pitchFamily="18" charset="0"/>
                        </a:rPr>
                        <a:t>Version 1.1</a:t>
                      </a:r>
                      <a:endParaRPr lang="en-US" sz="2400" b="1" dirty="0">
                        <a:solidFill>
                          <a:schemeClr val="tx1"/>
                        </a:solidFill>
                        <a:latin typeface="Times" panose="02020603050405020304" pitchFamily="18" charset="0"/>
                        <a:cs typeface="Times" panose="02020603050405020304" pitchFamily="18" charset="0"/>
                      </a:endParaRPr>
                    </a:p>
                  </a:txBody>
                  <a:tcPr marL="68580" marR="68580" marT="34290" marB="34290"/>
                </a:tc>
                <a:tc>
                  <a:txBody>
                    <a:bodyPr/>
                    <a:lstStyle/>
                    <a:p>
                      <a:r>
                        <a:rPr lang="en-US" sz="2400" dirty="0">
                          <a:solidFill>
                            <a:schemeClr val="tx1"/>
                          </a:solidFill>
                          <a:latin typeface="Times" panose="02020603050405020304" pitchFamily="18" charset="0"/>
                          <a:cs typeface="Times" panose="02020603050405020304" pitchFamily="18" charset="0"/>
                        </a:rPr>
                        <a:t>Comments</a:t>
                      </a:r>
                      <a:endParaRPr lang="en-US" sz="2400" b="1" dirty="0">
                        <a:solidFill>
                          <a:schemeClr val="tx1"/>
                        </a:solidFill>
                        <a:latin typeface="Times" panose="02020603050405020304" pitchFamily="18" charset="0"/>
                        <a:cs typeface="Times" panose="02020603050405020304" pitchFamily="18" charset="0"/>
                      </a:endParaRPr>
                    </a:p>
                  </a:txBody>
                  <a:tcPr marL="68580" marR="68580" marT="34290" marB="34290"/>
                </a:tc>
                <a:extLst>
                  <a:ext uri="{0D108BD9-81ED-4DB2-BD59-A6C34878D82A}">
                    <a16:rowId xmlns:a16="http://schemas.microsoft.com/office/drawing/2014/main" val="10000"/>
                  </a:ext>
                </a:extLst>
              </a:tr>
              <a:tr h="421957">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Functions</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5</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5</a:t>
                      </a:r>
                    </a:p>
                  </a:txBody>
                  <a:tcPr marL="68580" marR="68580" marT="34290" marB="34290"/>
                </a:tc>
                <a:tc>
                  <a:txBody>
                    <a:bodyPr/>
                    <a:lstStyle/>
                    <a:p>
                      <a:pPr marL="342900" indent="-342900">
                        <a:buFont typeface="Arial" panose="020B0604020202020204" pitchFamily="34" charset="0"/>
                        <a:buChar char="•"/>
                      </a:pPr>
                      <a:endParaRPr lang="en-US" sz="1800" kern="1200" dirty="0">
                        <a:solidFill>
                          <a:schemeClr val="tx1"/>
                        </a:solidFill>
                        <a:latin typeface="Times" panose="02020603050405020304" pitchFamily="18" charset="0"/>
                        <a:ea typeface="+mn-ea"/>
                        <a:cs typeface="Times" panose="02020603050405020304" pitchFamily="18" charset="0"/>
                      </a:endParaRPr>
                    </a:p>
                  </a:txBody>
                  <a:tcPr marL="68580" marR="68580" marT="34290" marB="34290"/>
                </a:tc>
                <a:extLst>
                  <a:ext uri="{0D108BD9-81ED-4DB2-BD59-A6C34878D82A}">
                    <a16:rowId xmlns:a16="http://schemas.microsoft.com/office/drawing/2014/main" val="10001"/>
                  </a:ext>
                </a:extLst>
              </a:tr>
              <a:tr h="572243">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Categories</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22</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23</a:t>
                      </a:r>
                    </a:p>
                  </a:txBody>
                  <a:tcPr marL="68580" marR="68580" marT="34290" marB="34290"/>
                </a:tc>
                <a:tc>
                  <a:txBody>
                    <a:bodyPr/>
                    <a:lstStyle/>
                    <a:p>
                      <a:pPr marL="285750" indent="-285750">
                        <a:buFont typeface="Arial" charset="0"/>
                        <a:buChar char="•"/>
                      </a:pPr>
                      <a:r>
                        <a:rPr lang="en-US" sz="1800" kern="1200" dirty="0">
                          <a:solidFill>
                            <a:schemeClr val="tx1"/>
                          </a:solidFill>
                          <a:latin typeface="Times" panose="02020603050405020304" pitchFamily="18" charset="0"/>
                          <a:ea typeface="+mn-ea"/>
                          <a:cs typeface="Times" panose="02020603050405020304" pitchFamily="18" charset="0"/>
                        </a:rPr>
                        <a:t>Added a new category in ID.SC </a:t>
                      </a:r>
                      <a:r>
                        <a:rPr lang="mr-IN" sz="1800" kern="1200" dirty="0">
                          <a:solidFill>
                            <a:schemeClr val="tx1"/>
                          </a:solidFill>
                          <a:latin typeface="Times" panose="02020603050405020304" pitchFamily="18" charset="0"/>
                          <a:ea typeface="+mn-ea"/>
                          <a:cs typeface="+mn-cs"/>
                        </a:rPr>
                        <a:t>–</a:t>
                      </a:r>
                      <a:r>
                        <a:rPr lang="en-US" sz="1800" kern="1200" dirty="0">
                          <a:solidFill>
                            <a:schemeClr val="tx1"/>
                          </a:solidFill>
                          <a:latin typeface="Times" panose="02020603050405020304" pitchFamily="18" charset="0"/>
                          <a:ea typeface="+mn-ea"/>
                          <a:cs typeface="Times" panose="02020603050405020304" pitchFamily="18" charset="0"/>
                        </a:rPr>
                        <a:t> Supply Chain</a:t>
                      </a:r>
                    </a:p>
                  </a:txBody>
                  <a:tcPr marL="68580" marR="68580" marT="34290" marB="34290"/>
                </a:tc>
                <a:extLst>
                  <a:ext uri="{0D108BD9-81ED-4DB2-BD59-A6C34878D82A}">
                    <a16:rowId xmlns:a16="http://schemas.microsoft.com/office/drawing/2014/main" val="10002"/>
                  </a:ext>
                </a:extLst>
              </a:tr>
              <a:tr h="1274541">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Subcategories</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98</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108</a:t>
                      </a:r>
                    </a:p>
                  </a:txBody>
                  <a:tcPr marL="68580" marR="68580" marT="34290" marB="34290"/>
                </a:tc>
                <a:tc>
                  <a:txBody>
                    <a:bodyPr/>
                    <a:lstStyle/>
                    <a:p>
                      <a:pPr marL="285750" indent="-285750">
                        <a:buFont typeface="Arial" charset="0"/>
                        <a:buChar char="•"/>
                      </a:pPr>
                      <a:r>
                        <a:rPr lang="en-US" sz="1800" kern="1200" dirty="0">
                          <a:solidFill>
                            <a:schemeClr val="tx1"/>
                          </a:solidFill>
                          <a:latin typeface="Times" panose="02020603050405020304" pitchFamily="18" charset="0"/>
                          <a:ea typeface="+mn-ea"/>
                          <a:cs typeface="Times" panose="02020603050405020304" pitchFamily="18" charset="0"/>
                        </a:rPr>
                        <a:t>Added 5 subcategories in ID.SC</a:t>
                      </a:r>
                    </a:p>
                    <a:p>
                      <a:pPr marL="285750" marR="0" indent="-285750" algn="l" defTabSz="685783" rtl="0" eaLnBrk="1" fontAlgn="auto" latinLnBrk="0" hangingPunct="1">
                        <a:lnSpc>
                          <a:spcPct val="100000"/>
                        </a:lnSpc>
                        <a:spcBef>
                          <a:spcPts val="0"/>
                        </a:spcBef>
                        <a:spcAft>
                          <a:spcPts val="0"/>
                        </a:spcAft>
                        <a:buClrTx/>
                        <a:buSzTx/>
                        <a:buFont typeface="Arial" charset="0"/>
                        <a:buChar char="•"/>
                        <a:tabLst/>
                        <a:defRPr/>
                      </a:pPr>
                      <a:r>
                        <a:rPr lang="en-US" sz="1800" kern="1200" dirty="0">
                          <a:solidFill>
                            <a:schemeClr val="tx1"/>
                          </a:solidFill>
                          <a:latin typeface="Times" panose="02020603050405020304" pitchFamily="18" charset="0"/>
                          <a:ea typeface="+mn-ea"/>
                          <a:cs typeface="Times" panose="02020603050405020304" pitchFamily="18" charset="0"/>
                        </a:rPr>
                        <a:t>Added 2 subcategories in PR.AC</a:t>
                      </a:r>
                    </a:p>
                    <a:p>
                      <a:pPr marL="285750" indent="-285750">
                        <a:buFont typeface="Arial" charset="0"/>
                        <a:buChar char="•"/>
                      </a:pPr>
                      <a:r>
                        <a:rPr lang="en-US" sz="1800" kern="1200" dirty="0">
                          <a:solidFill>
                            <a:schemeClr val="tx1"/>
                          </a:solidFill>
                          <a:latin typeface="Times" panose="02020603050405020304" pitchFamily="18" charset="0"/>
                          <a:ea typeface="+mn-ea"/>
                          <a:cs typeface="Times" panose="02020603050405020304" pitchFamily="18" charset="0"/>
                        </a:rPr>
                        <a:t>Added 1 subcategory each to PR.DS,</a:t>
                      </a:r>
                      <a:r>
                        <a:rPr lang="en-US" sz="1800" kern="1200" baseline="0" dirty="0">
                          <a:solidFill>
                            <a:schemeClr val="tx1"/>
                          </a:solidFill>
                          <a:latin typeface="Times" panose="02020603050405020304" pitchFamily="18" charset="0"/>
                          <a:ea typeface="+mn-ea"/>
                          <a:cs typeface="Times" panose="02020603050405020304" pitchFamily="18" charset="0"/>
                        </a:rPr>
                        <a:t> </a:t>
                      </a:r>
                      <a:r>
                        <a:rPr lang="en-US" sz="1800" kern="1200" dirty="0">
                          <a:solidFill>
                            <a:schemeClr val="tx1"/>
                          </a:solidFill>
                          <a:latin typeface="Times" panose="02020603050405020304" pitchFamily="18" charset="0"/>
                          <a:ea typeface="+mn-ea"/>
                          <a:cs typeface="Times" panose="02020603050405020304" pitchFamily="18" charset="0"/>
                        </a:rPr>
                        <a:t>PR.PT,</a:t>
                      </a:r>
                      <a:r>
                        <a:rPr lang="en-US" sz="1800" kern="1200" baseline="0" dirty="0">
                          <a:solidFill>
                            <a:schemeClr val="tx1"/>
                          </a:solidFill>
                          <a:latin typeface="Times" panose="02020603050405020304" pitchFamily="18" charset="0"/>
                          <a:ea typeface="+mn-ea"/>
                          <a:cs typeface="Times" panose="02020603050405020304" pitchFamily="18" charset="0"/>
                        </a:rPr>
                        <a:t> </a:t>
                      </a:r>
                      <a:r>
                        <a:rPr lang="en-US" sz="1800" kern="1200" dirty="0">
                          <a:solidFill>
                            <a:schemeClr val="tx1"/>
                          </a:solidFill>
                          <a:latin typeface="Times" panose="02020603050405020304" pitchFamily="18" charset="0"/>
                          <a:ea typeface="+mn-ea"/>
                          <a:cs typeface="Times" panose="02020603050405020304" pitchFamily="18" charset="0"/>
                        </a:rPr>
                        <a:t>RS.AN</a:t>
                      </a:r>
                    </a:p>
                    <a:p>
                      <a:pPr marL="285750" indent="-285750">
                        <a:buFont typeface="Arial" charset="0"/>
                        <a:buChar char="•"/>
                      </a:pPr>
                      <a:r>
                        <a:rPr lang="en-US" sz="1800" kern="1200" dirty="0">
                          <a:solidFill>
                            <a:schemeClr val="tx1"/>
                          </a:solidFill>
                          <a:latin typeface="Times" panose="02020603050405020304" pitchFamily="18" charset="0"/>
                          <a:ea typeface="+mn-ea"/>
                          <a:cs typeface="Times" panose="02020603050405020304" pitchFamily="18" charset="0"/>
                        </a:rPr>
                        <a:t>Clarified language in 7 others</a:t>
                      </a:r>
                    </a:p>
                  </a:txBody>
                  <a:tcPr marL="68580" marR="68580" marT="34290" marB="34290"/>
                </a:tc>
                <a:extLst>
                  <a:ext uri="{0D108BD9-81ED-4DB2-BD59-A6C34878D82A}">
                    <a16:rowId xmlns:a16="http://schemas.microsoft.com/office/drawing/2014/main" val="10003"/>
                  </a:ext>
                </a:extLst>
              </a:tr>
              <a:tr h="421957">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Informative References</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5</a:t>
                      </a:r>
                    </a:p>
                  </a:txBody>
                  <a:tcPr marL="68580" marR="68580" marT="34290" marB="34290"/>
                </a:tc>
                <a:tc>
                  <a:txBody>
                    <a:bodyPr/>
                    <a:lstStyle/>
                    <a:p>
                      <a:pPr algn="ctr"/>
                      <a:r>
                        <a:rPr lang="en-US" sz="2400" kern="1200" dirty="0">
                          <a:solidFill>
                            <a:schemeClr val="tx1"/>
                          </a:solidFill>
                          <a:latin typeface="Times" panose="02020603050405020304" pitchFamily="18" charset="0"/>
                          <a:ea typeface="+mn-ea"/>
                          <a:cs typeface="Times" panose="02020603050405020304" pitchFamily="18" charset="0"/>
                        </a:rPr>
                        <a:t>5</a:t>
                      </a:r>
                    </a:p>
                  </a:txBody>
                  <a:tcPr marL="68580" marR="68580" marT="34290" marB="34290"/>
                </a:tc>
                <a:tc>
                  <a:txBody>
                    <a:bodyPr/>
                    <a:lstStyle/>
                    <a:p>
                      <a:pPr marL="342900" indent="-342900">
                        <a:buFont typeface="Arial" panose="020B0604020202020204" pitchFamily="34" charset="0"/>
                        <a:buChar char="•"/>
                      </a:pPr>
                      <a:endParaRPr lang="en-US" sz="1800" kern="1200" dirty="0">
                        <a:solidFill>
                          <a:schemeClr val="tx1"/>
                        </a:solidFill>
                        <a:latin typeface="Times" panose="02020603050405020304" pitchFamily="18" charset="0"/>
                        <a:ea typeface="+mn-ea"/>
                        <a:cs typeface="Times" panose="02020603050405020304" pitchFamily="18" charset="0"/>
                      </a:endParaRPr>
                    </a:p>
                  </a:txBody>
                  <a:tcPr marL="68580" marR="68580" marT="34290" marB="34290"/>
                </a:tc>
                <a:extLst>
                  <a:ext uri="{0D108BD9-81ED-4DB2-BD59-A6C34878D82A}">
                    <a16:rowId xmlns:a16="http://schemas.microsoft.com/office/drawing/2014/main" val="10004"/>
                  </a:ext>
                </a:extLst>
              </a:tr>
            </a:tbl>
          </a:graphicData>
        </a:graphic>
      </p:graphicFrame>
      <p:sp>
        <p:nvSpPr>
          <p:cNvPr id="5" name="Slide Number Placeholder 4"/>
          <p:cNvSpPr>
            <a:spLocks noGrp="1"/>
          </p:cNvSpPr>
          <p:nvPr>
            <p:ph type="sldNum" sz="quarter" idx="12"/>
          </p:nvPr>
        </p:nvSpPr>
        <p:spPr>
          <a:xfrm>
            <a:off x="8920018" y="6483873"/>
            <a:ext cx="1600200" cy="273844"/>
          </a:xfrm>
        </p:spPr>
        <p:txBody>
          <a:bodyPr/>
          <a:lstStyle/>
          <a:p>
            <a:fld id="{C90B5FB4-1AE6-4CC4-B374-7CA8E5916470}" type="slidenum">
              <a:rPr lang="en-US">
                <a:solidFill>
                  <a:prstClr val="black">
                    <a:tint val="75000"/>
                  </a:prstClr>
                </a:solidFill>
              </a:rPr>
              <a:pPr/>
              <a:t>7</a:t>
            </a:fld>
            <a:endParaRPr lang="en-US" dirty="0">
              <a:solidFill>
                <a:prstClr val="black">
                  <a:tint val="75000"/>
                </a:prstClr>
              </a:solidFill>
            </a:endParaRPr>
          </a:p>
        </p:txBody>
      </p:sp>
      <p:sp>
        <p:nvSpPr>
          <p:cNvPr id="3" name="Rectangle 2"/>
          <p:cNvSpPr/>
          <p:nvPr/>
        </p:nvSpPr>
        <p:spPr>
          <a:xfrm>
            <a:off x="2065384" y="1168792"/>
            <a:ext cx="7993626" cy="769441"/>
          </a:xfrm>
          <a:prstGeom prst="rect">
            <a:avLst/>
          </a:prstGeom>
        </p:spPr>
        <p:txBody>
          <a:bodyPr wrap="square">
            <a:spAutoFit/>
          </a:bodyPr>
          <a:lstStyle/>
          <a:p>
            <a:pPr marL="342900" indent="-342900">
              <a:spcBef>
                <a:spcPct val="20000"/>
              </a:spcBef>
              <a:buFont typeface="Arial" charset="0"/>
              <a:buChar char="•"/>
            </a:pPr>
            <a:r>
              <a:rPr lang="en-US" sz="2200" dirty="0">
                <a:latin typeface="Times" panose="02020603050405020304" pitchFamily="18" charset="0"/>
                <a:cs typeface="Times" panose="02020603050405020304" pitchFamily="18" charset="0"/>
              </a:rPr>
              <a:t>Additions, including new categories and subcategories, do not invalidate existing V1.0 uses or work products</a:t>
            </a:r>
          </a:p>
        </p:txBody>
      </p:sp>
    </p:spTree>
    <p:extLst>
      <p:ext uri="{BB962C8B-B14F-4D97-AF65-F5344CB8AC3E}">
        <p14:creationId xmlns:p14="http://schemas.microsoft.com/office/powerpoint/2010/main" val="2686076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84684" y="362675"/>
            <a:ext cx="8458200" cy="762000"/>
          </a:xfrm>
        </p:spPr>
        <p:txBody>
          <a:bodyPr>
            <a:normAutofit/>
          </a:bodyPr>
          <a:lstStyle/>
          <a:p>
            <a:r>
              <a:rPr lang="en-US" sz="3200" dirty="0">
                <a:latin typeface="Times" panose="02020603050405020304" pitchFamily="18" charset="0"/>
                <a:cs typeface="Times" panose="02020603050405020304" pitchFamily="18" charset="0"/>
              </a:rPr>
              <a:t>Key Framework Attributes</a:t>
            </a:r>
            <a:endParaRPr lang="en-US" sz="3200" i="1" dirty="0">
              <a:latin typeface="Times" panose="02020603050405020304" pitchFamily="18" charset="0"/>
              <a:cs typeface="Times" panose="02020603050405020304" pitchFamily="18" charset="0"/>
            </a:endParaRPr>
          </a:p>
        </p:txBody>
      </p:sp>
      <p:sp>
        <p:nvSpPr>
          <p:cNvPr id="7" name="Content Placeholder 6"/>
          <p:cNvSpPr>
            <a:spLocks noGrp="1"/>
          </p:cNvSpPr>
          <p:nvPr>
            <p:ph idx="1"/>
          </p:nvPr>
        </p:nvSpPr>
        <p:spPr>
          <a:xfrm>
            <a:off x="1360821" y="1238540"/>
            <a:ext cx="9305925" cy="5738550"/>
          </a:xfrm>
        </p:spPr>
        <p:txBody>
          <a:bodyPr>
            <a:noAutofit/>
          </a:bodyPr>
          <a:lstStyle/>
          <a:p>
            <a:pPr>
              <a:spcBef>
                <a:spcPts val="0"/>
              </a:spcBef>
              <a:spcAft>
                <a:spcPts val="1000"/>
              </a:spcAft>
            </a:pPr>
            <a:r>
              <a:rPr lang="en-US" sz="2000" dirty="0">
                <a:latin typeface="Times" panose="02020603050405020304" pitchFamily="18" charset="0"/>
                <a:cs typeface="Times" panose="02020603050405020304" pitchFamily="18" charset="0"/>
              </a:rPr>
              <a:t>Common and accessible language</a:t>
            </a:r>
          </a:p>
          <a:p>
            <a:pPr>
              <a:spcBef>
                <a:spcPts val="0"/>
              </a:spcBef>
              <a:spcAft>
                <a:spcPts val="1000"/>
              </a:spcAft>
            </a:pPr>
            <a:r>
              <a:rPr lang="en-US" sz="2000" u="sng" dirty="0">
                <a:latin typeface="Times" panose="02020603050405020304" pitchFamily="18" charset="0"/>
                <a:cs typeface="Times" panose="02020603050405020304" pitchFamily="18" charset="0"/>
              </a:rPr>
              <a:t>Understandable</a:t>
            </a:r>
            <a:r>
              <a:rPr lang="en-US" sz="2000" dirty="0">
                <a:latin typeface="Times" panose="02020603050405020304" pitchFamily="18" charset="0"/>
                <a:cs typeface="Times" panose="02020603050405020304" pitchFamily="18" charset="0"/>
              </a:rPr>
              <a:t> by many professionals</a:t>
            </a:r>
          </a:p>
          <a:p>
            <a:pPr>
              <a:spcBef>
                <a:spcPts val="0"/>
              </a:spcBef>
              <a:spcAft>
                <a:spcPts val="1000"/>
              </a:spcAft>
            </a:pPr>
            <a:r>
              <a:rPr lang="en-US" sz="2000" dirty="0">
                <a:latin typeface="Times" panose="02020603050405020304" pitchFamily="18" charset="0"/>
                <a:cs typeface="Times" panose="02020603050405020304" pitchFamily="18" charset="0"/>
              </a:rPr>
              <a:t>It’s adaptable to many </a:t>
            </a:r>
            <a:r>
              <a:rPr lang="en-US" sz="2000" b="1" dirty="0">
                <a:latin typeface="Times" panose="02020603050405020304" pitchFamily="18" charset="0"/>
                <a:cs typeface="Times" panose="02020603050405020304" pitchFamily="18" charset="0"/>
              </a:rPr>
              <a:t>technologies</a:t>
            </a:r>
            <a:r>
              <a:rPr lang="en-US" sz="2000" b="1" baseline="30000" dirty="0">
                <a:latin typeface="Times" panose="02020603050405020304" pitchFamily="18" charset="0"/>
                <a:cs typeface="Times" panose="02020603050405020304" pitchFamily="18" charset="0"/>
              </a:rPr>
              <a:t>1.1</a:t>
            </a:r>
            <a:r>
              <a:rPr lang="en-US" sz="2000" dirty="0">
                <a:latin typeface="Times" panose="02020603050405020304" pitchFamily="18" charset="0"/>
                <a:cs typeface="Times" panose="02020603050405020304" pitchFamily="18" charset="0"/>
              </a:rPr>
              <a:t>, </a:t>
            </a:r>
            <a:r>
              <a:rPr lang="en-US" sz="2000" b="1" dirty="0">
                <a:latin typeface="Times" panose="02020603050405020304" pitchFamily="18" charset="0"/>
                <a:cs typeface="Times" panose="02020603050405020304" pitchFamily="18" charset="0"/>
              </a:rPr>
              <a:t>lifecycle</a:t>
            </a:r>
            <a:r>
              <a:rPr lang="en-US" sz="2000" dirty="0">
                <a:latin typeface="Times" panose="02020603050405020304" pitchFamily="18" charset="0"/>
                <a:cs typeface="Times" panose="02020603050405020304" pitchFamily="18" charset="0"/>
              </a:rPr>
              <a:t> </a:t>
            </a:r>
            <a:r>
              <a:rPr lang="en-US" sz="2000" b="1" dirty="0">
                <a:latin typeface="Times" panose="02020603050405020304" pitchFamily="18" charset="0"/>
                <a:cs typeface="Times" panose="02020603050405020304" pitchFamily="18" charset="0"/>
              </a:rPr>
              <a:t>phases</a:t>
            </a:r>
            <a:r>
              <a:rPr lang="en-US" sz="2000" b="1" baseline="30000" dirty="0">
                <a:latin typeface="Times" panose="02020603050405020304" pitchFamily="18" charset="0"/>
                <a:cs typeface="Times" panose="02020603050405020304" pitchFamily="18" charset="0"/>
              </a:rPr>
              <a:t>1.1</a:t>
            </a:r>
            <a:r>
              <a:rPr lang="en-US" sz="2000" dirty="0">
                <a:latin typeface="Times" panose="02020603050405020304" pitchFamily="18" charset="0"/>
                <a:cs typeface="Times" panose="02020603050405020304" pitchFamily="18" charset="0"/>
              </a:rPr>
              <a:t>, sectors and uses</a:t>
            </a:r>
          </a:p>
          <a:p>
            <a:pPr>
              <a:spcBef>
                <a:spcPts val="0"/>
              </a:spcBef>
              <a:spcAft>
                <a:spcPts val="1000"/>
              </a:spcAft>
            </a:pPr>
            <a:r>
              <a:rPr lang="en-US" sz="2000" dirty="0">
                <a:latin typeface="Times" panose="02020603050405020304" pitchFamily="18" charset="0"/>
                <a:cs typeface="Times" panose="02020603050405020304" pitchFamily="18" charset="0"/>
              </a:rPr>
              <a:t>Meant to be </a:t>
            </a:r>
            <a:r>
              <a:rPr lang="en-US" sz="2000" i="1" u="sng" dirty="0">
                <a:latin typeface="Times" panose="02020603050405020304" pitchFamily="18" charset="0"/>
                <a:cs typeface="Times" panose="02020603050405020304" pitchFamily="18" charset="0"/>
              </a:rPr>
              <a:t>customized</a:t>
            </a:r>
          </a:p>
          <a:p>
            <a:pPr>
              <a:spcBef>
                <a:spcPts val="0"/>
              </a:spcBef>
              <a:spcAft>
                <a:spcPts val="1000"/>
              </a:spcAft>
            </a:pPr>
            <a:r>
              <a:rPr lang="en-US" sz="2000" dirty="0">
                <a:latin typeface="Times" panose="02020603050405020304" pitchFamily="18" charset="0"/>
                <a:cs typeface="Times" panose="02020603050405020304" pitchFamily="18" charset="0"/>
              </a:rPr>
              <a:t>It’s risk-based</a:t>
            </a:r>
          </a:p>
          <a:p>
            <a:pPr>
              <a:spcBef>
                <a:spcPts val="0"/>
              </a:spcBef>
              <a:spcAft>
                <a:spcPts val="1000"/>
              </a:spcAft>
            </a:pPr>
            <a:r>
              <a:rPr lang="en-US" sz="2000" dirty="0">
                <a:latin typeface="Times" panose="02020603050405020304" pitchFamily="18" charset="0"/>
                <a:cs typeface="Times" panose="02020603050405020304" pitchFamily="18" charset="0"/>
              </a:rPr>
              <a:t>A Catalog of cybersecurity </a:t>
            </a:r>
            <a:r>
              <a:rPr lang="en-US" sz="2000" u="sng" dirty="0">
                <a:latin typeface="Times" panose="02020603050405020304" pitchFamily="18" charset="0"/>
                <a:cs typeface="Times" panose="02020603050405020304" pitchFamily="18" charset="0"/>
              </a:rPr>
              <a:t>outcomes</a:t>
            </a:r>
          </a:p>
          <a:p>
            <a:pPr>
              <a:spcBef>
                <a:spcPts val="0"/>
              </a:spcBef>
              <a:spcAft>
                <a:spcPts val="1000"/>
              </a:spcAft>
            </a:pPr>
            <a:r>
              <a:rPr lang="en-US" sz="2000" dirty="0">
                <a:latin typeface="Times" panose="02020603050405020304" pitchFamily="18" charset="0"/>
                <a:cs typeface="Times" panose="02020603050405020304" pitchFamily="18" charset="0"/>
              </a:rPr>
              <a:t>Does not provide </a:t>
            </a:r>
            <a:r>
              <a:rPr lang="en-US" sz="2000" i="1" u="sng" dirty="0">
                <a:latin typeface="Times" panose="02020603050405020304" pitchFamily="18" charset="0"/>
                <a:cs typeface="Times" panose="02020603050405020304" pitchFamily="18" charset="0"/>
              </a:rPr>
              <a:t>how</a:t>
            </a:r>
            <a:r>
              <a:rPr lang="en-US" sz="2000" i="1" dirty="0">
                <a:latin typeface="Times" panose="02020603050405020304" pitchFamily="18" charset="0"/>
                <a:cs typeface="Times" panose="02020603050405020304" pitchFamily="18" charset="0"/>
              </a:rPr>
              <a:t> or </a:t>
            </a:r>
            <a:r>
              <a:rPr lang="en-US" sz="2000" i="1" u="sng" dirty="0">
                <a:latin typeface="Times" panose="02020603050405020304" pitchFamily="18" charset="0"/>
                <a:cs typeface="Times" panose="02020603050405020304" pitchFamily="18" charset="0"/>
              </a:rPr>
              <a:t>how much</a:t>
            </a:r>
            <a:r>
              <a:rPr lang="en-US" sz="2000" i="1" dirty="0">
                <a:latin typeface="Times" panose="02020603050405020304" pitchFamily="18" charset="0"/>
                <a:cs typeface="Times" panose="02020603050405020304" pitchFamily="18" charset="0"/>
              </a:rPr>
              <a:t> </a:t>
            </a:r>
            <a:r>
              <a:rPr lang="en-US" sz="2000" dirty="0">
                <a:latin typeface="Times" panose="02020603050405020304" pitchFamily="18" charset="0"/>
                <a:cs typeface="Times" panose="02020603050405020304" pitchFamily="18" charset="0"/>
              </a:rPr>
              <a:t>cybersecurity is appropriate</a:t>
            </a:r>
          </a:p>
          <a:p>
            <a:pPr>
              <a:spcBef>
                <a:spcPts val="0"/>
              </a:spcBef>
              <a:spcAft>
                <a:spcPts val="1000"/>
              </a:spcAft>
            </a:pPr>
            <a:r>
              <a:rPr lang="en-US" sz="2000" dirty="0">
                <a:latin typeface="Times" panose="02020603050405020304" pitchFamily="18" charset="0"/>
                <a:cs typeface="Times" panose="02020603050405020304" pitchFamily="18" charset="0"/>
              </a:rPr>
              <a:t>Take advantage of great pre-existing things</a:t>
            </a:r>
          </a:p>
          <a:p>
            <a:pPr>
              <a:spcBef>
                <a:spcPts val="0"/>
              </a:spcBef>
              <a:spcAft>
                <a:spcPts val="1000"/>
              </a:spcAft>
            </a:pPr>
            <a:r>
              <a:rPr lang="en-US" sz="2000" dirty="0">
                <a:latin typeface="Times" panose="02020603050405020304" pitchFamily="18" charset="0"/>
                <a:cs typeface="Times" panose="02020603050405020304" pitchFamily="18" charset="0"/>
              </a:rPr>
              <a:t>It’s a living document</a:t>
            </a:r>
          </a:p>
          <a:p>
            <a:pPr>
              <a:spcBef>
                <a:spcPts val="0"/>
              </a:spcBef>
              <a:spcAft>
                <a:spcPts val="1000"/>
              </a:spcAft>
            </a:pPr>
            <a:r>
              <a:rPr lang="en-US" sz="2000" dirty="0">
                <a:latin typeface="Times" panose="02020603050405020304" pitchFamily="18" charset="0"/>
                <a:cs typeface="Times" panose="02020603050405020304" pitchFamily="18" charset="0"/>
              </a:rPr>
              <a:t>Enable best practices to become </a:t>
            </a:r>
            <a:r>
              <a:rPr lang="en-US" sz="2000" i="1" u="sng" dirty="0">
                <a:latin typeface="Times" panose="02020603050405020304" pitchFamily="18" charset="0"/>
                <a:cs typeface="Times" panose="02020603050405020304" pitchFamily="18" charset="0"/>
              </a:rPr>
              <a:t>standard practices for everyone</a:t>
            </a:r>
          </a:p>
          <a:p>
            <a:pPr>
              <a:spcBef>
                <a:spcPts val="0"/>
              </a:spcBef>
              <a:spcAft>
                <a:spcPts val="1000"/>
              </a:spcAft>
            </a:pPr>
            <a:r>
              <a:rPr lang="en-US" sz="2000" dirty="0">
                <a:latin typeface="Times" panose="02020603050405020304" pitchFamily="18" charset="0"/>
                <a:cs typeface="Times" panose="02020603050405020304" pitchFamily="18" charset="0"/>
              </a:rPr>
              <a:t>Can be updated as </a:t>
            </a:r>
            <a:r>
              <a:rPr lang="en-US" sz="2000" i="1" u="sng" dirty="0">
                <a:latin typeface="Times" panose="02020603050405020304" pitchFamily="18" charset="0"/>
                <a:cs typeface="Times" panose="02020603050405020304" pitchFamily="18" charset="0"/>
              </a:rPr>
              <a:t>technology and threats </a:t>
            </a:r>
            <a:r>
              <a:rPr lang="en-US" sz="2000" dirty="0">
                <a:latin typeface="Times" panose="02020603050405020304" pitchFamily="18" charset="0"/>
                <a:cs typeface="Times" panose="02020603050405020304" pitchFamily="18" charset="0"/>
              </a:rPr>
              <a:t>change</a:t>
            </a:r>
          </a:p>
          <a:p>
            <a:pPr>
              <a:spcBef>
                <a:spcPts val="0"/>
              </a:spcBef>
              <a:spcAft>
                <a:spcPts val="1000"/>
              </a:spcAft>
            </a:pPr>
            <a:r>
              <a:rPr lang="en-US" sz="2000" dirty="0">
                <a:latin typeface="Times" panose="02020603050405020304" pitchFamily="18" charset="0"/>
                <a:cs typeface="Times" panose="02020603050405020304" pitchFamily="18" charset="0"/>
              </a:rPr>
              <a:t>Evolves </a:t>
            </a:r>
            <a:r>
              <a:rPr lang="en-US" sz="2000" i="1" u="sng" dirty="0">
                <a:latin typeface="Times" panose="02020603050405020304" pitchFamily="18" charset="0"/>
                <a:cs typeface="Times" panose="02020603050405020304" pitchFamily="18" charset="0"/>
              </a:rPr>
              <a:t>faster</a:t>
            </a:r>
            <a:r>
              <a:rPr lang="en-US" sz="2000" dirty="0">
                <a:latin typeface="Times" panose="02020603050405020304" pitchFamily="18" charset="0"/>
                <a:cs typeface="Times" panose="02020603050405020304" pitchFamily="18" charset="0"/>
              </a:rPr>
              <a:t> than regulation and legislation</a:t>
            </a:r>
          </a:p>
          <a:p>
            <a:pPr>
              <a:spcBef>
                <a:spcPts val="0"/>
              </a:spcBef>
              <a:spcAft>
                <a:spcPts val="1000"/>
              </a:spcAft>
            </a:pPr>
            <a:r>
              <a:rPr lang="en-US" sz="2000" dirty="0">
                <a:latin typeface="Times" panose="02020603050405020304" pitchFamily="18" charset="0"/>
                <a:cs typeface="Times" panose="02020603050405020304" pitchFamily="18" charset="0"/>
              </a:rPr>
              <a:t>Can be updated as stakeholders </a:t>
            </a:r>
            <a:r>
              <a:rPr lang="en-US" sz="2000" i="1" u="sng" dirty="0">
                <a:latin typeface="Times" panose="02020603050405020304" pitchFamily="18" charset="0"/>
                <a:cs typeface="Times" panose="02020603050405020304" pitchFamily="18" charset="0"/>
              </a:rPr>
              <a:t>learn from implementati</a:t>
            </a:r>
            <a:r>
              <a:rPr lang="en-US" sz="1800" i="1" u="sng" dirty="0"/>
              <a:t>on</a:t>
            </a:r>
          </a:p>
        </p:txBody>
      </p:sp>
      <p:sp>
        <p:nvSpPr>
          <p:cNvPr id="8" name="Slide Number Placeholder 4"/>
          <p:cNvSpPr>
            <a:spLocks noGrp="1"/>
          </p:cNvSpPr>
          <p:nvPr>
            <p:ph type="sldNum" sz="quarter" idx="12"/>
          </p:nvPr>
        </p:nvSpPr>
        <p:spPr>
          <a:xfrm>
            <a:off x="8077200" y="6356352"/>
            <a:ext cx="2133600" cy="365125"/>
          </a:xfrm>
        </p:spPr>
        <p:txBody>
          <a:bodyPr/>
          <a:lstStyle/>
          <a:p>
            <a:fld id="{C90B5FB4-1AE6-4CC4-B374-7CA8E5916470}" type="slidenum">
              <a:rPr lang="en-US" smtClean="0">
                <a:solidFill>
                  <a:prstClr val="black">
                    <a:tint val="75000"/>
                  </a:prstClr>
                </a:solidFill>
              </a:rPr>
              <a:pPr/>
              <a:t>8</a:t>
            </a:fld>
            <a:endParaRPr lang="en-US" dirty="0">
              <a:solidFill>
                <a:prstClr val="black">
                  <a:tint val="75000"/>
                </a:prstClr>
              </a:solidFill>
            </a:endParaRPr>
          </a:p>
        </p:txBody>
      </p:sp>
    </p:spTree>
    <p:extLst>
      <p:ext uri="{BB962C8B-B14F-4D97-AF65-F5344CB8AC3E}">
        <p14:creationId xmlns:p14="http://schemas.microsoft.com/office/powerpoint/2010/main" val="2639738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D2DA9CE-44DB-40F9-AD6A-679DC314165B}"/>
              </a:ext>
            </a:extLst>
          </p:cNvPr>
          <p:cNvSpPr/>
          <p:nvPr/>
        </p:nvSpPr>
        <p:spPr bwMode="auto">
          <a:xfrm>
            <a:off x="2438400" y="914400"/>
            <a:ext cx="7086600" cy="990600"/>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a:lstStyle/>
          <a:p>
            <a:pPr algn="ctr">
              <a:defRPr/>
            </a:pPr>
            <a:r>
              <a:rPr lang="en-US" sz="4400" dirty="0">
                <a:solidFill>
                  <a:schemeClr val="tx1"/>
                </a:solidFill>
                <a:latin typeface="Times New Roman" panose="02020603050405020304" pitchFamily="18" charset="0"/>
                <a:cs typeface="Times New Roman" panose="02020603050405020304" pitchFamily="18" charset="0"/>
              </a:rPr>
              <a:t>The CSF is for organizations </a:t>
            </a:r>
            <a:endParaRPr lang="en-KE" sz="4400" dirty="0">
              <a:solidFill>
                <a:schemeClr val="tx1"/>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7C38D775-B326-477B-8A6B-51958B036B36}"/>
              </a:ext>
            </a:extLst>
          </p:cNvPr>
          <p:cNvSpPr/>
          <p:nvPr/>
        </p:nvSpPr>
        <p:spPr bwMode="auto">
          <a:xfrm>
            <a:off x="1876425" y="2257425"/>
            <a:ext cx="8258175" cy="4371975"/>
          </a:xfrm>
          <a:prstGeom prst="rect">
            <a:avLst/>
          </a:prstGeom>
          <a:ln>
            <a:noFill/>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nSpc>
                <a:spcPct val="150000"/>
              </a:lnSpc>
              <a:buFont typeface="Arial"/>
              <a:buChar char="•"/>
            </a:pPr>
            <a:r>
              <a:rPr lang="en-US" sz="2200" dirty="0">
                <a:latin typeface="Times" panose="02020603050405020304" pitchFamily="18" charset="0"/>
                <a:cs typeface="Times" panose="02020603050405020304" pitchFamily="18" charset="0"/>
              </a:rPr>
              <a:t>Of </a:t>
            </a:r>
            <a:r>
              <a:rPr lang="en-US" sz="2200" dirty="0">
                <a:solidFill>
                  <a:srgbClr val="31859C"/>
                </a:solidFill>
                <a:latin typeface="Times" panose="02020603050405020304" pitchFamily="18" charset="0"/>
                <a:cs typeface="Times" panose="02020603050405020304" pitchFamily="18" charset="0"/>
              </a:rPr>
              <a:t>any size, in any sector </a:t>
            </a:r>
            <a:r>
              <a:rPr lang="en-US" sz="2200" dirty="0">
                <a:latin typeface="Times" panose="02020603050405020304" pitchFamily="18" charset="0"/>
                <a:cs typeface="Times" panose="02020603050405020304" pitchFamily="18" charset="0"/>
              </a:rPr>
              <a:t>in (and outside of) the critical infrastructure.</a:t>
            </a:r>
          </a:p>
          <a:p>
            <a:pPr>
              <a:lnSpc>
                <a:spcPct val="150000"/>
              </a:lnSpc>
              <a:buFont typeface="Arial"/>
              <a:buChar char="•"/>
            </a:pPr>
            <a:r>
              <a:rPr lang="en-US" sz="2200" dirty="0">
                <a:latin typeface="Times" panose="02020603050405020304" pitchFamily="18" charset="0"/>
                <a:cs typeface="Times" panose="02020603050405020304" pitchFamily="18" charset="0"/>
              </a:rPr>
              <a:t>That already has a </a:t>
            </a:r>
            <a:r>
              <a:rPr lang="en-US" sz="2200" dirty="0">
                <a:solidFill>
                  <a:srgbClr val="31859C"/>
                </a:solidFill>
                <a:latin typeface="Times" panose="02020603050405020304" pitchFamily="18" charset="0"/>
                <a:cs typeface="Times" panose="02020603050405020304" pitchFamily="18" charset="0"/>
              </a:rPr>
              <a:t>mature</a:t>
            </a:r>
            <a:r>
              <a:rPr lang="en-US" sz="2200" dirty="0">
                <a:latin typeface="Times" panose="02020603050405020304" pitchFamily="18" charset="0"/>
                <a:cs typeface="Times" panose="02020603050405020304" pitchFamily="18" charset="0"/>
              </a:rPr>
              <a:t> cyber risk management and cybersecurity program.</a:t>
            </a:r>
          </a:p>
          <a:p>
            <a:pPr>
              <a:lnSpc>
                <a:spcPct val="150000"/>
              </a:lnSpc>
              <a:buFont typeface="Arial"/>
              <a:buChar char="•"/>
            </a:pPr>
            <a:r>
              <a:rPr lang="en-US" sz="2200" dirty="0">
                <a:latin typeface="Times" panose="02020603050405020304" pitchFamily="18" charset="0"/>
                <a:cs typeface="Times" panose="02020603050405020304" pitchFamily="18" charset="0"/>
              </a:rPr>
              <a:t>That </a:t>
            </a:r>
            <a:r>
              <a:rPr lang="en-US" sz="2200" dirty="0">
                <a:solidFill>
                  <a:srgbClr val="31859C"/>
                </a:solidFill>
                <a:latin typeface="Times" panose="02020603050405020304" pitchFamily="18" charset="0"/>
                <a:cs typeface="Times" panose="02020603050405020304" pitchFamily="18" charset="0"/>
              </a:rPr>
              <a:t>doesn’t yet</a:t>
            </a:r>
            <a:r>
              <a:rPr lang="en-US" sz="2200" dirty="0">
                <a:latin typeface="Times" panose="02020603050405020304" pitchFamily="18" charset="0"/>
                <a:cs typeface="Times" panose="02020603050405020304" pitchFamily="18" charset="0"/>
              </a:rPr>
              <a:t> have a cyber risk management or cybersecurity program</a:t>
            </a:r>
          </a:p>
          <a:p>
            <a:pPr>
              <a:lnSpc>
                <a:spcPct val="150000"/>
              </a:lnSpc>
              <a:buFont typeface="Arial"/>
              <a:buChar char="•"/>
            </a:pPr>
            <a:r>
              <a:rPr lang="en-US" sz="2200" dirty="0">
                <a:latin typeface="Times" panose="02020603050405020304" pitchFamily="18" charset="0"/>
                <a:cs typeface="Times" panose="02020603050405020304" pitchFamily="18" charset="0"/>
              </a:rPr>
              <a:t>Needing to</a:t>
            </a:r>
            <a:r>
              <a:rPr lang="en-US" sz="2200" dirty="0">
                <a:solidFill>
                  <a:srgbClr val="31859C"/>
                </a:solidFill>
                <a:latin typeface="Times" panose="02020603050405020304" pitchFamily="18" charset="0"/>
                <a:cs typeface="Times" panose="02020603050405020304" pitchFamily="18" charset="0"/>
              </a:rPr>
              <a:t> keep up-to-date</a:t>
            </a:r>
            <a:r>
              <a:rPr lang="en-US" sz="2200" dirty="0">
                <a:latin typeface="Times" panose="02020603050405020304" pitchFamily="18" charset="0"/>
                <a:cs typeface="Times" panose="02020603050405020304" pitchFamily="18" charset="0"/>
              </a:rPr>
              <a:t> managing risks, and facing business or societal threats.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TotalTime>
  <Words>1370</Words>
  <Application>Microsoft Office PowerPoint</Application>
  <PresentationFormat>Widescreen</PresentationFormat>
  <Paragraphs>258</Paragraphs>
  <Slides>26</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Adobe Fan Heiti Std B</vt:lpstr>
      <vt:lpstr>Arial</vt:lpstr>
      <vt:lpstr>Calibri</vt:lpstr>
      <vt:lpstr>Calibri Light</vt:lpstr>
      <vt:lpstr>Comic Sans MS</vt:lpstr>
      <vt:lpstr>Mangal</vt:lpstr>
      <vt:lpstr>Times</vt:lpstr>
      <vt:lpstr>Times New Roman</vt:lpstr>
      <vt:lpstr>Wingdings</vt:lpstr>
      <vt:lpstr>Office Theme</vt:lpstr>
      <vt:lpstr>PowerPoint Presentation</vt:lpstr>
      <vt:lpstr>Objective and Agenda</vt:lpstr>
      <vt:lpstr>PowerPoint Presentation</vt:lpstr>
      <vt:lpstr>PowerPoint Presentation</vt:lpstr>
      <vt:lpstr> Cybersecurity Framework Users </vt:lpstr>
      <vt:lpstr>Eras of Cybersecurity Framework</vt:lpstr>
      <vt:lpstr>Version 1.0 and 1.1 Are Fully Compatible </vt:lpstr>
      <vt:lpstr>Key Framework Attributes</vt:lpstr>
      <vt:lpstr>PowerPoint Presentation</vt:lpstr>
      <vt:lpstr>Cybersecurity Framework Components</vt:lpstr>
      <vt:lpstr> CSF Core Components  </vt:lpstr>
      <vt:lpstr> </vt:lpstr>
      <vt:lpstr>PowerPoint Presentation</vt:lpstr>
      <vt:lpstr>PowerPoint Presentation</vt:lpstr>
      <vt:lpstr>PowerPoint Presentation</vt:lpstr>
      <vt:lpstr>Implementation Tiers</vt:lpstr>
      <vt:lpstr>CSF Profile </vt:lpstr>
      <vt:lpstr>Notional Information and decision flow within organization </vt:lpstr>
      <vt:lpstr>How to use the framework  </vt:lpstr>
      <vt:lpstr>PowerPoint Presentation</vt:lpstr>
      <vt:lpstr>PowerPoint Presentation</vt:lpstr>
      <vt:lpstr>Supply chain risk management(SCRM)</vt:lpstr>
      <vt:lpstr> Cyber SCRM Taxonomy1.1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Rahel</dc:creator>
  <cp:lastModifiedBy>Rahel</cp:lastModifiedBy>
  <cp:revision>21</cp:revision>
  <dcterms:created xsi:type="dcterms:W3CDTF">2024-05-30T23:03:52Z</dcterms:created>
  <dcterms:modified xsi:type="dcterms:W3CDTF">2025-04-08T05:16:47Z</dcterms:modified>
</cp:coreProperties>
</file>