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79" r:id="rId15"/>
    <p:sldId id="280" r:id="rId16"/>
    <p:sldId id="274" r:id="rId17"/>
    <p:sldId id="275" r:id="rId18"/>
    <p:sldId id="277" r:id="rId19"/>
    <p:sldId id="276" r:id="rId20"/>
    <p:sldId id="281" r:id="rId21"/>
    <p:sldId id="272" r:id="rId22"/>
    <p:sldId id="268" r:id="rId2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2B53-AEC0-4DBB-92D1-513DD4787C6A}" type="datetimeFigureOut">
              <a:rPr lang="en-KE" smtClean="0"/>
              <a:t>08/04/2025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CBC22-558E-4543-8D02-049AD4F87A5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9617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C473-B5BA-4F3F-B47C-3CB6D5DE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79146-D1CB-4CDF-8CDD-51E9AFD1D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DBBD6-6391-4059-AF3B-8C846EA8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71E7-7AA1-4937-8D22-0A9C66BF4865}" type="datetime8">
              <a:rPr lang="en-KE" smtClean="0"/>
              <a:t>08/04/2025 12:10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60846-B28C-4D19-A250-74F302A4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667A1-6818-445B-B492-780F1B4A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9065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D3F7-9F9F-4892-AABC-6EE8DFFD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1A8AB-5CC7-4180-AE1E-81B0C54D0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74ABC-6B60-4B62-BB4D-6E235108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705A-D423-47E2-BDA4-3CAD17D76D52}" type="datetime8">
              <a:rPr lang="en-KE" smtClean="0"/>
              <a:t>08/04/2025 12:10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1901E-46E3-4206-BB74-14E9A615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56C7-DD0A-4C1F-9E87-B259E882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1456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B8467-55A7-4EF2-8704-7A71B5364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FAB47-3C17-4BFE-AC32-4C0D680D7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2D80F-A1E8-4DE5-950B-7F5328EA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4924-BFBA-4E3E-85C9-73A693A41402}" type="datetime8">
              <a:rPr lang="en-KE" smtClean="0"/>
              <a:t>08/04/2025 12:10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5EB54-9AAF-4E87-A4E4-47D384E9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777D7-860C-4F09-ADFD-11895C69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9139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053E-2475-4926-B178-48EFCA45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3A5C-B426-406D-8D2E-E31FC327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0333-7678-4C3E-AD72-1E78D032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A263-D036-49A0-9E4A-A15BA1F048C2}" type="datetime8">
              <a:rPr lang="en-KE" smtClean="0"/>
              <a:t>08/04/2025 12:10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10399-91B2-4484-92F8-3C1E3C7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E67E6-5862-469F-85A4-4AF0E19E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1524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5BEF-04C4-47C7-8679-DDB02B82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ADCE3-F1D2-409A-A7C2-168BBA8A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9307-7E8E-46F1-A0BA-41F1D2B9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C61-5F79-4AC5-8F3A-85949F1942DF}" type="datetime8">
              <a:rPr lang="en-KE" smtClean="0"/>
              <a:t>08/04/2025 12:10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AD23-0AA3-46DC-A095-27A8FC48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8D18-3F85-4BC7-A2F1-EF43596B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8339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F81-7BF0-48C4-9E06-91F3C710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0404-569C-4568-9922-2FDE1419C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A5FF6-9BDF-4121-AB3A-507A340F1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9CD4A-7F3F-4BB0-ABB2-3CBDDFAF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D156-D10A-4BAA-A2AC-B7AB55725784}" type="datetime8">
              <a:rPr lang="en-KE" smtClean="0"/>
              <a:t>08/04/2025 12:10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3C7C0-B524-4C79-8CFF-A566F79D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60E7-BB56-4E14-9053-9BF7953E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3561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7C2A-44C8-4DD2-B898-34F1A33D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B768-CACA-4864-B349-152C2ADE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D2619-F8CD-44BE-801B-C89A46C86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BFC6-A30D-4605-BE1D-B5AE72540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A492D-8AAD-47B7-8BDA-4E33E2756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DDBA9-A53E-4F81-B909-597FB70C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85B5-F2E0-400F-8490-3E1307F431EF}" type="datetime8">
              <a:rPr lang="en-KE" smtClean="0"/>
              <a:t>08/04/2025 12:10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9F49E-7FB0-4D9C-960F-3CE2C6E3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7CAD9-41AB-471E-9B40-F3736072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3613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BAEA-A593-4E48-8B49-D0CEF1A2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9407F-4C59-410D-8F0A-3F967AB2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8E2A-9F95-4907-B30C-8FF3A3509B19}" type="datetime8">
              <a:rPr lang="en-KE" smtClean="0"/>
              <a:t>08/04/2025 12:10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A263D-858D-429E-A1AA-2E5CFE10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D3F99-D57C-4E91-A7F0-7EE67196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362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A9F18-E20C-42A0-903D-224D3EF6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2FFC-D6EA-4CF1-8625-3B256B8EDD51}" type="datetime8">
              <a:rPr lang="en-KE" smtClean="0"/>
              <a:t>08/04/2025 12:10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531C4-E8B3-41EF-B0F7-61C09DEB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3E57E-D6AB-4B90-B927-FA2289FA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5892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6951-3423-4BF9-AEBE-029D1B88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FF13-CCD8-42A3-B1D2-883313F6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7A1CA-26BD-41F4-88EC-6605E5638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17353-C9BC-430C-94D5-BDF245B8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A637-3973-4213-AEC0-76EB45B68BCB}" type="datetime8">
              <a:rPr lang="en-KE" smtClean="0"/>
              <a:t>08/04/2025 12:10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F31CE-03D9-47B1-9EAD-F6A5B86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3A63-6323-4DCF-B4B4-A65E9B91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1971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D180-2EEC-4CD6-82EC-35F5B204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B0BBF-C3A0-4028-A4CC-6B1213CB0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D991-1CBA-4E24-9D5C-72E8E49A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21703-DC27-49DA-A880-C2338245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E8EB-082C-418E-A0F6-530DF7B0CDD5}" type="datetime8">
              <a:rPr lang="en-KE" smtClean="0"/>
              <a:t>08/04/2025 12:10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6906A-6142-49D9-901B-2CDC1724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66DCA-6A8B-4374-ACA8-C4FD9D4D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6816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4F3C7-A667-4EC8-9D89-BA88BD0E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EB35B-0674-4668-A3DE-A2436D9BF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A27F-BCE1-4708-8E88-3A1FCAED8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5947-9D5A-415B-9AE7-E096A198F59B}" type="datetime8">
              <a:rPr lang="en-KE" smtClean="0"/>
              <a:t>08/04/2025 12:10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8F05-C4AA-4AC7-8D0A-2CA6285A5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7181-C1C1-4DB9-A253-F6E75192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72D3-202E-432A-AB62-9321D48083E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349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3642A-0C00-2262-28EA-672A9E2BA8B0}"/>
              </a:ext>
            </a:extLst>
          </p:cNvPr>
          <p:cNvSpPr txBox="1"/>
          <p:nvPr/>
        </p:nvSpPr>
        <p:spPr>
          <a:xfrm>
            <a:off x="1366341" y="2354741"/>
            <a:ext cx="8938726" cy="98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 ML for Tuberculosis Detection and Classification from Chest X-ray Image</a:t>
            </a:r>
            <a:endParaRPr lang="en-KE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8E3DB-9BDE-5345-AF9D-B19BDEE388A8}"/>
              </a:ext>
            </a:extLst>
          </p:cNvPr>
          <p:cNvSpPr txBox="1"/>
          <p:nvPr/>
        </p:nvSpPr>
        <p:spPr>
          <a:xfrm>
            <a:off x="487525" y="3494948"/>
            <a:ext cx="10039738" cy="2088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Rahel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Sileshi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Abdisa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KE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375"/>
              </a:spcBef>
              <a:spcAft>
                <a:spcPts val="375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Ph.D.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ynopsis Presentation</a:t>
            </a:r>
          </a:p>
          <a:p>
            <a:pPr marL="0" marR="0" algn="ctr">
              <a:lnSpc>
                <a:spcPct val="150000"/>
              </a:lnSpc>
              <a:spcBef>
                <a:spcPts val="375"/>
              </a:spcBef>
              <a:spcAft>
                <a:spcPts val="375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to the Department of 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School of Electrical Engineering and Computing 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06FF2-BBF5-5C5E-37D0-C3E175D016C8}"/>
              </a:ext>
            </a:extLst>
          </p:cNvPr>
          <p:cNvSpPr txBox="1"/>
          <p:nvPr/>
        </p:nvSpPr>
        <p:spPr>
          <a:xfrm>
            <a:off x="8143875" y="5867929"/>
            <a:ext cx="3489842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November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/2023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Ethiopia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F78C3-03B4-4245-A71A-6D80A389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149819"/>
            <a:ext cx="2371725" cy="19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7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68FAD-3D0D-496C-BEFE-A827B2F69EFE}"/>
              </a:ext>
            </a:extLst>
          </p:cNvPr>
          <p:cNvSpPr/>
          <p:nvPr/>
        </p:nvSpPr>
        <p:spPr>
          <a:xfrm>
            <a:off x="1246752" y="290002"/>
            <a:ext cx="9530276" cy="6910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and gaps  </a:t>
            </a:r>
            <a:endParaRPr lang="en-KE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FDD349-6229-4C1A-96DE-98D65205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10</a:t>
            </a:fld>
            <a:endParaRPr lang="en-KE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3D67D4-D9FC-4237-BBF3-5E561ECFA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58460"/>
              </p:ext>
            </p:extLst>
          </p:nvPr>
        </p:nvGraphicFramePr>
        <p:xfrm>
          <a:off x="709612" y="1044203"/>
          <a:ext cx="10772775" cy="5677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9083">
                  <a:extLst>
                    <a:ext uri="{9D8B030D-6E8A-4147-A177-3AD203B41FA5}">
                      <a16:colId xmlns:a16="http://schemas.microsoft.com/office/drawing/2014/main" val="2844131296"/>
                    </a:ext>
                  </a:extLst>
                </a:gridCol>
                <a:gridCol w="2336169">
                  <a:extLst>
                    <a:ext uri="{9D8B030D-6E8A-4147-A177-3AD203B41FA5}">
                      <a16:colId xmlns:a16="http://schemas.microsoft.com/office/drawing/2014/main" val="3325074351"/>
                    </a:ext>
                  </a:extLst>
                </a:gridCol>
                <a:gridCol w="2098334">
                  <a:extLst>
                    <a:ext uri="{9D8B030D-6E8A-4147-A177-3AD203B41FA5}">
                      <a16:colId xmlns:a16="http://schemas.microsoft.com/office/drawing/2014/main" val="473488755"/>
                    </a:ext>
                  </a:extLst>
                </a:gridCol>
                <a:gridCol w="2262515">
                  <a:extLst>
                    <a:ext uri="{9D8B030D-6E8A-4147-A177-3AD203B41FA5}">
                      <a16:colId xmlns:a16="http://schemas.microsoft.com/office/drawing/2014/main" val="1935685840"/>
                    </a:ext>
                  </a:extLst>
                </a:gridCol>
                <a:gridCol w="2436674">
                  <a:extLst>
                    <a:ext uri="{9D8B030D-6E8A-4147-A177-3AD203B41FA5}">
                      <a16:colId xmlns:a16="http://schemas.microsoft.com/office/drawing/2014/main" val="1816578455"/>
                    </a:ext>
                  </a:extLst>
                </a:gridCol>
              </a:tblGrid>
              <a:tr h="2457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7" marR="53317" marT="8599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  <a:endParaRPr lang="en-K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7" marR="53317" marT="8599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  </a:t>
                      </a:r>
                      <a:endParaRPr lang="en-K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7" marR="53317" marT="8599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 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 </a:t>
                      </a:r>
                      <a:endParaRPr lang="en-K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7" marR="53317" marT="8599" marB="0"/>
                </a:tc>
                <a:extLst>
                  <a:ext uri="{0D108BD9-81ED-4DB2-BD59-A6C34878D82A}">
                    <a16:rowId xmlns:a16="http://schemas.microsoft.com/office/drawing/2014/main" val="598639986"/>
                  </a:ext>
                </a:extLst>
              </a:tr>
              <a:tr h="19363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Muhammad Ayaz et al.[16]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7" marR="53317" marT="8599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architecture and applied ensemble learning  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7" marR="53317" marT="8599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99% and 97% of ROC curves</a:t>
                      </a:r>
                      <a:endParaRPr lang="en-KE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essemble achieved better than other classifiers </a:t>
                      </a:r>
                      <a:endParaRPr lang="en-K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7" marR="53317" marT="8599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time =62.74 min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time =22.37 s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Did not apply the interpretable and explainable ML to their work</a:t>
                      </a:r>
                      <a:endParaRPr lang="en-K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7" marR="53317" marT="8599" marB="0"/>
                </a:tc>
                <a:extLst>
                  <a:ext uri="{0D108BD9-81ED-4DB2-BD59-A6C34878D82A}">
                    <a16:rowId xmlns:a16="http://schemas.microsoft.com/office/drawing/2014/main" val="2155745843"/>
                  </a:ext>
                </a:extLst>
              </a:tr>
              <a:tr h="27917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Chirath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Dasanayaka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2020 [17]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7" marR="53317" marT="8599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DCNN and transfer learning 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genetic algorithm based hyper parameter tuning, and model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ensembling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7" marR="53317" marT="8599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of 97.1% 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Youden’s index-0.941,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 of 97.9%,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 of 96.2%)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7" marR="53317" marT="8599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parameters 49,66,118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Did not apply the interpretable and explainable ML to their work</a:t>
                      </a:r>
                      <a:endParaRPr lang="en-K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17" marR="53317" marT="8599" marB="0"/>
                </a:tc>
                <a:extLst>
                  <a:ext uri="{0D108BD9-81ED-4DB2-BD59-A6C34878D82A}">
                    <a16:rowId xmlns:a16="http://schemas.microsoft.com/office/drawing/2014/main" val="358933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43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CDD2DA-0B44-4832-AF51-35EBE8BE6418}"/>
              </a:ext>
            </a:extLst>
          </p:cNvPr>
          <p:cNvSpPr/>
          <p:nvPr/>
        </p:nvSpPr>
        <p:spPr>
          <a:xfrm>
            <a:off x="1133476" y="285750"/>
            <a:ext cx="9534524" cy="76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and gaps  </a:t>
            </a:r>
            <a:endParaRPr lang="en-KE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E2D788-32F5-4C20-AD45-CCF3DCB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11</a:t>
            </a:fld>
            <a:endParaRPr lang="en-KE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1CDF2A-DF02-4BD1-BD7F-601E908AF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26298"/>
              </p:ext>
            </p:extLst>
          </p:nvPr>
        </p:nvGraphicFramePr>
        <p:xfrm>
          <a:off x="1133475" y="1171576"/>
          <a:ext cx="10458451" cy="5172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7654">
                  <a:extLst>
                    <a:ext uri="{9D8B030D-6E8A-4147-A177-3AD203B41FA5}">
                      <a16:colId xmlns:a16="http://schemas.microsoft.com/office/drawing/2014/main" val="1120538618"/>
                    </a:ext>
                  </a:extLst>
                </a:gridCol>
                <a:gridCol w="2307514">
                  <a:extLst>
                    <a:ext uri="{9D8B030D-6E8A-4147-A177-3AD203B41FA5}">
                      <a16:colId xmlns:a16="http://schemas.microsoft.com/office/drawing/2014/main" val="3154423698"/>
                    </a:ext>
                  </a:extLst>
                </a:gridCol>
                <a:gridCol w="2073268">
                  <a:extLst>
                    <a:ext uri="{9D8B030D-6E8A-4147-A177-3AD203B41FA5}">
                      <a16:colId xmlns:a16="http://schemas.microsoft.com/office/drawing/2014/main" val="1224322387"/>
                    </a:ext>
                  </a:extLst>
                </a:gridCol>
                <a:gridCol w="2337687">
                  <a:extLst>
                    <a:ext uri="{9D8B030D-6E8A-4147-A177-3AD203B41FA5}">
                      <a16:colId xmlns:a16="http://schemas.microsoft.com/office/drawing/2014/main" val="3920601557"/>
                    </a:ext>
                  </a:extLst>
                </a:gridCol>
                <a:gridCol w="2412328">
                  <a:extLst>
                    <a:ext uri="{9D8B030D-6E8A-4147-A177-3AD203B41FA5}">
                      <a16:colId xmlns:a16="http://schemas.microsoft.com/office/drawing/2014/main" val="3716265809"/>
                    </a:ext>
                  </a:extLst>
                </a:gridCol>
              </a:tblGrid>
              <a:tr h="207069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Sandeep et al.[1],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9525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ImageNet fine-tuned Normalization-Free CNN Network Model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Collaborated XAI with the model 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9525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96.91% accuracy,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99.38% AUC, 91.81%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98.42% specificity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9525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9,696,071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Did not apply the characterization of other pulmonary diseases apart from pulmonary TB from suspected CXR image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KE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lot of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trainable parameters 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9525" marB="0"/>
                </a:tc>
                <a:extLst>
                  <a:ext uri="{0D108BD9-81ED-4DB2-BD59-A6C34878D82A}">
                    <a16:rowId xmlns:a16="http://schemas.microsoft.com/office/drawing/2014/main" val="3210011327"/>
                  </a:ext>
                </a:extLst>
              </a:tr>
              <a:tr h="19964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Ovi Sarkar et al. [20]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9525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XAI algorithms 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Multi-Scale Convolutional Neural Network (MS-CNN)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9525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Detected different diseases from CXR image and identified TB 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 of XAI have contributed interpretability 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9525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Train=76.74 min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Test=45.37 s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did not cover the sub classification of TB in this work. 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KE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90" marR="59690" marT="9525" marB="0"/>
                </a:tc>
                <a:extLst>
                  <a:ext uri="{0D108BD9-81ED-4DB2-BD59-A6C34878D82A}">
                    <a16:rowId xmlns:a16="http://schemas.microsoft.com/office/drawing/2014/main" val="173085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57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A0BF0-8BEA-4C58-BBFF-723D9DCECC43}"/>
              </a:ext>
            </a:extLst>
          </p:cNvPr>
          <p:cNvSpPr/>
          <p:nvPr/>
        </p:nvSpPr>
        <p:spPr>
          <a:xfrm>
            <a:off x="1352550" y="323850"/>
            <a:ext cx="8753475" cy="11525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flow the work </a:t>
            </a:r>
            <a:endParaRPr lang="en-KE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493CD-240B-4021-B75B-D704707E5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1" y="1590676"/>
            <a:ext cx="8829674" cy="48672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02C9DB-630F-40E0-938B-0F81CEC3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12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8648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FAC8D6-7907-47B3-A84C-709A615BE61C}"/>
              </a:ext>
            </a:extLst>
          </p:cNvPr>
          <p:cNvSpPr/>
          <p:nvPr/>
        </p:nvSpPr>
        <p:spPr>
          <a:xfrm>
            <a:off x="1095375" y="400049"/>
            <a:ext cx="9048750" cy="7239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 </a:t>
            </a:r>
            <a:r>
              <a:rPr lang="en-US" dirty="0"/>
              <a:t>  </a:t>
            </a:r>
            <a:endParaRPr lang="en-K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F201B-FD2A-4E2F-87EF-673796C69202}"/>
              </a:ext>
            </a:extLst>
          </p:cNvPr>
          <p:cNvSpPr/>
          <p:nvPr/>
        </p:nvSpPr>
        <p:spPr>
          <a:xfrm>
            <a:off x="619125" y="1246980"/>
            <a:ext cx="9805987" cy="48529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 CXR data will be collected from EAII and prepared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rescaling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applied accordingly.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8E2E2-3967-46F3-8085-347B6710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13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453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FF052-DE84-4869-8076-E9246629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14</a:t>
            </a:fld>
            <a:endParaRPr lang="en-K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D8FBA-67E0-40DE-B3D8-3B939DECF39D}"/>
              </a:ext>
            </a:extLst>
          </p:cNvPr>
          <p:cNvSpPr/>
          <p:nvPr/>
        </p:nvSpPr>
        <p:spPr>
          <a:xfrm>
            <a:off x="800100" y="390525"/>
            <a:ext cx="10639425" cy="1114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methods </a:t>
            </a:r>
            <a:endParaRPr lang="en-KE" sz="3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664C2-D2EA-4D15-B34A-3D2DE7C3B14B}"/>
              </a:ext>
            </a:extLst>
          </p:cNvPr>
          <p:cNvSpPr/>
          <p:nvPr/>
        </p:nvSpPr>
        <p:spPr>
          <a:xfrm>
            <a:off x="647699" y="1647825"/>
            <a:ext cx="10467975" cy="37472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development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the model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XAI development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developed models tested with the data clinically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K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6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018B6-22D7-4FA1-89A6-CBB1C38D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15</a:t>
            </a:fld>
            <a:endParaRPr lang="en-K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6DE33D-9284-4E7D-8D58-9C223DF50EC5}"/>
              </a:ext>
            </a:extLst>
          </p:cNvPr>
          <p:cNvSpPr/>
          <p:nvPr/>
        </p:nvSpPr>
        <p:spPr>
          <a:xfrm>
            <a:off x="1238249" y="285750"/>
            <a:ext cx="10239375" cy="13239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Requirement  </a:t>
            </a:r>
            <a:endParaRPr lang="en-KE" sz="3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74203-0D21-4E02-ABF2-DDC2671E580B}"/>
              </a:ext>
            </a:extLst>
          </p:cNvPr>
          <p:cNvSpPr/>
          <p:nvPr/>
        </p:nvSpPr>
        <p:spPr>
          <a:xfrm>
            <a:off x="1238249" y="1717676"/>
            <a:ext cx="9820276" cy="3759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wares: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computers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Chest X-ray </a:t>
            </a:r>
          </a:p>
          <a:p>
            <a:r>
              <a:rPr lang="en-US" dirty="0"/>
              <a:t>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4845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E23ED-504C-4B3E-B0FF-F0AE9CDD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16</a:t>
            </a:fld>
            <a:endParaRPr lang="en-K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33135-FCFF-4784-AF41-ABC3E14BA436}"/>
              </a:ext>
            </a:extLst>
          </p:cNvPr>
          <p:cNvSpPr/>
          <p:nvPr/>
        </p:nvSpPr>
        <p:spPr>
          <a:xfrm>
            <a:off x="762000" y="438150"/>
            <a:ext cx="10515600" cy="13144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</a:t>
            </a:r>
            <a:endParaRPr lang="en-KE" sz="3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52F2B-CEA9-451E-A51B-933B479C74D9}"/>
              </a:ext>
            </a:extLst>
          </p:cNvPr>
          <p:cNvSpPr/>
          <p:nvPr/>
        </p:nvSpPr>
        <p:spPr>
          <a:xfrm>
            <a:off x="1162050" y="1552575"/>
            <a:ext cx="9867899" cy="356234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 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omputationally efficient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Interpretable deep learning model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different subtypes of TB </a:t>
            </a:r>
            <a:endParaRPr lang="en-K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9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516C3-92B4-4A9C-91B9-AE5425DE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17</a:t>
            </a:fld>
            <a:endParaRPr lang="en-K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02C1B2-A81F-4679-814B-C1F8D09C6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83" y="1207996"/>
            <a:ext cx="7782167" cy="47787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5C2961-A0C2-448A-A2DC-923E3653D790}"/>
              </a:ext>
            </a:extLst>
          </p:cNvPr>
          <p:cNvSpPr/>
          <p:nvPr/>
        </p:nvSpPr>
        <p:spPr>
          <a:xfrm>
            <a:off x="1428508" y="104775"/>
            <a:ext cx="8896592" cy="10096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r>
              <a:rPr lang="en-US" dirty="0"/>
              <a:t>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4611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5640C-02BB-437B-8C42-55D42C21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18</a:t>
            </a:fld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94E35-60EF-45E9-A96E-14CB33F08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24" y="1287973"/>
            <a:ext cx="7918701" cy="48948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A4021A-7B93-478E-A567-759CD8FFDA54}"/>
              </a:ext>
            </a:extLst>
          </p:cNvPr>
          <p:cNvSpPr/>
          <p:nvPr/>
        </p:nvSpPr>
        <p:spPr>
          <a:xfrm>
            <a:off x="1428508" y="104775"/>
            <a:ext cx="8896592" cy="10096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r>
              <a:rPr lang="en-US" dirty="0"/>
              <a:t>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509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F468C-8B38-455B-ADD7-59B7DD25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19</a:t>
            </a:fld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A9028-DC71-4AD8-941E-5A4F710E4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43" y="1036317"/>
            <a:ext cx="7363648" cy="51168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D37918-BCA3-45EB-92B6-645188377815}"/>
              </a:ext>
            </a:extLst>
          </p:cNvPr>
          <p:cNvSpPr/>
          <p:nvPr/>
        </p:nvSpPr>
        <p:spPr>
          <a:xfrm>
            <a:off x="1428508" y="104775"/>
            <a:ext cx="8896592" cy="10096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r>
              <a:rPr lang="en-US" dirty="0"/>
              <a:t>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6407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C4A9C71-B66A-44BB-832E-FE6ACDB3DEE5}"/>
              </a:ext>
            </a:extLst>
          </p:cNvPr>
          <p:cNvSpPr txBox="1">
            <a:spLocks/>
          </p:cNvSpPr>
          <p:nvPr/>
        </p:nvSpPr>
        <p:spPr>
          <a:xfrm>
            <a:off x="885825" y="1533524"/>
            <a:ext cx="9898132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Tuberculosis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infectious disease that most often causes infection in the lungs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</a:t>
            </a:r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most common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of </a:t>
            </a:r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infectious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</a:t>
            </a:r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millions of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individuals each year (Acharya, et al. 2022) 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Your lungs, connected to your trachea, are infected with tuberculosis bacteria, causing tuberculosis.">
            <a:extLst>
              <a:ext uri="{FF2B5EF4-FFF2-40B4-BE49-F238E27FC236}">
                <a16:creationId xmlns:a16="http://schemas.microsoft.com/office/drawing/2014/main" id="{D0BD5E43-15D5-49C5-A5BC-AB5F514899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15" y="3527424"/>
            <a:ext cx="253706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7B84EF-F3C8-4E58-9A63-057C2277A7C7}"/>
              </a:ext>
            </a:extLst>
          </p:cNvPr>
          <p:cNvSpPr/>
          <p:nvPr/>
        </p:nvSpPr>
        <p:spPr>
          <a:xfrm>
            <a:off x="885825" y="342900"/>
            <a:ext cx="8896350" cy="12763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 </a:t>
            </a:r>
            <a:endParaRPr lang="en-K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DB8848-6FB9-47F5-A9EE-2D15EDFF2BE4}"/>
              </a:ext>
            </a:extLst>
          </p:cNvPr>
          <p:cNvSpPr/>
          <p:nvPr/>
        </p:nvSpPr>
        <p:spPr>
          <a:xfrm>
            <a:off x="5599456" y="6210299"/>
            <a:ext cx="3538331" cy="3048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Mycobacterium infected the lungs  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AEB58B-AB4C-4BFA-A0CB-282669C5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66306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2FBAE-A4AF-428C-A19A-A678C589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20</a:t>
            </a:fld>
            <a:endParaRPr lang="en-KE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B92B20-F9D2-4B07-97FE-9968BC6E6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77194"/>
              </p:ext>
            </p:extLst>
          </p:nvPr>
        </p:nvGraphicFramePr>
        <p:xfrm>
          <a:off x="1343023" y="1365018"/>
          <a:ext cx="8991601" cy="4991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508">
                  <a:extLst>
                    <a:ext uri="{9D8B030D-6E8A-4147-A177-3AD203B41FA5}">
                      <a16:colId xmlns:a16="http://schemas.microsoft.com/office/drawing/2014/main" val="1575239509"/>
                    </a:ext>
                  </a:extLst>
                </a:gridCol>
                <a:gridCol w="1309692">
                  <a:extLst>
                    <a:ext uri="{9D8B030D-6E8A-4147-A177-3AD203B41FA5}">
                      <a16:colId xmlns:a16="http://schemas.microsoft.com/office/drawing/2014/main" val="2323606910"/>
                    </a:ext>
                  </a:extLst>
                </a:gridCol>
                <a:gridCol w="2681261">
                  <a:extLst>
                    <a:ext uri="{9D8B030D-6E8A-4147-A177-3AD203B41FA5}">
                      <a16:colId xmlns:a16="http://schemas.microsoft.com/office/drawing/2014/main" val="3971135043"/>
                    </a:ext>
                  </a:extLst>
                </a:gridCol>
                <a:gridCol w="1092898">
                  <a:extLst>
                    <a:ext uri="{9D8B030D-6E8A-4147-A177-3AD203B41FA5}">
                      <a16:colId xmlns:a16="http://schemas.microsoft.com/office/drawing/2014/main" val="2850446748"/>
                    </a:ext>
                  </a:extLst>
                </a:gridCol>
                <a:gridCol w="713646">
                  <a:extLst>
                    <a:ext uri="{9D8B030D-6E8A-4147-A177-3AD203B41FA5}">
                      <a16:colId xmlns:a16="http://schemas.microsoft.com/office/drawing/2014/main" val="2486616430"/>
                    </a:ext>
                  </a:extLst>
                </a:gridCol>
                <a:gridCol w="536778">
                  <a:extLst>
                    <a:ext uri="{9D8B030D-6E8A-4147-A177-3AD203B41FA5}">
                      <a16:colId xmlns:a16="http://schemas.microsoft.com/office/drawing/2014/main" val="2461505536"/>
                    </a:ext>
                  </a:extLst>
                </a:gridCol>
                <a:gridCol w="978181">
                  <a:extLst>
                    <a:ext uri="{9D8B030D-6E8A-4147-A177-3AD203B41FA5}">
                      <a16:colId xmlns:a16="http://schemas.microsoft.com/office/drawing/2014/main" val="681858067"/>
                    </a:ext>
                  </a:extLst>
                </a:gridCol>
                <a:gridCol w="906637">
                  <a:extLst>
                    <a:ext uri="{9D8B030D-6E8A-4147-A177-3AD203B41FA5}">
                      <a16:colId xmlns:a16="http://schemas.microsoft.com/office/drawing/2014/main" val="45327966"/>
                    </a:ext>
                  </a:extLst>
                </a:gridCol>
              </a:tblGrid>
              <a:tr h="76168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S/No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activities/tasks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Rate/unit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Qty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Price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extLst>
                  <a:ext uri="{0D108BD9-81ED-4DB2-BD59-A6C34878D82A}">
                    <a16:rowId xmlns:a16="http://schemas.microsoft.com/office/drawing/2014/main" val="1478949264"/>
                  </a:ext>
                </a:extLst>
              </a:tr>
              <a:tr h="1166786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(Peridium)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15-days peridium for radiologist assistance on data 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 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724 birr/ day 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1*40*724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10,860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extLst>
                  <a:ext uri="{0D108BD9-81ED-4DB2-BD59-A6C34878D82A}">
                    <a16:rowId xmlns:a16="http://schemas.microsoft.com/office/drawing/2014/main" val="3560449705"/>
                  </a:ext>
                </a:extLst>
              </a:tr>
              <a:tr h="1215297">
                <a:tc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20-days Peridium for chest x-ray technician  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Person 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724/day 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1*30*724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14,480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extLst>
                  <a:ext uri="{0D108BD9-81ED-4DB2-BD59-A6C34878D82A}">
                    <a16:rowId xmlns:a16="http://schemas.microsoft.com/office/drawing/2014/main" val="507048763"/>
                  </a:ext>
                </a:extLst>
              </a:tr>
              <a:tr h="5121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Stationary 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Printing, binding 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Materials 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10,660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extLst>
                  <a:ext uri="{0D108BD9-81ED-4DB2-BD59-A6C34878D82A}">
                    <a16:rowId xmlns:a16="http://schemas.microsoft.com/office/drawing/2014/main" val="2408941656"/>
                  </a:ext>
                </a:extLst>
              </a:tr>
              <a:tr h="76168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years Internet data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6000/year 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4*6000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24,000</a:t>
                      </a:r>
                      <a:endParaRPr lang="en-KE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extLst>
                  <a:ext uri="{0D108BD9-81ED-4DB2-BD59-A6C34878D82A}">
                    <a16:rowId xmlns:a16="http://schemas.microsoft.com/office/drawing/2014/main" val="3924899625"/>
                  </a:ext>
                </a:extLst>
              </a:tr>
              <a:tr h="512180"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 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60,000</a:t>
                      </a:r>
                      <a:endParaRPr lang="en-KE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29" marR="50929" marT="0" marB="0"/>
                </a:tc>
                <a:extLst>
                  <a:ext uri="{0D108BD9-81ED-4DB2-BD59-A6C34878D82A}">
                    <a16:rowId xmlns:a16="http://schemas.microsoft.com/office/drawing/2014/main" val="28960442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64A0072-D9F5-4FB4-98E1-1289D464437D}"/>
              </a:ext>
            </a:extLst>
          </p:cNvPr>
          <p:cNvSpPr/>
          <p:nvPr/>
        </p:nvSpPr>
        <p:spPr>
          <a:xfrm>
            <a:off x="1343025" y="333375"/>
            <a:ext cx="8991600" cy="6766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 breakdown </a:t>
            </a:r>
            <a:endParaRPr lang="en-KE" sz="3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79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9EB6D-F1DC-4DA7-8AD6-ECAF212CA68A}"/>
              </a:ext>
            </a:extLst>
          </p:cNvPr>
          <p:cNvSpPr/>
          <p:nvPr/>
        </p:nvSpPr>
        <p:spPr>
          <a:xfrm>
            <a:off x="1200150" y="419101"/>
            <a:ext cx="9572625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/>
              <a:t> </a:t>
            </a:r>
            <a:endParaRPr lang="en-K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8B47-9E0A-4018-B573-FCA8F9111BF1}"/>
              </a:ext>
            </a:extLst>
          </p:cNvPr>
          <p:cNvSpPr/>
          <p:nvPr/>
        </p:nvSpPr>
        <p:spPr>
          <a:xfrm>
            <a:off x="1114424" y="1247775"/>
            <a:ext cx="10239375" cy="54006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KE" dirty="0"/>
              <a:t>[</a:t>
            </a:r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	V. Acharya </a:t>
            </a:r>
            <a:r>
              <a:rPr lang="en-KE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“AI-Assisted Tuberculosis Detection and Classification from Chest X-Rays Using a Deep Learning Normalization-Free Network Model,” vol. 2022, 2022.</a:t>
            </a:r>
          </a:p>
          <a:p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	“Tuberculosis_ Causes, Symptoms, Diagnosis &amp; Treatment.” </a:t>
            </a:r>
          </a:p>
          <a:p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	S. </a:t>
            </a:r>
            <a:r>
              <a:rPr lang="en-K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Eshetie</a:t>
            </a:r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KE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“Multidrug resistant tuberculosis in Ethiopian settings and its association with previous history of anti-tuberculosis treatment: A systematic review and meta-analysis,” </a:t>
            </a:r>
            <a:r>
              <a:rPr lang="en-KE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BMC Infect. Dis.</a:t>
            </a:r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17, no. 1, 2017, </a:t>
            </a:r>
            <a:r>
              <a:rPr lang="en-K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10.1186/s12879-017-2323-y.</a:t>
            </a:r>
          </a:p>
          <a:p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	S.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Bagchi</a:t>
            </a:r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“WHO’s Global Tuberculosis Report 2022,” </a:t>
            </a:r>
            <a:r>
              <a:rPr lang="en-KE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Lancet Microbe</a:t>
            </a:r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4, no. 1, p. e20, 2023, </a:t>
            </a:r>
            <a:r>
              <a:rPr lang="en-K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10.1016/s2666-5247(22)00359-7.</a:t>
            </a:r>
          </a:p>
          <a:p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	C. Dye, S. Scheele, P. Dolin, V. </a:t>
            </a:r>
            <a:r>
              <a:rPr lang="en-K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Pathania</a:t>
            </a:r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C. </a:t>
            </a:r>
            <a:r>
              <a:rPr lang="en-KE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Raviglione</a:t>
            </a:r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“Global burden of tuberculosis: Estimated incidence, prevalence, and mortality by country: WHO Global Surveillance and Monitoring Project. JAMA. 1999 Aug 18;282(7):677–86.,” </a:t>
            </a:r>
            <a:r>
              <a:rPr lang="en-KE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Am. Med. Assoc.</a:t>
            </a:r>
            <a:r>
              <a:rPr lang="en-K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282, no. 7, pp. 677–686, 1999.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36F1B-A5D1-43BE-B985-20C73D17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21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4352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6E2F-13E5-4BCA-BAE2-9E0B0663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000251"/>
            <a:ext cx="10906125" cy="2209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 </a:t>
            </a:r>
            <a:endParaRPr lang="en-KE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35258C-6BF6-41F8-AD9D-701AF58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22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0893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413D98-63A9-44F9-BF68-1907ADA99FAF}"/>
              </a:ext>
            </a:extLst>
          </p:cNvPr>
          <p:cNvSpPr/>
          <p:nvPr/>
        </p:nvSpPr>
        <p:spPr>
          <a:xfrm>
            <a:off x="1181100" y="514350"/>
            <a:ext cx="8982075" cy="9048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Screening</a:t>
            </a:r>
            <a:r>
              <a:rPr lang="en-US" dirty="0"/>
              <a:t> </a:t>
            </a:r>
            <a:endParaRPr lang="en-KE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BF83982-DCF6-44F5-8C51-14A2AB61195B}"/>
              </a:ext>
            </a:extLst>
          </p:cNvPr>
          <p:cNvSpPr txBox="1">
            <a:spLocks/>
          </p:cNvSpPr>
          <p:nvPr/>
        </p:nvSpPr>
        <p:spPr>
          <a:xfrm>
            <a:off x="1600200" y="1733551"/>
            <a:ext cx="8858250" cy="452437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9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 screening </a:t>
            </a:r>
          </a:p>
          <a:p>
            <a:pPr marL="1131888" lvl="2" indent="-342900">
              <a:lnSpc>
                <a:spcPct val="170000"/>
              </a:lnSpc>
            </a:pPr>
            <a:r>
              <a:rPr lang="en-US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effective for early detection </a:t>
            </a:r>
          </a:p>
          <a:p>
            <a:pPr marL="1131888" lvl="2" indent="-342900">
              <a:lnSpc>
                <a:spcPct val="170000"/>
              </a:lnSpc>
            </a:pPr>
            <a:r>
              <a:rPr lang="en-US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patients at high risk (Jerene et al.2022)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9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Chest x-ray  </a:t>
            </a:r>
          </a:p>
          <a:p>
            <a:pPr marL="1074738" lvl="2" indent="-285750">
              <a:lnSpc>
                <a:spcPct val="170000"/>
              </a:lnSpc>
            </a:pPr>
            <a:r>
              <a:rPr lang="en-US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sensitivity to pulmonary TB detection </a:t>
            </a:r>
          </a:p>
          <a:p>
            <a:pPr marL="1074738" lvl="2" indent="-285750">
              <a:lnSpc>
                <a:spcPct val="170000"/>
              </a:lnSpc>
            </a:pPr>
            <a:r>
              <a:rPr lang="en-US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the identification of different diseases from TB </a:t>
            </a:r>
          </a:p>
          <a:p>
            <a:pPr marL="1074738" lvl="2" indent="-285750">
              <a:lnSpc>
                <a:spcPct val="170000"/>
              </a:lnSpc>
            </a:pPr>
            <a:r>
              <a:rPr lang="en-US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is possible </a:t>
            </a:r>
          </a:p>
          <a:p>
            <a:pPr marL="1074738" lvl="2" indent="-285750">
              <a:lnSpc>
                <a:spcPct val="17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738" lvl="2" indent="-285750">
              <a:lnSpc>
                <a:spcPct val="150000"/>
              </a:lnSpc>
            </a:pP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738" lvl="2" indent="-285750"/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BC61F-D595-481C-96EF-CD6A239E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989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049BD7-E481-4ABD-9EDB-E5C0C085CC2C}"/>
              </a:ext>
            </a:extLst>
          </p:cNvPr>
          <p:cNvSpPr/>
          <p:nvPr/>
        </p:nvSpPr>
        <p:spPr>
          <a:xfrm>
            <a:off x="1801054" y="504825"/>
            <a:ext cx="7934325" cy="7143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KE" sz="36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EE156E-7679-4688-9AB6-5E90737124F2}"/>
              </a:ext>
            </a:extLst>
          </p:cNvPr>
          <p:cNvSpPr/>
          <p:nvPr/>
        </p:nvSpPr>
        <p:spPr>
          <a:xfrm>
            <a:off x="904875" y="1962150"/>
            <a:ext cx="9153525" cy="42862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6223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Globally, is the </a:t>
            </a:r>
            <a:r>
              <a:rPr lang="en-K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most common cause of infectious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</a:t>
            </a:r>
            <a:r>
              <a:rPr lang="en-K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K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millions of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individuals each year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Eshetie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2017)</a:t>
            </a:r>
          </a:p>
          <a:p>
            <a:pPr marL="279400" lvl="1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Ethiopia remains with high TB burden countries, of 119 cases per 100,000 population in 2021 (ministry of health)</a:t>
            </a:r>
          </a:p>
          <a:p>
            <a:pPr marL="279400" lvl="1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3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developing country the incidence and death rate is higher due to </a:t>
            </a:r>
          </a:p>
          <a:p>
            <a:pPr marL="147955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laboratory capacity and medical supply </a:t>
            </a:r>
          </a:p>
          <a:p>
            <a:pPr marL="147955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diagnosis </a:t>
            </a:r>
          </a:p>
          <a:p>
            <a:pPr marL="147955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experts</a:t>
            </a:r>
          </a:p>
          <a:p>
            <a:pPr algn="ctr"/>
            <a:endParaRPr lang="en-K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FB54F7-8E9F-47A3-8103-E7FC01E7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7306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B7FC3C-2F75-4473-A56B-347D23427534}"/>
              </a:ext>
            </a:extLst>
          </p:cNvPr>
          <p:cNvSpPr/>
          <p:nvPr/>
        </p:nvSpPr>
        <p:spPr>
          <a:xfrm>
            <a:off x="1019175" y="358775"/>
            <a:ext cx="9734550" cy="6381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KE" sz="36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BFB17-64ED-4244-B597-E894FA31EA3D}"/>
              </a:ext>
            </a:extLst>
          </p:cNvPr>
          <p:cNvSpPr/>
          <p:nvPr/>
        </p:nvSpPr>
        <p:spPr>
          <a:xfrm>
            <a:off x="1019175" y="1171575"/>
            <a:ext cx="10125075" cy="53625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diagnosis techniques have limitation</a:t>
            </a:r>
          </a:p>
          <a:p>
            <a:pPr marL="1479550" lvl="3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applicable for early detection </a:t>
            </a:r>
          </a:p>
          <a:p>
            <a:pPr marL="1479550" lvl="3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Prone to error due to subjective decision </a:t>
            </a:r>
          </a:p>
          <a:p>
            <a:pPr marL="1479550" lvl="3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taking and laborious 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there is a need for automatic, time saver, and accurate diagnostic tools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Computer-aided detection</a:t>
            </a: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TB detection CAD, it has been applied with chest X-ray (CXR) for automatic detection and simplicity.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interpretability of the result has always been a question for clinicians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3FBB88-5EBA-4172-9216-75774588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6439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93303D-EA09-4E21-9587-19FAFF41CA3D}"/>
              </a:ext>
            </a:extLst>
          </p:cNvPr>
          <p:cNvSpPr/>
          <p:nvPr/>
        </p:nvSpPr>
        <p:spPr>
          <a:xfrm>
            <a:off x="990601" y="614361"/>
            <a:ext cx="9753600" cy="6286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KE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F3E25-B2A3-4704-A75C-01F6C57B5FF8}"/>
              </a:ext>
            </a:extLst>
          </p:cNvPr>
          <p:cNvSpPr/>
          <p:nvPr/>
        </p:nvSpPr>
        <p:spPr>
          <a:xfrm>
            <a:off x="1343025" y="1676400"/>
            <a:ext cx="9648825" cy="42862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explainable AI (XAI) limitations in TB diagnosis have been overcome.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the findings of the researchers are good, there are still gaps to be filled.  </a:t>
            </a:r>
          </a:p>
          <a:p>
            <a:pPr algn="just">
              <a:lnSpc>
                <a:spcPct val="150000"/>
              </a:lnSpc>
            </a:pPr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6D9359-4794-4FB0-AAB7-99925EF0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5929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63EB1-C855-484C-84E4-4989F49F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7</a:t>
            </a:fld>
            <a:endParaRPr lang="en-K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A5873-6F85-462D-9AEC-EDDD88C36F31}"/>
              </a:ext>
            </a:extLst>
          </p:cNvPr>
          <p:cNvSpPr/>
          <p:nvPr/>
        </p:nvSpPr>
        <p:spPr>
          <a:xfrm>
            <a:off x="552450" y="1314450"/>
            <a:ext cx="10991850" cy="50419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research has still to be done to engage XAI in the tool and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 detection of TB at an early stage from different diseases, classifying pulmonary TB into the subclasses( active and latent).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studies have to engage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data from low-resource settings</a:t>
            </a:r>
          </a:p>
          <a:p>
            <a:pPr algn="just">
              <a:lnSpc>
                <a:spcPct val="150000"/>
              </a:lnSpc>
            </a:pP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computationally efficient model has to be developed and connected with the appropriate XAI model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machine learning/deep learning techniques need to be tested with different algorithms of XAI.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3E2FE7-B426-416E-8F52-698C5DABDFDD}"/>
              </a:ext>
            </a:extLst>
          </p:cNvPr>
          <p:cNvSpPr/>
          <p:nvPr/>
        </p:nvSpPr>
        <p:spPr>
          <a:xfrm>
            <a:off x="704850" y="247650"/>
            <a:ext cx="10648950" cy="9239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KE" sz="3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C63B12-FCCE-4165-9C56-708A0B1FEC88}"/>
              </a:ext>
            </a:extLst>
          </p:cNvPr>
          <p:cNvSpPr/>
          <p:nvPr/>
        </p:nvSpPr>
        <p:spPr>
          <a:xfrm>
            <a:off x="904875" y="190502"/>
            <a:ext cx="950595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  </a:t>
            </a:r>
            <a:endParaRPr lang="en-KE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D13FF-4CB7-49AD-84A3-E842D09E823A}"/>
              </a:ext>
            </a:extLst>
          </p:cNvPr>
          <p:cNvSpPr/>
          <p:nvPr/>
        </p:nvSpPr>
        <p:spPr>
          <a:xfrm>
            <a:off x="1052513" y="1470027"/>
            <a:ext cx="9210674" cy="48863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an interpretable model that detects Pulmonary TB from CXR images? </a:t>
            </a:r>
          </a:p>
          <a:p>
            <a:pPr lvl="0">
              <a:lnSpc>
                <a:spcPct val="150000"/>
              </a:lnSpc>
            </a:pPr>
            <a:endParaRPr lang="en-K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a computationally efficient model that classifies Pulmonary TB into sub-classes?</a:t>
            </a:r>
          </a:p>
          <a:p>
            <a:pPr lvl="0">
              <a:lnSpc>
                <a:spcPct val="150000"/>
              </a:lnSpc>
            </a:pPr>
            <a:endParaRPr lang="en-K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a model that explains the result of TB CXR images and clinically apply? </a:t>
            </a:r>
            <a:endParaRPr lang="en-K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ü"/>
            </a:pP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535878-3BD8-4157-A57B-7A23851C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7050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901D3B-FA86-467F-AF2B-3B964346E470}"/>
              </a:ext>
            </a:extLst>
          </p:cNvPr>
          <p:cNvSpPr/>
          <p:nvPr/>
        </p:nvSpPr>
        <p:spPr>
          <a:xfrm>
            <a:off x="1285875" y="285750"/>
            <a:ext cx="9420224" cy="9620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endParaRPr lang="en-KE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407CC7-5397-4513-99C3-0D32EBBF37ED}"/>
              </a:ext>
            </a:extLst>
          </p:cNvPr>
          <p:cNvSpPr/>
          <p:nvPr/>
        </p:nvSpPr>
        <p:spPr>
          <a:xfrm>
            <a:off x="1147763" y="1219200"/>
            <a:ext cx="9896474" cy="51339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Objectives</a:t>
            </a:r>
            <a:endParaRPr lang="en-KE" sz="23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Interpretable ML for Tuberculosis Detection and Classification from Chest X-ray Image</a:t>
            </a:r>
          </a:p>
          <a:p>
            <a:pPr lvl="0">
              <a:lnSpc>
                <a:spcPct val="150000"/>
              </a:lnSpc>
            </a:pPr>
            <a:endParaRPr lang="en-KE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 </a:t>
            </a:r>
            <a:endParaRPr lang="en-KE" sz="23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interpretable model that detects Pulmonary TB from CXR images </a:t>
            </a:r>
            <a:endParaRPr lang="en-K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computationally efficient model that classifies Pulmonary TB into sub-classes</a:t>
            </a:r>
            <a:endParaRPr lang="en-K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a model that explains the result of TB CXR images clinically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various types TB in the study </a:t>
            </a:r>
            <a:endParaRPr lang="en-K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8D044-EBC3-4C29-9417-E9D05C63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72D3-202E-432A-AB62-9321D48083E5}" type="slidenum">
              <a:rPr lang="en-KE" smtClean="0"/>
              <a:t>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5502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1157</Words>
  <Application>Microsoft Office PowerPoint</Application>
  <PresentationFormat>Widescreen</PresentationFormat>
  <Paragraphs>219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Rahel</dc:creator>
  <cp:lastModifiedBy>Rahel</cp:lastModifiedBy>
  <cp:revision>65</cp:revision>
  <dcterms:created xsi:type="dcterms:W3CDTF">2023-10-25T07:05:22Z</dcterms:created>
  <dcterms:modified xsi:type="dcterms:W3CDTF">2025-04-08T19:12:03Z</dcterms:modified>
</cp:coreProperties>
</file>