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47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1A588-5BA1-47F7-BE8F-A63F10EE58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893727-76E4-430D-BF29-DA082E0EB9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F4B97B-773B-41B8-A027-0443FEA585AC}"/>
              </a:ext>
            </a:extLst>
          </p:cNvPr>
          <p:cNvSpPr>
            <a:spLocks noGrp="1"/>
          </p:cNvSpPr>
          <p:nvPr>
            <p:ph type="dt" sz="half" idx="10"/>
          </p:nvPr>
        </p:nvSpPr>
        <p:spPr/>
        <p:txBody>
          <a:bodyPr/>
          <a:lstStyle/>
          <a:p>
            <a:fld id="{DFC96149-A2C7-4486-BD39-4486B8C1F7A3}" type="datetimeFigureOut">
              <a:rPr lang="en-US" smtClean="0"/>
              <a:t>3/28/2022</a:t>
            </a:fld>
            <a:endParaRPr lang="en-US"/>
          </a:p>
        </p:txBody>
      </p:sp>
      <p:sp>
        <p:nvSpPr>
          <p:cNvPr id="5" name="Footer Placeholder 4">
            <a:extLst>
              <a:ext uri="{FF2B5EF4-FFF2-40B4-BE49-F238E27FC236}">
                <a16:creationId xmlns:a16="http://schemas.microsoft.com/office/drawing/2014/main" id="{63546F32-939D-434F-BFDB-198427DA27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6E43A3-8E91-4360-A2DB-D0374625BD40}"/>
              </a:ext>
            </a:extLst>
          </p:cNvPr>
          <p:cNvSpPr>
            <a:spLocks noGrp="1"/>
          </p:cNvSpPr>
          <p:nvPr>
            <p:ph type="sldNum" sz="quarter" idx="12"/>
          </p:nvPr>
        </p:nvSpPr>
        <p:spPr/>
        <p:txBody>
          <a:bodyPr/>
          <a:lstStyle/>
          <a:p>
            <a:fld id="{36E35BBC-7239-485D-A9CF-3C5D8DE11050}" type="slidenum">
              <a:rPr lang="en-US" smtClean="0"/>
              <a:t>‹#›</a:t>
            </a:fld>
            <a:endParaRPr lang="en-US"/>
          </a:p>
        </p:txBody>
      </p:sp>
    </p:spTree>
    <p:extLst>
      <p:ext uri="{BB962C8B-B14F-4D97-AF65-F5344CB8AC3E}">
        <p14:creationId xmlns:p14="http://schemas.microsoft.com/office/powerpoint/2010/main" val="3308664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DC0E9-6BEF-45CD-9A2F-B907D9C62B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FE7FB0-B1A7-4AA0-A765-1016121544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AED5D-7295-423C-AF99-49D25B3DE791}"/>
              </a:ext>
            </a:extLst>
          </p:cNvPr>
          <p:cNvSpPr>
            <a:spLocks noGrp="1"/>
          </p:cNvSpPr>
          <p:nvPr>
            <p:ph type="dt" sz="half" idx="10"/>
          </p:nvPr>
        </p:nvSpPr>
        <p:spPr/>
        <p:txBody>
          <a:bodyPr/>
          <a:lstStyle/>
          <a:p>
            <a:fld id="{DFC96149-A2C7-4486-BD39-4486B8C1F7A3}" type="datetimeFigureOut">
              <a:rPr lang="en-US" smtClean="0"/>
              <a:t>3/28/2022</a:t>
            </a:fld>
            <a:endParaRPr lang="en-US"/>
          </a:p>
        </p:txBody>
      </p:sp>
      <p:sp>
        <p:nvSpPr>
          <p:cNvPr id="5" name="Footer Placeholder 4">
            <a:extLst>
              <a:ext uri="{FF2B5EF4-FFF2-40B4-BE49-F238E27FC236}">
                <a16:creationId xmlns:a16="http://schemas.microsoft.com/office/drawing/2014/main" id="{99925D6A-27B8-4CA0-897E-E8123DC68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6D3E7B-3A38-4949-96C9-602C726239DD}"/>
              </a:ext>
            </a:extLst>
          </p:cNvPr>
          <p:cNvSpPr>
            <a:spLocks noGrp="1"/>
          </p:cNvSpPr>
          <p:nvPr>
            <p:ph type="sldNum" sz="quarter" idx="12"/>
          </p:nvPr>
        </p:nvSpPr>
        <p:spPr/>
        <p:txBody>
          <a:bodyPr/>
          <a:lstStyle/>
          <a:p>
            <a:fld id="{36E35BBC-7239-485D-A9CF-3C5D8DE11050}" type="slidenum">
              <a:rPr lang="en-US" smtClean="0"/>
              <a:t>‹#›</a:t>
            </a:fld>
            <a:endParaRPr lang="en-US"/>
          </a:p>
        </p:txBody>
      </p:sp>
    </p:spTree>
    <p:extLst>
      <p:ext uri="{BB962C8B-B14F-4D97-AF65-F5344CB8AC3E}">
        <p14:creationId xmlns:p14="http://schemas.microsoft.com/office/powerpoint/2010/main" val="2272167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FD53DD-070A-4ADF-B269-DDA0658FB0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72B804-BA5A-4981-BAAC-CA6D725FC0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2758EB-B9C6-42AA-A876-0768C15A90C9}"/>
              </a:ext>
            </a:extLst>
          </p:cNvPr>
          <p:cNvSpPr>
            <a:spLocks noGrp="1"/>
          </p:cNvSpPr>
          <p:nvPr>
            <p:ph type="dt" sz="half" idx="10"/>
          </p:nvPr>
        </p:nvSpPr>
        <p:spPr/>
        <p:txBody>
          <a:bodyPr/>
          <a:lstStyle/>
          <a:p>
            <a:fld id="{DFC96149-A2C7-4486-BD39-4486B8C1F7A3}" type="datetimeFigureOut">
              <a:rPr lang="en-US" smtClean="0"/>
              <a:t>3/28/2022</a:t>
            </a:fld>
            <a:endParaRPr lang="en-US"/>
          </a:p>
        </p:txBody>
      </p:sp>
      <p:sp>
        <p:nvSpPr>
          <p:cNvPr id="5" name="Footer Placeholder 4">
            <a:extLst>
              <a:ext uri="{FF2B5EF4-FFF2-40B4-BE49-F238E27FC236}">
                <a16:creationId xmlns:a16="http://schemas.microsoft.com/office/drawing/2014/main" id="{1AB167F2-FAAA-4B9A-8C11-850EDDC3E8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773D2F-FC48-4D24-B520-7D62A9F68AD1}"/>
              </a:ext>
            </a:extLst>
          </p:cNvPr>
          <p:cNvSpPr>
            <a:spLocks noGrp="1"/>
          </p:cNvSpPr>
          <p:nvPr>
            <p:ph type="sldNum" sz="quarter" idx="12"/>
          </p:nvPr>
        </p:nvSpPr>
        <p:spPr/>
        <p:txBody>
          <a:bodyPr/>
          <a:lstStyle/>
          <a:p>
            <a:fld id="{36E35BBC-7239-485D-A9CF-3C5D8DE11050}" type="slidenum">
              <a:rPr lang="en-US" smtClean="0"/>
              <a:t>‹#›</a:t>
            </a:fld>
            <a:endParaRPr lang="en-US"/>
          </a:p>
        </p:txBody>
      </p:sp>
    </p:spTree>
    <p:extLst>
      <p:ext uri="{BB962C8B-B14F-4D97-AF65-F5344CB8AC3E}">
        <p14:creationId xmlns:p14="http://schemas.microsoft.com/office/powerpoint/2010/main" val="29087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1F488-554A-413B-9909-B3C5137FBA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20CEEE-5393-4B5F-9DF8-B7B3FAE129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1AA626-3953-411D-A6C4-95F4E46469BB}"/>
              </a:ext>
            </a:extLst>
          </p:cNvPr>
          <p:cNvSpPr>
            <a:spLocks noGrp="1"/>
          </p:cNvSpPr>
          <p:nvPr>
            <p:ph type="dt" sz="half" idx="10"/>
          </p:nvPr>
        </p:nvSpPr>
        <p:spPr/>
        <p:txBody>
          <a:bodyPr/>
          <a:lstStyle/>
          <a:p>
            <a:fld id="{DFC96149-A2C7-4486-BD39-4486B8C1F7A3}" type="datetimeFigureOut">
              <a:rPr lang="en-US" smtClean="0"/>
              <a:t>3/28/2022</a:t>
            </a:fld>
            <a:endParaRPr lang="en-US"/>
          </a:p>
        </p:txBody>
      </p:sp>
      <p:sp>
        <p:nvSpPr>
          <p:cNvPr id="5" name="Footer Placeholder 4">
            <a:extLst>
              <a:ext uri="{FF2B5EF4-FFF2-40B4-BE49-F238E27FC236}">
                <a16:creationId xmlns:a16="http://schemas.microsoft.com/office/drawing/2014/main" id="{15B45419-543B-4907-9B68-348576B28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9C56A-5DAF-4F40-858A-55C1D7E3257A}"/>
              </a:ext>
            </a:extLst>
          </p:cNvPr>
          <p:cNvSpPr>
            <a:spLocks noGrp="1"/>
          </p:cNvSpPr>
          <p:nvPr>
            <p:ph type="sldNum" sz="quarter" idx="12"/>
          </p:nvPr>
        </p:nvSpPr>
        <p:spPr/>
        <p:txBody>
          <a:bodyPr/>
          <a:lstStyle/>
          <a:p>
            <a:fld id="{36E35BBC-7239-485D-A9CF-3C5D8DE11050}" type="slidenum">
              <a:rPr lang="en-US" smtClean="0"/>
              <a:t>‹#›</a:t>
            </a:fld>
            <a:endParaRPr lang="en-US"/>
          </a:p>
        </p:txBody>
      </p:sp>
    </p:spTree>
    <p:extLst>
      <p:ext uri="{BB962C8B-B14F-4D97-AF65-F5344CB8AC3E}">
        <p14:creationId xmlns:p14="http://schemas.microsoft.com/office/powerpoint/2010/main" val="244127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AFF7B-2427-484B-A1ED-130D36814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E90E3-FAD7-4BF2-BF1F-1A12C3DBC0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56264E-B6C2-4EE3-9666-4C088D351CD4}"/>
              </a:ext>
            </a:extLst>
          </p:cNvPr>
          <p:cNvSpPr>
            <a:spLocks noGrp="1"/>
          </p:cNvSpPr>
          <p:nvPr>
            <p:ph type="dt" sz="half" idx="10"/>
          </p:nvPr>
        </p:nvSpPr>
        <p:spPr/>
        <p:txBody>
          <a:bodyPr/>
          <a:lstStyle/>
          <a:p>
            <a:fld id="{DFC96149-A2C7-4486-BD39-4486B8C1F7A3}" type="datetimeFigureOut">
              <a:rPr lang="en-US" smtClean="0"/>
              <a:t>3/28/2022</a:t>
            </a:fld>
            <a:endParaRPr lang="en-US"/>
          </a:p>
        </p:txBody>
      </p:sp>
      <p:sp>
        <p:nvSpPr>
          <p:cNvPr id="5" name="Footer Placeholder 4">
            <a:extLst>
              <a:ext uri="{FF2B5EF4-FFF2-40B4-BE49-F238E27FC236}">
                <a16:creationId xmlns:a16="http://schemas.microsoft.com/office/drawing/2014/main" id="{78D60A5A-010D-47B5-8E84-4F6AB7906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D95B5-70FC-410E-A47F-24B687797D67}"/>
              </a:ext>
            </a:extLst>
          </p:cNvPr>
          <p:cNvSpPr>
            <a:spLocks noGrp="1"/>
          </p:cNvSpPr>
          <p:nvPr>
            <p:ph type="sldNum" sz="quarter" idx="12"/>
          </p:nvPr>
        </p:nvSpPr>
        <p:spPr/>
        <p:txBody>
          <a:bodyPr/>
          <a:lstStyle/>
          <a:p>
            <a:fld id="{36E35BBC-7239-485D-A9CF-3C5D8DE11050}" type="slidenum">
              <a:rPr lang="en-US" smtClean="0"/>
              <a:t>‹#›</a:t>
            </a:fld>
            <a:endParaRPr lang="en-US"/>
          </a:p>
        </p:txBody>
      </p:sp>
    </p:spTree>
    <p:extLst>
      <p:ext uri="{BB962C8B-B14F-4D97-AF65-F5344CB8AC3E}">
        <p14:creationId xmlns:p14="http://schemas.microsoft.com/office/powerpoint/2010/main" val="34842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E7821-B5B2-47C4-9931-F86146593D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AC149E-A520-419C-B943-F7F8FA920C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AC442E-1941-4280-934B-D7274041D8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FBA408-D00C-438F-8405-9D31E4155BB8}"/>
              </a:ext>
            </a:extLst>
          </p:cNvPr>
          <p:cNvSpPr>
            <a:spLocks noGrp="1"/>
          </p:cNvSpPr>
          <p:nvPr>
            <p:ph type="dt" sz="half" idx="10"/>
          </p:nvPr>
        </p:nvSpPr>
        <p:spPr/>
        <p:txBody>
          <a:bodyPr/>
          <a:lstStyle/>
          <a:p>
            <a:fld id="{DFC96149-A2C7-4486-BD39-4486B8C1F7A3}" type="datetimeFigureOut">
              <a:rPr lang="en-US" smtClean="0"/>
              <a:t>3/28/2022</a:t>
            </a:fld>
            <a:endParaRPr lang="en-US"/>
          </a:p>
        </p:txBody>
      </p:sp>
      <p:sp>
        <p:nvSpPr>
          <p:cNvPr id="6" name="Footer Placeholder 5">
            <a:extLst>
              <a:ext uri="{FF2B5EF4-FFF2-40B4-BE49-F238E27FC236}">
                <a16:creationId xmlns:a16="http://schemas.microsoft.com/office/drawing/2014/main" id="{C69B1DDE-DECC-4F75-83EF-2DC1295C91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9F6ACC-88C1-4DDA-A99A-B1A56C29849B}"/>
              </a:ext>
            </a:extLst>
          </p:cNvPr>
          <p:cNvSpPr>
            <a:spLocks noGrp="1"/>
          </p:cNvSpPr>
          <p:nvPr>
            <p:ph type="sldNum" sz="quarter" idx="12"/>
          </p:nvPr>
        </p:nvSpPr>
        <p:spPr/>
        <p:txBody>
          <a:bodyPr/>
          <a:lstStyle/>
          <a:p>
            <a:fld id="{36E35BBC-7239-485D-A9CF-3C5D8DE11050}" type="slidenum">
              <a:rPr lang="en-US" smtClean="0"/>
              <a:t>‹#›</a:t>
            </a:fld>
            <a:endParaRPr lang="en-US"/>
          </a:p>
        </p:txBody>
      </p:sp>
    </p:spTree>
    <p:extLst>
      <p:ext uri="{BB962C8B-B14F-4D97-AF65-F5344CB8AC3E}">
        <p14:creationId xmlns:p14="http://schemas.microsoft.com/office/powerpoint/2010/main" val="3956493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3DB1-B6E2-4DF7-8219-7EF37900BE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91CF0A-9048-46AE-88C5-E6ABC413D2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489A12-5D38-4480-95CA-136AD9C40E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26DC6A-B798-4B54-9D4C-DCE921FD8F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04BF76-15AD-4E08-A6B5-FD5674DB9B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3AF4B4-4E25-4037-957B-C7D5D3D1688E}"/>
              </a:ext>
            </a:extLst>
          </p:cNvPr>
          <p:cNvSpPr>
            <a:spLocks noGrp="1"/>
          </p:cNvSpPr>
          <p:nvPr>
            <p:ph type="dt" sz="half" idx="10"/>
          </p:nvPr>
        </p:nvSpPr>
        <p:spPr/>
        <p:txBody>
          <a:bodyPr/>
          <a:lstStyle/>
          <a:p>
            <a:fld id="{DFC96149-A2C7-4486-BD39-4486B8C1F7A3}" type="datetimeFigureOut">
              <a:rPr lang="en-US" smtClean="0"/>
              <a:t>3/28/2022</a:t>
            </a:fld>
            <a:endParaRPr lang="en-US"/>
          </a:p>
        </p:txBody>
      </p:sp>
      <p:sp>
        <p:nvSpPr>
          <p:cNvPr id="8" name="Footer Placeholder 7">
            <a:extLst>
              <a:ext uri="{FF2B5EF4-FFF2-40B4-BE49-F238E27FC236}">
                <a16:creationId xmlns:a16="http://schemas.microsoft.com/office/drawing/2014/main" id="{0AE36DE2-A0FC-480E-BD71-46C8170403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723E24-37F5-4475-8BEF-F29DE6E6D650}"/>
              </a:ext>
            </a:extLst>
          </p:cNvPr>
          <p:cNvSpPr>
            <a:spLocks noGrp="1"/>
          </p:cNvSpPr>
          <p:nvPr>
            <p:ph type="sldNum" sz="quarter" idx="12"/>
          </p:nvPr>
        </p:nvSpPr>
        <p:spPr/>
        <p:txBody>
          <a:bodyPr/>
          <a:lstStyle/>
          <a:p>
            <a:fld id="{36E35BBC-7239-485D-A9CF-3C5D8DE11050}" type="slidenum">
              <a:rPr lang="en-US" smtClean="0"/>
              <a:t>‹#›</a:t>
            </a:fld>
            <a:endParaRPr lang="en-US"/>
          </a:p>
        </p:txBody>
      </p:sp>
    </p:spTree>
    <p:extLst>
      <p:ext uri="{BB962C8B-B14F-4D97-AF65-F5344CB8AC3E}">
        <p14:creationId xmlns:p14="http://schemas.microsoft.com/office/powerpoint/2010/main" val="1336231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2A921-0F7A-409C-B49D-6330B43038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24D6C5-9931-47DD-AD0C-8BDF003848E1}"/>
              </a:ext>
            </a:extLst>
          </p:cNvPr>
          <p:cNvSpPr>
            <a:spLocks noGrp="1"/>
          </p:cNvSpPr>
          <p:nvPr>
            <p:ph type="dt" sz="half" idx="10"/>
          </p:nvPr>
        </p:nvSpPr>
        <p:spPr/>
        <p:txBody>
          <a:bodyPr/>
          <a:lstStyle/>
          <a:p>
            <a:fld id="{DFC96149-A2C7-4486-BD39-4486B8C1F7A3}" type="datetimeFigureOut">
              <a:rPr lang="en-US" smtClean="0"/>
              <a:t>3/28/2022</a:t>
            </a:fld>
            <a:endParaRPr lang="en-US"/>
          </a:p>
        </p:txBody>
      </p:sp>
      <p:sp>
        <p:nvSpPr>
          <p:cNvPr id="4" name="Footer Placeholder 3">
            <a:extLst>
              <a:ext uri="{FF2B5EF4-FFF2-40B4-BE49-F238E27FC236}">
                <a16:creationId xmlns:a16="http://schemas.microsoft.com/office/drawing/2014/main" id="{890AC0BD-54C2-4E3C-BEA3-E218F532C4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0AE7FE-C35D-4750-8247-25D8E1D66C39}"/>
              </a:ext>
            </a:extLst>
          </p:cNvPr>
          <p:cNvSpPr>
            <a:spLocks noGrp="1"/>
          </p:cNvSpPr>
          <p:nvPr>
            <p:ph type="sldNum" sz="quarter" idx="12"/>
          </p:nvPr>
        </p:nvSpPr>
        <p:spPr/>
        <p:txBody>
          <a:bodyPr/>
          <a:lstStyle/>
          <a:p>
            <a:fld id="{36E35BBC-7239-485D-A9CF-3C5D8DE11050}" type="slidenum">
              <a:rPr lang="en-US" smtClean="0"/>
              <a:t>‹#›</a:t>
            </a:fld>
            <a:endParaRPr lang="en-US"/>
          </a:p>
        </p:txBody>
      </p:sp>
    </p:spTree>
    <p:extLst>
      <p:ext uri="{BB962C8B-B14F-4D97-AF65-F5344CB8AC3E}">
        <p14:creationId xmlns:p14="http://schemas.microsoft.com/office/powerpoint/2010/main" val="3592363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3AC4EB-482C-4285-BBB4-15AB0E04B722}"/>
              </a:ext>
            </a:extLst>
          </p:cNvPr>
          <p:cNvSpPr>
            <a:spLocks noGrp="1"/>
          </p:cNvSpPr>
          <p:nvPr>
            <p:ph type="dt" sz="half" idx="10"/>
          </p:nvPr>
        </p:nvSpPr>
        <p:spPr/>
        <p:txBody>
          <a:bodyPr/>
          <a:lstStyle/>
          <a:p>
            <a:fld id="{DFC96149-A2C7-4486-BD39-4486B8C1F7A3}" type="datetimeFigureOut">
              <a:rPr lang="en-US" smtClean="0"/>
              <a:t>3/28/2022</a:t>
            </a:fld>
            <a:endParaRPr lang="en-US"/>
          </a:p>
        </p:txBody>
      </p:sp>
      <p:sp>
        <p:nvSpPr>
          <p:cNvPr id="3" name="Footer Placeholder 2">
            <a:extLst>
              <a:ext uri="{FF2B5EF4-FFF2-40B4-BE49-F238E27FC236}">
                <a16:creationId xmlns:a16="http://schemas.microsoft.com/office/drawing/2014/main" id="{D8EC5176-C0E0-48BE-9DBB-ED29C2E5DB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E2CD89-432C-40FF-992E-6F960714E7CF}"/>
              </a:ext>
            </a:extLst>
          </p:cNvPr>
          <p:cNvSpPr>
            <a:spLocks noGrp="1"/>
          </p:cNvSpPr>
          <p:nvPr>
            <p:ph type="sldNum" sz="quarter" idx="12"/>
          </p:nvPr>
        </p:nvSpPr>
        <p:spPr/>
        <p:txBody>
          <a:bodyPr/>
          <a:lstStyle/>
          <a:p>
            <a:fld id="{36E35BBC-7239-485D-A9CF-3C5D8DE11050}" type="slidenum">
              <a:rPr lang="en-US" smtClean="0"/>
              <a:t>‹#›</a:t>
            </a:fld>
            <a:endParaRPr lang="en-US"/>
          </a:p>
        </p:txBody>
      </p:sp>
    </p:spTree>
    <p:extLst>
      <p:ext uri="{BB962C8B-B14F-4D97-AF65-F5344CB8AC3E}">
        <p14:creationId xmlns:p14="http://schemas.microsoft.com/office/powerpoint/2010/main" val="2232496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B5FC6-38AC-4E03-B128-27D8869ED2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A4EFF8-5FD2-486D-9DE8-ADC5AEB2DE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562AFA-B348-4FB7-BB49-F5279FCFF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4ED44D-8426-4CE9-9137-FF81613056D8}"/>
              </a:ext>
            </a:extLst>
          </p:cNvPr>
          <p:cNvSpPr>
            <a:spLocks noGrp="1"/>
          </p:cNvSpPr>
          <p:nvPr>
            <p:ph type="dt" sz="half" idx="10"/>
          </p:nvPr>
        </p:nvSpPr>
        <p:spPr/>
        <p:txBody>
          <a:bodyPr/>
          <a:lstStyle/>
          <a:p>
            <a:fld id="{DFC96149-A2C7-4486-BD39-4486B8C1F7A3}" type="datetimeFigureOut">
              <a:rPr lang="en-US" smtClean="0"/>
              <a:t>3/28/2022</a:t>
            </a:fld>
            <a:endParaRPr lang="en-US"/>
          </a:p>
        </p:txBody>
      </p:sp>
      <p:sp>
        <p:nvSpPr>
          <p:cNvPr id="6" name="Footer Placeholder 5">
            <a:extLst>
              <a:ext uri="{FF2B5EF4-FFF2-40B4-BE49-F238E27FC236}">
                <a16:creationId xmlns:a16="http://schemas.microsoft.com/office/drawing/2014/main" id="{2AB5159C-57B2-4B9D-A958-8FE37827BE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145D42-C41E-4994-87FD-3694C9D8C356}"/>
              </a:ext>
            </a:extLst>
          </p:cNvPr>
          <p:cNvSpPr>
            <a:spLocks noGrp="1"/>
          </p:cNvSpPr>
          <p:nvPr>
            <p:ph type="sldNum" sz="quarter" idx="12"/>
          </p:nvPr>
        </p:nvSpPr>
        <p:spPr/>
        <p:txBody>
          <a:bodyPr/>
          <a:lstStyle/>
          <a:p>
            <a:fld id="{36E35BBC-7239-485D-A9CF-3C5D8DE11050}" type="slidenum">
              <a:rPr lang="en-US" smtClean="0"/>
              <a:t>‹#›</a:t>
            </a:fld>
            <a:endParaRPr lang="en-US"/>
          </a:p>
        </p:txBody>
      </p:sp>
    </p:spTree>
    <p:extLst>
      <p:ext uri="{BB962C8B-B14F-4D97-AF65-F5344CB8AC3E}">
        <p14:creationId xmlns:p14="http://schemas.microsoft.com/office/powerpoint/2010/main" val="2644712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4859-D30D-42BF-A7FA-9D3FE9A0CA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FDE7B7-5D32-4FAE-868F-94616757E1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80023B-3B5E-43D6-8DC5-F811D5D39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270259-4C26-4DDD-BFCF-FC8EB23FE0D6}"/>
              </a:ext>
            </a:extLst>
          </p:cNvPr>
          <p:cNvSpPr>
            <a:spLocks noGrp="1"/>
          </p:cNvSpPr>
          <p:nvPr>
            <p:ph type="dt" sz="half" idx="10"/>
          </p:nvPr>
        </p:nvSpPr>
        <p:spPr/>
        <p:txBody>
          <a:bodyPr/>
          <a:lstStyle/>
          <a:p>
            <a:fld id="{DFC96149-A2C7-4486-BD39-4486B8C1F7A3}" type="datetimeFigureOut">
              <a:rPr lang="en-US" smtClean="0"/>
              <a:t>3/28/2022</a:t>
            </a:fld>
            <a:endParaRPr lang="en-US"/>
          </a:p>
        </p:txBody>
      </p:sp>
      <p:sp>
        <p:nvSpPr>
          <p:cNvPr id="6" name="Footer Placeholder 5">
            <a:extLst>
              <a:ext uri="{FF2B5EF4-FFF2-40B4-BE49-F238E27FC236}">
                <a16:creationId xmlns:a16="http://schemas.microsoft.com/office/drawing/2014/main" id="{FBD52E79-E30A-424E-8B28-24CC22C17C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A56B3B-63E6-4625-B455-AB7F667FD5D0}"/>
              </a:ext>
            </a:extLst>
          </p:cNvPr>
          <p:cNvSpPr>
            <a:spLocks noGrp="1"/>
          </p:cNvSpPr>
          <p:nvPr>
            <p:ph type="sldNum" sz="quarter" idx="12"/>
          </p:nvPr>
        </p:nvSpPr>
        <p:spPr/>
        <p:txBody>
          <a:bodyPr/>
          <a:lstStyle/>
          <a:p>
            <a:fld id="{36E35BBC-7239-485D-A9CF-3C5D8DE11050}" type="slidenum">
              <a:rPr lang="en-US" smtClean="0"/>
              <a:t>‹#›</a:t>
            </a:fld>
            <a:endParaRPr lang="en-US"/>
          </a:p>
        </p:txBody>
      </p:sp>
    </p:spTree>
    <p:extLst>
      <p:ext uri="{BB962C8B-B14F-4D97-AF65-F5344CB8AC3E}">
        <p14:creationId xmlns:p14="http://schemas.microsoft.com/office/powerpoint/2010/main" val="4228330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E7F377-CE51-403A-8221-72DBDDA3D0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6BEDE1-286D-4801-BEE7-C50E258FE9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A81235-A41E-41AE-870F-C2F7663C06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C96149-A2C7-4486-BD39-4486B8C1F7A3}" type="datetimeFigureOut">
              <a:rPr lang="en-US" smtClean="0"/>
              <a:t>3/28/2022</a:t>
            </a:fld>
            <a:endParaRPr lang="en-US"/>
          </a:p>
        </p:txBody>
      </p:sp>
      <p:sp>
        <p:nvSpPr>
          <p:cNvPr id="5" name="Footer Placeholder 4">
            <a:extLst>
              <a:ext uri="{FF2B5EF4-FFF2-40B4-BE49-F238E27FC236}">
                <a16:creationId xmlns:a16="http://schemas.microsoft.com/office/drawing/2014/main" id="{6D3BA48E-1E54-444C-8D9A-03BA7363C7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F16FEA-8C8E-4458-944F-A2ACEE2741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35BBC-7239-485D-A9CF-3C5D8DE11050}" type="slidenum">
              <a:rPr lang="en-US" smtClean="0"/>
              <a:t>‹#›</a:t>
            </a:fld>
            <a:endParaRPr lang="en-US"/>
          </a:p>
        </p:txBody>
      </p:sp>
    </p:spTree>
    <p:extLst>
      <p:ext uri="{BB962C8B-B14F-4D97-AF65-F5344CB8AC3E}">
        <p14:creationId xmlns:p14="http://schemas.microsoft.com/office/powerpoint/2010/main" val="2160831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 Id="rId5" Type="http://schemas.openxmlformats.org/officeDocument/2006/relationships/image" Target="../media/image9.emf"/><Relationship Id="rId4" Type="http://schemas.openxmlformats.org/officeDocument/2006/relationships/image" Target="../media/image8.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FEF0E7-6CAA-4CD5-AB88-E29076703351}"/>
              </a:ext>
            </a:extLst>
          </p:cNvPr>
          <p:cNvSpPr txBox="1"/>
          <p:nvPr/>
        </p:nvSpPr>
        <p:spPr>
          <a:xfrm>
            <a:off x="320040" y="259080"/>
            <a:ext cx="1917128" cy="307777"/>
          </a:xfrm>
          <a:prstGeom prst="rect">
            <a:avLst/>
          </a:prstGeom>
          <a:noFill/>
        </p:spPr>
        <p:txBody>
          <a:bodyPr wrap="none" rtlCol="0">
            <a:spAutoFit/>
          </a:bodyPr>
          <a:lstStyle/>
          <a:p>
            <a:r>
              <a:rPr lang="en-US" sz="1400" dirty="0"/>
              <a:t>Decimating filter design</a:t>
            </a:r>
          </a:p>
        </p:txBody>
      </p:sp>
      <p:sp>
        <p:nvSpPr>
          <p:cNvPr id="3" name="TextBox 2">
            <a:extLst>
              <a:ext uri="{FF2B5EF4-FFF2-40B4-BE49-F238E27FC236}">
                <a16:creationId xmlns:a16="http://schemas.microsoft.com/office/drawing/2014/main" id="{7A6504B5-5892-44BC-8EF9-1A7A87566E9F}"/>
              </a:ext>
            </a:extLst>
          </p:cNvPr>
          <p:cNvSpPr txBox="1"/>
          <p:nvPr/>
        </p:nvSpPr>
        <p:spPr>
          <a:xfrm>
            <a:off x="320040" y="566857"/>
            <a:ext cx="11323320" cy="1815882"/>
          </a:xfrm>
          <a:prstGeom prst="rect">
            <a:avLst/>
          </a:prstGeom>
          <a:noFill/>
        </p:spPr>
        <p:txBody>
          <a:bodyPr wrap="square" rtlCol="0">
            <a:spAutoFit/>
          </a:bodyPr>
          <a:lstStyle/>
          <a:p>
            <a:r>
              <a:rPr lang="en-US" sz="1400" dirty="0"/>
              <a:t>Before reducing the sampling rate, you need to filter out the frequencies that will be aliased.  This filter will precede a decimation by 10, so it needs a pretty narrow filter.  The narrower the bandwidth of a filter, the longer the time span of the impulse response…which means more coefficients, memory, and multipliers.  Fortunately, for decimation, we won’t care about 9 of the 10 output samples coming from the filter, since we throw them away during decimation.  That allows for different implementations of the filter.</a:t>
            </a:r>
          </a:p>
          <a:p>
            <a:endParaRPr lang="en-US" sz="1400" dirty="0"/>
          </a:p>
          <a:p>
            <a:r>
              <a:rPr lang="en-US" sz="1400" dirty="0"/>
              <a:t>The length of a filter is inversely proportional to the bandwidth, the transition bandwidth (passband to stopband), and directly proportional to the desired attenuation in the stopband.  Using the (soon to be obsolete) </a:t>
            </a:r>
            <a:r>
              <a:rPr lang="en-US" sz="1400" dirty="0" err="1"/>
              <a:t>matlab</a:t>
            </a:r>
            <a:r>
              <a:rPr lang="en-US" sz="1400" dirty="0"/>
              <a:t> tool : </a:t>
            </a:r>
            <a:r>
              <a:rPr lang="en-US" sz="1400" dirty="0" err="1"/>
              <a:t>fdatool</a:t>
            </a:r>
            <a:r>
              <a:rPr lang="en-US" sz="1400" dirty="0"/>
              <a:t>   we can investigate graphically the design.  The latest tool is called </a:t>
            </a:r>
            <a:r>
              <a:rPr lang="en-US" sz="1400" dirty="0" err="1"/>
              <a:t>filterDesigner</a:t>
            </a:r>
            <a:endParaRPr lang="en-US" sz="1400" dirty="0"/>
          </a:p>
        </p:txBody>
      </p:sp>
      <p:pic>
        <p:nvPicPr>
          <p:cNvPr id="5" name="Picture 4">
            <a:extLst>
              <a:ext uri="{FF2B5EF4-FFF2-40B4-BE49-F238E27FC236}">
                <a16:creationId xmlns:a16="http://schemas.microsoft.com/office/drawing/2014/main" id="{A50ABA17-0FE0-4490-BEA5-6B3F2261D6DF}"/>
              </a:ext>
            </a:extLst>
          </p:cNvPr>
          <p:cNvPicPr>
            <a:picLocks noChangeAspect="1"/>
          </p:cNvPicPr>
          <p:nvPr/>
        </p:nvPicPr>
        <p:blipFill>
          <a:blip r:embed="rId2"/>
          <a:stretch>
            <a:fillRect/>
          </a:stretch>
        </p:blipFill>
        <p:spPr>
          <a:xfrm>
            <a:off x="436245" y="2475072"/>
            <a:ext cx="4068409" cy="3245167"/>
          </a:xfrm>
          <a:prstGeom prst="rect">
            <a:avLst/>
          </a:prstGeom>
        </p:spPr>
      </p:pic>
      <p:pic>
        <p:nvPicPr>
          <p:cNvPr id="7" name="Picture 6">
            <a:extLst>
              <a:ext uri="{FF2B5EF4-FFF2-40B4-BE49-F238E27FC236}">
                <a16:creationId xmlns:a16="http://schemas.microsoft.com/office/drawing/2014/main" id="{497741E7-269E-4E45-A4D3-F624AEADD2C4}"/>
              </a:ext>
            </a:extLst>
          </p:cNvPr>
          <p:cNvPicPr>
            <a:picLocks noChangeAspect="1"/>
          </p:cNvPicPr>
          <p:nvPr/>
        </p:nvPicPr>
        <p:blipFill>
          <a:blip r:embed="rId3"/>
          <a:stretch>
            <a:fillRect/>
          </a:stretch>
        </p:blipFill>
        <p:spPr>
          <a:xfrm>
            <a:off x="4800600" y="3815239"/>
            <a:ext cx="3398520" cy="1905000"/>
          </a:xfrm>
          <a:prstGeom prst="rect">
            <a:avLst/>
          </a:prstGeom>
        </p:spPr>
      </p:pic>
      <p:sp>
        <p:nvSpPr>
          <p:cNvPr id="8" name="TextBox 7">
            <a:extLst>
              <a:ext uri="{FF2B5EF4-FFF2-40B4-BE49-F238E27FC236}">
                <a16:creationId xmlns:a16="http://schemas.microsoft.com/office/drawing/2014/main" id="{377FB671-D74B-4FAE-857A-84DC94CF1146}"/>
              </a:ext>
            </a:extLst>
          </p:cNvPr>
          <p:cNvSpPr txBox="1"/>
          <p:nvPr/>
        </p:nvSpPr>
        <p:spPr>
          <a:xfrm>
            <a:off x="4800600" y="2350263"/>
            <a:ext cx="5637244" cy="1384995"/>
          </a:xfrm>
          <a:prstGeom prst="rect">
            <a:avLst/>
          </a:prstGeom>
          <a:noFill/>
        </p:spPr>
        <p:txBody>
          <a:bodyPr wrap="square" rtlCol="0">
            <a:spAutoFit/>
          </a:bodyPr>
          <a:lstStyle/>
          <a:p>
            <a:r>
              <a:rPr lang="en-US" sz="1400" dirty="0"/>
              <a:t>The sampling rate is arbitrary, and won’t change the filter design.  So for convenience we pick 100, and we will decimate to a sample rate of 10.  That means signals above 5 (half Nyquist) will be aliased, so we want </a:t>
            </a:r>
            <a:r>
              <a:rPr lang="en-US" sz="1400" dirty="0" err="1"/>
              <a:t>thos</a:t>
            </a:r>
            <a:r>
              <a:rPr lang="en-US" sz="1400" dirty="0"/>
              <a:t> signals attenuated.  An 80% passband is a typical standard (rule-of-thumb), so we ask for the passband of 4.  This gives a 333 tap filter, meaning we have to make 333 multiply-accumulates each input sample time.</a:t>
            </a:r>
          </a:p>
        </p:txBody>
      </p:sp>
      <p:pic>
        <p:nvPicPr>
          <p:cNvPr id="10" name="Picture 9">
            <a:extLst>
              <a:ext uri="{FF2B5EF4-FFF2-40B4-BE49-F238E27FC236}">
                <a16:creationId xmlns:a16="http://schemas.microsoft.com/office/drawing/2014/main" id="{4715333F-34EA-4E35-BDC6-2F9BD49E276A}"/>
              </a:ext>
            </a:extLst>
          </p:cNvPr>
          <p:cNvPicPr>
            <a:picLocks noChangeAspect="1"/>
          </p:cNvPicPr>
          <p:nvPr/>
        </p:nvPicPr>
        <p:blipFill>
          <a:blip r:embed="rId4"/>
          <a:stretch>
            <a:fillRect/>
          </a:stretch>
        </p:blipFill>
        <p:spPr>
          <a:xfrm>
            <a:off x="8336280" y="3735258"/>
            <a:ext cx="2788142" cy="1943100"/>
          </a:xfrm>
          <a:prstGeom prst="rect">
            <a:avLst/>
          </a:prstGeom>
        </p:spPr>
      </p:pic>
    </p:spTree>
    <p:extLst>
      <p:ext uri="{BB962C8B-B14F-4D97-AF65-F5344CB8AC3E}">
        <p14:creationId xmlns:p14="http://schemas.microsoft.com/office/powerpoint/2010/main" val="11680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FEF0E7-6CAA-4CD5-AB88-E29076703351}"/>
              </a:ext>
            </a:extLst>
          </p:cNvPr>
          <p:cNvSpPr txBox="1"/>
          <p:nvPr/>
        </p:nvSpPr>
        <p:spPr>
          <a:xfrm>
            <a:off x="320040" y="259080"/>
            <a:ext cx="1917128" cy="307777"/>
          </a:xfrm>
          <a:prstGeom prst="rect">
            <a:avLst/>
          </a:prstGeom>
          <a:noFill/>
        </p:spPr>
        <p:txBody>
          <a:bodyPr wrap="none" rtlCol="0">
            <a:spAutoFit/>
          </a:bodyPr>
          <a:lstStyle/>
          <a:p>
            <a:r>
              <a:rPr lang="en-US" sz="1400" dirty="0"/>
              <a:t>Decimating filter design</a:t>
            </a:r>
          </a:p>
        </p:txBody>
      </p:sp>
      <p:sp>
        <p:nvSpPr>
          <p:cNvPr id="3" name="TextBox 2">
            <a:extLst>
              <a:ext uri="{FF2B5EF4-FFF2-40B4-BE49-F238E27FC236}">
                <a16:creationId xmlns:a16="http://schemas.microsoft.com/office/drawing/2014/main" id="{7A6504B5-5892-44BC-8EF9-1A7A87566E9F}"/>
              </a:ext>
            </a:extLst>
          </p:cNvPr>
          <p:cNvSpPr txBox="1"/>
          <p:nvPr/>
        </p:nvSpPr>
        <p:spPr>
          <a:xfrm>
            <a:off x="320040" y="566857"/>
            <a:ext cx="11064240" cy="1384995"/>
          </a:xfrm>
          <a:prstGeom prst="rect">
            <a:avLst/>
          </a:prstGeom>
          <a:noFill/>
        </p:spPr>
        <p:txBody>
          <a:bodyPr wrap="square" rtlCol="0">
            <a:spAutoFit/>
          </a:bodyPr>
          <a:lstStyle/>
          <a:p>
            <a:r>
              <a:rPr lang="en-US" sz="1400" dirty="0"/>
              <a:t>Recall we only need to calculate 333 times when we need an output sample…that means the filter would only have to ‘run’ 33.3 times faster than the input rate.  The FPGA lets us do hardware parallel implementations, getting the calculation rate down to a feasible level.</a:t>
            </a:r>
          </a:p>
          <a:p>
            <a:r>
              <a:rPr lang="en-US" sz="1400" dirty="0"/>
              <a:t>We can also accept some aliasing (sometimes).  If we don’t care about aliasing in the transition region, that is, we want to preserve the 80% bandwidth, and will ignore (somehow) signals in the transition region, we can change the design parameters to passband of 4 and stopband of 6.  This cuts the number of coefficients to 167.  Signals present from 5 to 6 will fold over along 5 as an axis to 4 to 5.  Signals at 5 are  only 10 dB attenuated.  We can ‘test’ this with test vectors, and on the hardware (eventually) with test signals.  Under the Targets tab, we can export a COE file.</a:t>
            </a:r>
          </a:p>
        </p:txBody>
      </p:sp>
      <p:pic>
        <p:nvPicPr>
          <p:cNvPr id="6" name="Picture 5">
            <a:extLst>
              <a:ext uri="{FF2B5EF4-FFF2-40B4-BE49-F238E27FC236}">
                <a16:creationId xmlns:a16="http://schemas.microsoft.com/office/drawing/2014/main" id="{11219FC8-BCF9-46B4-95EB-5E7A04E95163}"/>
              </a:ext>
            </a:extLst>
          </p:cNvPr>
          <p:cNvPicPr>
            <a:picLocks noChangeAspect="1"/>
          </p:cNvPicPr>
          <p:nvPr/>
        </p:nvPicPr>
        <p:blipFill>
          <a:blip r:embed="rId2"/>
          <a:stretch>
            <a:fillRect/>
          </a:stretch>
        </p:blipFill>
        <p:spPr>
          <a:xfrm>
            <a:off x="320040" y="2044185"/>
            <a:ext cx="3495675" cy="1914525"/>
          </a:xfrm>
          <a:prstGeom prst="rect">
            <a:avLst/>
          </a:prstGeom>
        </p:spPr>
      </p:pic>
      <p:pic>
        <p:nvPicPr>
          <p:cNvPr id="11" name="Picture 10">
            <a:extLst>
              <a:ext uri="{FF2B5EF4-FFF2-40B4-BE49-F238E27FC236}">
                <a16:creationId xmlns:a16="http://schemas.microsoft.com/office/drawing/2014/main" id="{6D03DC87-5ACD-40AF-B5A5-6F150681FE1F}"/>
              </a:ext>
            </a:extLst>
          </p:cNvPr>
          <p:cNvPicPr>
            <a:picLocks noChangeAspect="1"/>
          </p:cNvPicPr>
          <p:nvPr/>
        </p:nvPicPr>
        <p:blipFill>
          <a:blip r:embed="rId3"/>
          <a:stretch>
            <a:fillRect/>
          </a:stretch>
        </p:blipFill>
        <p:spPr>
          <a:xfrm>
            <a:off x="4556760" y="2044185"/>
            <a:ext cx="7315200" cy="1533525"/>
          </a:xfrm>
          <a:prstGeom prst="rect">
            <a:avLst/>
          </a:prstGeom>
        </p:spPr>
      </p:pic>
      <p:sp>
        <p:nvSpPr>
          <p:cNvPr id="12" name="Speech Bubble: Rectangle 11">
            <a:extLst>
              <a:ext uri="{FF2B5EF4-FFF2-40B4-BE49-F238E27FC236}">
                <a16:creationId xmlns:a16="http://schemas.microsoft.com/office/drawing/2014/main" id="{3C4E146D-4E50-4A4D-A128-98004CBF1902}"/>
              </a:ext>
            </a:extLst>
          </p:cNvPr>
          <p:cNvSpPr/>
          <p:nvPr/>
        </p:nvSpPr>
        <p:spPr>
          <a:xfrm>
            <a:off x="5303520" y="3825240"/>
            <a:ext cx="6568440" cy="335280"/>
          </a:xfrm>
          <a:prstGeom prst="wedgeRectCallout">
            <a:avLst>
              <a:gd name="adj1" fmla="val -56796"/>
              <a:gd name="adj2" fmla="val -24950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Select this to get quantization, not double precision floating point</a:t>
            </a:r>
          </a:p>
        </p:txBody>
      </p:sp>
    </p:spTree>
    <p:extLst>
      <p:ext uri="{BB962C8B-B14F-4D97-AF65-F5344CB8AC3E}">
        <p14:creationId xmlns:p14="http://schemas.microsoft.com/office/powerpoint/2010/main" val="1651945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D45A73-0A94-43BA-9984-07821B173507}"/>
              </a:ext>
            </a:extLst>
          </p:cNvPr>
          <p:cNvPicPr>
            <a:picLocks noChangeAspect="1"/>
          </p:cNvPicPr>
          <p:nvPr/>
        </p:nvPicPr>
        <p:blipFill>
          <a:blip r:embed="rId2"/>
          <a:stretch>
            <a:fillRect/>
          </a:stretch>
        </p:blipFill>
        <p:spPr>
          <a:xfrm>
            <a:off x="0" y="228600"/>
            <a:ext cx="4267200" cy="3200400"/>
          </a:xfrm>
          <a:prstGeom prst="rect">
            <a:avLst/>
          </a:prstGeom>
        </p:spPr>
      </p:pic>
      <p:pic>
        <p:nvPicPr>
          <p:cNvPr id="5" name="Picture 4">
            <a:extLst>
              <a:ext uri="{FF2B5EF4-FFF2-40B4-BE49-F238E27FC236}">
                <a16:creationId xmlns:a16="http://schemas.microsoft.com/office/drawing/2014/main" id="{66E06DE7-5EF1-40E1-8836-E66AA4BE6D0A}"/>
              </a:ext>
            </a:extLst>
          </p:cNvPr>
          <p:cNvPicPr>
            <a:picLocks noChangeAspect="1"/>
          </p:cNvPicPr>
          <p:nvPr/>
        </p:nvPicPr>
        <p:blipFill>
          <a:blip r:embed="rId3"/>
          <a:stretch>
            <a:fillRect/>
          </a:stretch>
        </p:blipFill>
        <p:spPr>
          <a:xfrm>
            <a:off x="3657602" y="228600"/>
            <a:ext cx="4267200" cy="3200400"/>
          </a:xfrm>
          <a:prstGeom prst="rect">
            <a:avLst/>
          </a:prstGeom>
        </p:spPr>
      </p:pic>
      <p:pic>
        <p:nvPicPr>
          <p:cNvPr id="7" name="Picture 6">
            <a:extLst>
              <a:ext uri="{FF2B5EF4-FFF2-40B4-BE49-F238E27FC236}">
                <a16:creationId xmlns:a16="http://schemas.microsoft.com/office/drawing/2014/main" id="{9EFD8B4A-B62F-4007-BD4C-3A96EFE51954}"/>
              </a:ext>
            </a:extLst>
          </p:cNvPr>
          <p:cNvPicPr>
            <a:picLocks noChangeAspect="1"/>
          </p:cNvPicPr>
          <p:nvPr/>
        </p:nvPicPr>
        <p:blipFill>
          <a:blip r:embed="rId4"/>
          <a:stretch>
            <a:fillRect/>
          </a:stretch>
        </p:blipFill>
        <p:spPr>
          <a:xfrm>
            <a:off x="7358089" y="228600"/>
            <a:ext cx="4267200" cy="3200400"/>
          </a:xfrm>
          <a:prstGeom prst="rect">
            <a:avLst/>
          </a:prstGeom>
        </p:spPr>
      </p:pic>
      <p:sp>
        <p:nvSpPr>
          <p:cNvPr id="8" name="TextBox 7">
            <a:extLst>
              <a:ext uri="{FF2B5EF4-FFF2-40B4-BE49-F238E27FC236}">
                <a16:creationId xmlns:a16="http://schemas.microsoft.com/office/drawing/2014/main" id="{9B476D31-F27C-4B08-80EF-90187B7B7A1B}"/>
              </a:ext>
            </a:extLst>
          </p:cNvPr>
          <p:cNvSpPr txBox="1"/>
          <p:nvPr/>
        </p:nvSpPr>
        <p:spPr>
          <a:xfrm>
            <a:off x="870237" y="3466214"/>
            <a:ext cx="1805302" cy="307777"/>
          </a:xfrm>
          <a:prstGeom prst="rect">
            <a:avLst/>
          </a:prstGeom>
          <a:noFill/>
        </p:spPr>
        <p:txBody>
          <a:bodyPr wrap="none" rtlCol="0">
            <a:spAutoFit/>
          </a:bodyPr>
          <a:lstStyle/>
          <a:p>
            <a:r>
              <a:rPr lang="en-US" sz="1400" dirty="0"/>
              <a:t>Signal in passband  (4)</a:t>
            </a:r>
          </a:p>
        </p:txBody>
      </p:sp>
      <p:sp>
        <p:nvSpPr>
          <p:cNvPr id="9" name="TextBox 8">
            <a:extLst>
              <a:ext uri="{FF2B5EF4-FFF2-40B4-BE49-F238E27FC236}">
                <a16:creationId xmlns:a16="http://schemas.microsoft.com/office/drawing/2014/main" id="{EC2DF7D3-96C1-4EE8-A5F4-B5752B407BEA}"/>
              </a:ext>
            </a:extLst>
          </p:cNvPr>
          <p:cNvSpPr txBox="1"/>
          <p:nvPr/>
        </p:nvSpPr>
        <p:spPr>
          <a:xfrm>
            <a:off x="4637707" y="3364921"/>
            <a:ext cx="2228046" cy="523220"/>
          </a:xfrm>
          <a:prstGeom prst="rect">
            <a:avLst/>
          </a:prstGeom>
          <a:noFill/>
        </p:spPr>
        <p:txBody>
          <a:bodyPr wrap="none" rtlCol="0">
            <a:spAutoFit/>
          </a:bodyPr>
          <a:lstStyle/>
          <a:p>
            <a:r>
              <a:rPr lang="en-US" sz="1400" dirty="0"/>
              <a:t>Signal in transition band  (5)</a:t>
            </a:r>
          </a:p>
          <a:p>
            <a:r>
              <a:rPr lang="en-US" sz="1400" dirty="0"/>
              <a:t>Suppressed 10 dB</a:t>
            </a:r>
          </a:p>
        </p:txBody>
      </p:sp>
      <p:sp>
        <p:nvSpPr>
          <p:cNvPr id="10" name="TextBox 9">
            <a:extLst>
              <a:ext uri="{FF2B5EF4-FFF2-40B4-BE49-F238E27FC236}">
                <a16:creationId xmlns:a16="http://schemas.microsoft.com/office/drawing/2014/main" id="{3D836763-25A1-4FC4-9391-AD4AEB975386}"/>
              </a:ext>
            </a:extLst>
          </p:cNvPr>
          <p:cNvSpPr txBox="1"/>
          <p:nvPr/>
        </p:nvSpPr>
        <p:spPr>
          <a:xfrm>
            <a:off x="8405177" y="3476278"/>
            <a:ext cx="2067682" cy="307777"/>
          </a:xfrm>
          <a:prstGeom prst="rect">
            <a:avLst/>
          </a:prstGeom>
          <a:noFill/>
        </p:spPr>
        <p:txBody>
          <a:bodyPr wrap="none" rtlCol="0">
            <a:spAutoFit/>
          </a:bodyPr>
          <a:lstStyle/>
          <a:p>
            <a:r>
              <a:rPr lang="en-US" sz="1400" dirty="0"/>
              <a:t>Signal in stop band  (6.35)</a:t>
            </a:r>
          </a:p>
        </p:txBody>
      </p:sp>
      <p:sp>
        <p:nvSpPr>
          <p:cNvPr id="11" name="TextBox 10">
            <a:extLst>
              <a:ext uri="{FF2B5EF4-FFF2-40B4-BE49-F238E27FC236}">
                <a16:creationId xmlns:a16="http://schemas.microsoft.com/office/drawing/2014/main" id="{2E125CC6-50D0-41BC-B8DB-7BA35497BF9F}"/>
              </a:ext>
            </a:extLst>
          </p:cNvPr>
          <p:cNvSpPr txBox="1"/>
          <p:nvPr/>
        </p:nvSpPr>
        <p:spPr>
          <a:xfrm>
            <a:off x="636322" y="3831333"/>
            <a:ext cx="10230154" cy="738664"/>
          </a:xfrm>
          <a:prstGeom prst="rect">
            <a:avLst/>
          </a:prstGeom>
          <a:noFill/>
        </p:spPr>
        <p:txBody>
          <a:bodyPr wrap="square" rtlCol="0">
            <a:spAutoFit/>
          </a:bodyPr>
          <a:lstStyle/>
          <a:p>
            <a:r>
              <a:rPr lang="en-US" sz="1400" dirty="0"/>
              <a:t>Note the delay, and the transient behavior in the transition and stop band signals.  That is an artifact of suddenly starting the test signal vector.  A sudden amplitude step will have wideband frequency response, and will manifest itself in the time domain as an impulse, which has a full frequency spectrum.</a:t>
            </a:r>
          </a:p>
        </p:txBody>
      </p:sp>
      <p:pic>
        <p:nvPicPr>
          <p:cNvPr id="13" name="Picture 12">
            <a:extLst>
              <a:ext uri="{FF2B5EF4-FFF2-40B4-BE49-F238E27FC236}">
                <a16:creationId xmlns:a16="http://schemas.microsoft.com/office/drawing/2014/main" id="{D8B01489-E5E7-47CA-A881-256545C1D2C2}"/>
              </a:ext>
            </a:extLst>
          </p:cNvPr>
          <p:cNvPicPr>
            <a:picLocks noChangeAspect="1"/>
          </p:cNvPicPr>
          <p:nvPr/>
        </p:nvPicPr>
        <p:blipFill>
          <a:blip r:embed="rId5"/>
          <a:stretch>
            <a:fillRect/>
          </a:stretch>
        </p:blipFill>
        <p:spPr>
          <a:xfrm>
            <a:off x="636322" y="4617275"/>
            <a:ext cx="2667000" cy="2000250"/>
          </a:xfrm>
          <a:prstGeom prst="rect">
            <a:avLst/>
          </a:prstGeom>
        </p:spPr>
      </p:pic>
      <p:sp>
        <p:nvSpPr>
          <p:cNvPr id="14" name="TextBox 13">
            <a:extLst>
              <a:ext uri="{FF2B5EF4-FFF2-40B4-BE49-F238E27FC236}">
                <a16:creationId xmlns:a16="http://schemas.microsoft.com/office/drawing/2014/main" id="{D2F4707B-F612-40D9-AAB0-AEB935D73DCD}"/>
              </a:ext>
            </a:extLst>
          </p:cNvPr>
          <p:cNvSpPr txBox="1"/>
          <p:nvPr/>
        </p:nvSpPr>
        <p:spPr>
          <a:xfrm>
            <a:off x="3303322" y="5357185"/>
            <a:ext cx="2726708" cy="307777"/>
          </a:xfrm>
          <a:prstGeom prst="rect">
            <a:avLst/>
          </a:prstGeom>
          <a:noFill/>
        </p:spPr>
        <p:txBody>
          <a:bodyPr wrap="none" rtlCol="0">
            <a:spAutoFit/>
          </a:bodyPr>
          <a:lstStyle/>
          <a:p>
            <a:r>
              <a:rPr lang="en-US" sz="1400" dirty="0"/>
              <a:t>Combined all three into test vector</a:t>
            </a:r>
          </a:p>
        </p:txBody>
      </p:sp>
    </p:spTree>
    <p:extLst>
      <p:ext uri="{BB962C8B-B14F-4D97-AF65-F5344CB8AC3E}">
        <p14:creationId xmlns:p14="http://schemas.microsoft.com/office/powerpoint/2010/main" val="299079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0CECA1-D5F0-4263-844E-A077FC7AED70}"/>
              </a:ext>
            </a:extLst>
          </p:cNvPr>
          <p:cNvSpPr/>
          <p:nvPr/>
        </p:nvSpPr>
        <p:spPr>
          <a:xfrm>
            <a:off x="1041400" y="1193800"/>
            <a:ext cx="1155700" cy="2235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ysClr val="windowText" lastClr="000000"/>
              </a:solidFill>
            </a:endParaRPr>
          </a:p>
        </p:txBody>
      </p:sp>
      <p:sp>
        <p:nvSpPr>
          <p:cNvPr id="3" name="TextBox 2">
            <a:extLst>
              <a:ext uri="{FF2B5EF4-FFF2-40B4-BE49-F238E27FC236}">
                <a16:creationId xmlns:a16="http://schemas.microsoft.com/office/drawing/2014/main" id="{190C8E3C-4367-40DE-A3E0-771C8945E9AE}"/>
              </a:ext>
            </a:extLst>
          </p:cNvPr>
          <p:cNvSpPr txBox="1"/>
          <p:nvPr/>
        </p:nvSpPr>
        <p:spPr>
          <a:xfrm>
            <a:off x="1112765" y="1444823"/>
            <a:ext cx="1012970" cy="523220"/>
          </a:xfrm>
          <a:prstGeom prst="rect">
            <a:avLst/>
          </a:prstGeom>
          <a:noFill/>
        </p:spPr>
        <p:txBody>
          <a:bodyPr wrap="none" rtlCol="0">
            <a:spAutoFit/>
          </a:bodyPr>
          <a:lstStyle/>
          <a:p>
            <a:r>
              <a:rPr lang="en-US" sz="1400" dirty="0"/>
              <a:t>Test Data</a:t>
            </a:r>
          </a:p>
          <a:p>
            <a:r>
              <a:rPr lang="en-US" sz="1400" dirty="0"/>
              <a:t>(Block ram)</a:t>
            </a:r>
          </a:p>
        </p:txBody>
      </p:sp>
      <p:cxnSp>
        <p:nvCxnSpPr>
          <p:cNvPr id="5" name="Straight Arrow Connector 4">
            <a:extLst>
              <a:ext uri="{FF2B5EF4-FFF2-40B4-BE49-F238E27FC236}">
                <a16:creationId xmlns:a16="http://schemas.microsoft.com/office/drawing/2014/main" id="{CEF43960-D0F4-48DA-83E6-DBBD074A76DE}"/>
              </a:ext>
            </a:extLst>
          </p:cNvPr>
          <p:cNvCxnSpPr/>
          <p:nvPr/>
        </p:nvCxnSpPr>
        <p:spPr>
          <a:xfrm>
            <a:off x="2197100" y="1444823"/>
            <a:ext cx="1231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447B6E5-8E6E-4927-A38E-42C9ED885CD0}"/>
              </a:ext>
            </a:extLst>
          </p:cNvPr>
          <p:cNvSpPr txBox="1"/>
          <p:nvPr/>
        </p:nvSpPr>
        <p:spPr>
          <a:xfrm>
            <a:off x="2268465" y="1075491"/>
            <a:ext cx="367408" cy="738664"/>
          </a:xfrm>
          <a:prstGeom prst="rect">
            <a:avLst/>
          </a:prstGeom>
          <a:noFill/>
        </p:spPr>
        <p:txBody>
          <a:bodyPr wrap="none" rtlCol="0">
            <a:spAutoFit/>
          </a:bodyPr>
          <a:lstStyle/>
          <a:p>
            <a:pPr algn="ctr"/>
            <a:r>
              <a:rPr lang="en-US" sz="1400" dirty="0"/>
              <a:t>I</a:t>
            </a:r>
          </a:p>
          <a:p>
            <a:pPr algn="ctr"/>
            <a:r>
              <a:rPr lang="en-US" sz="1400" dirty="0"/>
              <a:t>/</a:t>
            </a:r>
          </a:p>
          <a:p>
            <a:pPr algn="ctr"/>
            <a:r>
              <a:rPr lang="en-US" sz="1400" dirty="0"/>
              <a:t>16</a:t>
            </a:r>
          </a:p>
        </p:txBody>
      </p:sp>
      <p:cxnSp>
        <p:nvCxnSpPr>
          <p:cNvPr id="7" name="Straight Arrow Connector 6">
            <a:extLst>
              <a:ext uri="{FF2B5EF4-FFF2-40B4-BE49-F238E27FC236}">
                <a16:creationId xmlns:a16="http://schemas.microsoft.com/office/drawing/2014/main" id="{0B2B59A5-E4E0-4210-8E54-5B1F11957C64}"/>
              </a:ext>
            </a:extLst>
          </p:cNvPr>
          <p:cNvCxnSpPr/>
          <p:nvPr/>
        </p:nvCxnSpPr>
        <p:spPr>
          <a:xfrm>
            <a:off x="2197100" y="2473523"/>
            <a:ext cx="1231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BEEEE0A-0056-4F4E-ADC7-FA544BDBE436}"/>
              </a:ext>
            </a:extLst>
          </p:cNvPr>
          <p:cNvSpPr txBox="1"/>
          <p:nvPr/>
        </p:nvSpPr>
        <p:spPr>
          <a:xfrm>
            <a:off x="2199238" y="2104191"/>
            <a:ext cx="367408" cy="738664"/>
          </a:xfrm>
          <a:prstGeom prst="rect">
            <a:avLst/>
          </a:prstGeom>
          <a:noFill/>
        </p:spPr>
        <p:txBody>
          <a:bodyPr wrap="none" rtlCol="0">
            <a:spAutoFit/>
          </a:bodyPr>
          <a:lstStyle/>
          <a:p>
            <a:pPr algn="ctr"/>
            <a:r>
              <a:rPr lang="en-US" sz="1400" dirty="0"/>
              <a:t>Q</a:t>
            </a:r>
          </a:p>
          <a:p>
            <a:pPr algn="ctr"/>
            <a:r>
              <a:rPr lang="en-US" sz="1400" dirty="0"/>
              <a:t>/</a:t>
            </a:r>
          </a:p>
          <a:p>
            <a:pPr algn="ctr"/>
            <a:r>
              <a:rPr lang="en-US" sz="1400" dirty="0"/>
              <a:t>16</a:t>
            </a:r>
          </a:p>
        </p:txBody>
      </p:sp>
      <p:cxnSp>
        <p:nvCxnSpPr>
          <p:cNvPr id="9" name="Straight Arrow Connector 8">
            <a:extLst>
              <a:ext uri="{FF2B5EF4-FFF2-40B4-BE49-F238E27FC236}">
                <a16:creationId xmlns:a16="http://schemas.microsoft.com/office/drawing/2014/main" id="{67736D15-C350-441B-B823-5FC5BD8581A0}"/>
              </a:ext>
            </a:extLst>
          </p:cNvPr>
          <p:cNvCxnSpPr>
            <a:cxnSpLocks/>
          </p:cNvCxnSpPr>
          <p:nvPr/>
        </p:nvCxnSpPr>
        <p:spPr>
          <a:xfrm flipV="1">
            <a:off x="1593850" y="3429000"/>
            <a:ext cx="0" cy="623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9967251-73F6-4E51-96AD-4962FF43CAE8}"/>
              </a:ext>
            </a:extLst>
          </p:cNvPr>
          <p:cNvSpPr txBox="1"/>
          <p:nvPr/>
        </p:nvSpPr>
        <p:spPr>
          <a:xfrm>
            <a:off x="1234753" y="3096507"/>
            <a:ext cx="768993" cy="307777"/>
          </a:xfrm>
          <a:prstGeom prst="rect">
            <a:avLst/>
          </a:prstGeom>
          <a:noFill/>
        </p:spPr>
        <p:txBody>
          <a:bodyPr wrap="none" rtlCol="0">
            <a:spAutoFit/>
          </a:bodyPr>
          <a:lstStyle/>
          <a:p>
            <a:r>
              <a:rPr lang="en-US" sz="1400" dirty="0"/>
              <a:t>Address</a:t>
            </a:r>
          </a:p>
        </p:txBody>
      </p:sp>
      <p:sp>
        <p:nvSpPr>
          <p:cNvPr id="12" name="TextBox 11">
            <a:extLst>
              <a:ext uri="{FF2B5EF4-FFF2-40B4-BE49-F238E27FC236}">
                <a16:creationId xmlns:a16="http://schemas.microsoft.com/office/drawing/2014/main" id="{D5D5AAF7-6B3E-46C1-AB8D-8BABCEF50C3A}"/>
              </a:ext>
            </a:extLst>
          </p:cNvPr>
          <p:cNvSpPr txBox="1"/>
          <p:nvPr/>
        </p:nvSpPr>
        <p:spPr>
          <a:xfrm>
            <a:off x="1477849" y="3674189"/>
            <a:ext cx="476413" cy="307777"/>
          </a:xfrm>
          <a:prstGeom prst="rect">
            <a:avLst/>
          </a:prstGeom>
          <a:noFill/>
        </p:spPr>
        <p:txBody>
          <a:bodyPr wrap="none" rtlCol="0">
            <a:spAutoFit/>
          </a:bodyPr>
          <a:lstStyle/>
          <a:p>
            <a:pPr algn="ctr"/>
            <a:r>
              <a:rPr lang="en-US" sz="1400" dirty="0"/>
              <a:t>/ 10</a:t>
            </a:r>
          </a:p>
        </p:txBody>
      </p:sp>
      <p:sp>
        <p:nvSpPr>
          <p:cNvPr id="13" name="Rectangle 12">
            <a:extLst>
              <a:ext uri="{FF2B5EF4-FFF2-40B4-BE49-F238E27FC236}">
                <a16:creationId xmlns:a16="http://schemas.microsoft.com/office/drawing/2014/main" id="{BC7EAEDE-4DCF-4A2E-85F0-9E816AA1755C}"/>
              </a:ext>
            </a:extLst>
          </p:cNvPr>
          <p:cNvSpPr/>
          <p:nvPr/>
        </p:nvSpPr>
        <p:spPr>
          <a:xfrm>
            <a:off x="1015999" y="4060399"/>
            <a:ext cx="1155700" cy="40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ysClr val="windowText" lastClr="000000"/>
              </a:solidFill>
            </a:endParaRPr>
          </a:p>
        </p:txBody>
      </p:sp>
      <p:sp>
        <p:nvSpPr>
          <p:cNvPr id="14" name="TextBox 13">
            <a:extLst>
              <a:ext uri="{FF2B5EF4-FFF2-40B4-BE49-F238E27FC236}">
                <a16:creationId xmlns:a16="http://schemas.microsoft.com/office/drawing/2014/main" id="{B1464DA8-FD18-4555-B732-79DAD40539FF}"/>
              </a:ext>
            </a:extLst>
          </p:cNvPr>
          <p:cNvSpPr txBox="1"/>
          <p:nvPr/>
        </p:nvSpPr>
        <p:spPr>
          <a:xfrm>
            <a:off x="1185269" y="4155131"/>
            <a:ext cx="774186" cy="307777"/>
          </a:xfrm>
          <a:prstGeom prst="rect">
            <a:avLst/>
          </a:prstGeom>
          <a:noFill/>
        </p:spPr>
        <p:txBody>
          <a:bodyPr wrap="none" rtlCol="0">
            <a:spAutoFit/>
          </a:bodyPr>
          <a:lstStyle/>
          <a:p>
            <a:r>
              <a:rPr lang="en-US" sz="1400" dirty="0"/>
              <a:t>Counter</a:t>
            </a:r>
          </a:p>
        </p:txBody>
      </p:sp>
      <p:sp>
        <p:nvSpPr>
          <p:cNvPr id="15" name="TextBox 14">
            <a:extLst>
              <a:ext uri="{FF2B5EF4-FFF2-40B4-BE49-F238E27FC236}">
                <a16:creationId xmlns:a16="http://schemas.microsoft.com/office/drawing/2014/main" id="{6D8C0DAA-456E-4152-A0F8-D8CDC3572F2A}"/>
              </a:ext>
            </a:extLst>
          </p:cNvPr>
          <p:cNvSpPr txBox="1"/>
          <p:nvPr/>
        </p:nvSpPr>
        <p:spPr>
          <a:xfrm>
            <a:off x="205915" y="4676685"/>
            <a:ext cx="835485" cy="523220"/>
          </a:xfrm>
          <a:prstGeom prst="rect">
            <a:avLst/>
          </a:prstGeom>
          <a:noFill/>
        </p:spPr>
        <p:txBody>
          <a:bodyPr wrap="none" rtlCol="0">
            <a:spAutoFit/>
          </a:bodyPr>
          <a:lstStyle/>
          <a:p>
            <a:r>
              <a:rPr lang="en-US" sz="1400" dirty="0" err="1"/>
              <a:t>Fclock</a:t>
            </a:r>
            <a:endParaRPr lang="en-US" sz="1400" dirty="0"/>
          </a:p>
          <a:p>
            <a:r>
              <a:rPr lang="en-US" sz="1400" dirty="0"/>
              <a:t>100 MHz</a:t>
            </a:r>
          </a:p>
        </p:txBody>
      </p:sp>
      <p:cxnSp>
        <p:nvCxnSpPr>
          <p:cNvPr id="18" name="Straight Arrow Connector 17">
            <a:extLst>
              <a:ext uri="{FF2B5EF4-FFF2-40B4-BE49-F238E27FC236}">
                <a16:creationId xmlns:a16="http://schemas.microsoft.com/office/drawing/2014/main" id="{5290E7A4-9302-494E-BA73-A42CA38325BA}"/>
              </a:ext>
            </a:extLst>
          </p:cNvPr>
          <p:cNvCxnSpPr>
            <a:cxnSpLocks/>
          </p:cNvCxnSpPr>
          <p:nvPr/>
        </p:nvCxnSpPr>
        <p:spPr>
          <a:xfrm>
            <a:off x="771846" y="4835723"/>
            <a:ext cx="29238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0F4B3E1-7CA3-49B1-BB9B-9059BE55825B}"/>
              </a:ext>
            </a:extLst>
          </p:cNvPr>
          <p:cNvCxnSpPr>
            <a:cxnSpLocks/>
          </p:cNvCxnSpPr>
          <p:nvPr/>
        </p:nvCxnSpPr>
        <p:spPr>
          <a:xfrm flipH="1" flipV="1">
            <a:off x="1600199" y="4462909"/>
            <a:ext cx="7132" cy="402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DDE59F9-C680-4752-A658-E27E392A147A}"/>
              </a:ext>
            </a:extLst>
          </p:cNvPr>
          <p:cNvSpPr/>
          <p:nvPr/>
        </p:nvSpPr>
        <p:spPr>
          <a:xfrm>
            <a:off x="3702049" y="4634468"/>
            <a:ext cx="1739633" cy="40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ysClr val="windowText" lastClr="000000"/>
              </a:solidFill>
            </a:endParaRPr>
          </a:p>
        </p:txBody>
      </p:sp>
      <p:sp>
        <p:nvSpPr>
          <p:cNvPr id="23" name="Rectangle 22">
            <a:extLst>
              <a:ext uri="{FF2B5EF4-FFF2-40B4-BE49-F238E27FC236}">
                <a16:creationId xmlns:a16="http://schemas.microsoft.com/office/drawing/2014/main" id="{ED7B436E-6DDC-4D17-9A35-321931C3CC95}"/>
              </a:ext>
            </a:extLst>
          </p:cNvPr>
          <p:cNvSpPr/>
          <p:nvPr/>
        </p:nvSpPr>
        <p:spPr>
          <a:xfrm>
            <a:off x="3729296" y="5404868"/>
            <a:ext cx="1712385" cy="40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ysClr val="windowText" lastClr="000000"/>
              </a:solidFill>
            </a:endParaRPr>
          </a:p>
        </p:txBody>
      </p:sp>
      <p:sp>
        <p:nvSpPr>
          <p:cNvPr id="24" name="TextBox 23">
            <a:extLst>
              <a:ext uri="{FF2B5EF4-FFF2-40B4-BE49-F238E27FC236}">
                <a16:creationId xmlns:a16="http://schemas.microsoft.com/office/drawing/2014/main" id="{23253447-2FCF-46E8-AEE1-C88F030684EE}"/>
              </a:ext>
            </a:extLst>
          </p:cNvPr>
          <p:cNvSpPr txBox="1"/>
          <p:nvPr/>
        </p:nvSpPr>
        <p:spPr>
          <a:xfrm>
            <a:off x="3867406" y="4676685"/>
            <a:ext cx="1574277" cy="307777"/>
          </a:xfrm>
          <a:prstGeom prst="rect">
            <a:avLst/>
          </a:prstGeom>
          <a:noFill/>
        </p:spPr>
        <p:txBody>
          <a:bodyPr wrap="none" rtlCol="0">
            <a:spAutoFit/>
          </a:bodyPr>
          <a:lstStyle/>
          <a:p>
            <a:r>
              <a:rPr lang="en-US" sz="1400" dirty="0"/>
              <a:t>32 bit Accumulator</a:t>
            </a:r>
          </a:p>
        </p:txBody>
      </p:sp>
      <p:sp>
        <p:nvSpPr>
          <p:cNvPr id="25" name="TextBox 24">
            <a:extLst>
              <a:ext uri="{FF2B5EF4-FFF2-40B4-BE49-F238E27FC236}">
                <a16:creationId xmlns:a16="http://schemas.microsoft.com/office/drawing/2014/main" id="{DC8E8405-86F5-4F48-B2F4-FD3F0ED353C7}"/>
              </a:ext>
            </a:extLst>
          </p:cNvPr>
          <p:cNvSpPr txBox="1"/>
          <p:nvPr/>
        </p:nvSpPr>
        <p:spPr>
          <a:xfrm>
            <a:off x="3925707" y="5452233"/>
            <a:ext cx="1235595" cy="307777"/>
          </a:xfrm>
          <a:prstGeom prst="rect">
            <a:avLst/>
          </a:prstGeom>
          <a:noFill/>
        </p:spPr>
        <p:txBody>
          <a:bodyPr wrap="none" rtlCol="0">
            <a:spAutoFit/>
          </a:bodyPr>
          <a:lstStyle/>
          <a:p>
            <a:r>
              <a:rPr lang="en-US" sz="1400" dirty="0"/>
              <a:t>32 bit Register</a:t>
            </a:r>
          </a:p>
        </p:txBody>
      </p:sp>
      <p:cxnSp>
        <p:nvCxnSpPr>
          <p:cNvPr id="27" name="Straight Arrow Connector 26">
            <a:extLst>
              <a:ext uri="{FF2B5EF4-FFF2-40B4-BE49-F238E27FC236}">
                <a16:creationId xmlns:a16="http://schemas.microsoft.com/office/drawing/2014/main" id="{11D70A8B-948D-4657-A3B5-6CB385195199}"/>
              </a:ext>
            </a:extLst>
          </p:cNvPr>
          <p:cNvCxnSpPr>
            <a:cxnSpLocks/>
          </p:cNvCxnSpPr>
          <p:nvPr/>
        </p:nvCxnSpPr>
        <p:spPr>
          <a:xfrm flipH="1" flipV="1">
            <a:off x="4432299" y="5044985"/>
            <a:ext cx="7132" cy="402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6715229-D7D7-4F0B-8601-4A46ABB4CBB8}"/>
              </a:ext>
            </a:extLst>
          </p:cNvPr>
          <p:cNvSpPr txBox="1"/>
          <p:nvPr/>
        </p:nvSpPr>
        <p:spPr>
          <a:xfrm>
            <a:off x="4305299" y="5071869"/>
            <a:ext cx="476413" cy="307777"/>
          </a:xfrm>
          <a:prstGeom prst="rect">
            <a:avLst/>
          </a:prstGeom>
          <a:noFill/>
        </p:spPr>
        <p:txBody>
          <a:bodyPr wrap="none" rtlCol="0">
            <a:spAutoFit/>
          </a:bodyPr>
          <a:lstStyle/>
          <a:p>
            <a:pPr algn="ctr"/>
            <a:r>
              <a:rPr lang="en-US" sz="1400" dirty="0"/>
              <a:t>/ 32</a:t>
            </a:r>
          </a:p>
        </p:txBody>
      </p:sp>
      <p:cxnSp>
        <p:nvCxnSpPr>
          <p:cNvPr id="29" name="Straight Arrow Connector 28">
            <a:extLst>
              <a:ext uri="{FF2B5EF4-FFF2-40B4-BE49-F238E27FC236}">
                <a16:creationId xmlns:a16="http://schemas.microsoft.com/office/drawing/2014/main" id="{19C538CB-40F9-4EF4-81F0-52CE82BE018E}"/>
              </a:ext>
            </a:extLst>
          </p:cNvPr>
          <p:cNvCxnSpPr>
            <a:cxnSpLocks/>
          </p:cNvCxnSpPr>
          <p:nvPr/>
        </p:nvCxnSpPr>
        <p:spPr>
          <a:xfrm flipH="1" flipV="1">
            <a:off x="4439431" y="5832599"/>
            <a:ext cx="7132" cy="402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33CBE31-DAAE-4CA4-A739-DAEDBCB99D41}"/>
              </a:ext>
            </a:extLst>
          </p:cNvPr>
          <p:cNvSpPr txBox="1"/>
          <p:nvPr/>
        </p:nvSpPr>
        <p:spPr>
          <a:xfrm>
            <a:off x="3356576" y="6235107"/>
            <a:ext cx="2373855" cy="307777"/>
          </a:xfrm>
          <a:prstGeom prst="rect">
            <a:avLst/>
          </a:prstGeom>
          <a:noFill/>
        </p:spPr>
        <p:txBody>
          <a:bodyPr wrap="none" rtlCol="0">
            <a:spAutoFit/>
          </a:bodyPr>
          <a:lstStyle/>
          <a:p>
            <a:r>
              <a:rPr lang="en-US" sz="1400" dirty="0"/>
              <a:t>DDS Phase Increment from PC</a:t>
            </a:r>
          </a:p>
        </p:txBody>
      </p:sp>
      <p:cxnSp>
        <p:nvCxnSpPr>
          <p:cNvPr id="31" name="Straight Arrow Connector 30">
            <a:extLst>
              <a:ext uri="{FF2B5EF4-FFF2-40B4-BE49-F238E27FC236}">
                <a16:creationId xmlns:a16="http://schemas.microsoft.com/office/drawing/2014/main" id="{CC4345D7-C695-4EC2-900E-1FB4A157ACE8}"/>
              </a:ext>
            </a:extLst>
          </p:cNvPr>
          <p:cNvCxnSpPr>
            <a:cxnSpLocks/>
          </p:cNvCxnSpPr>
          <p:nvPr/>
        </p:nvCxnSpPr>
        <p:spPr>
          <a:xfrm flipH="1" flipV="1">
            <a:off x="3957451" y="4219349"/>
            <a:ext cx="7132" cy="402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05E0F7F-55C8-4C13-A32B-008D5A48C5A1}"/>
              </a:ext>
            </a:extLst>
          </p:cNvPr>
          <p:cNvSpPr txBox="1"/>
          <p:nvPr/>
        </p:nvSpPr>
        <p:spPr>
          <a:xfrm>
            <a:off x="3841586" y="4285676"/>
            <a:ext cx="476413" cy="307777"/>
          </a:xfrm>
          <a:prstGeom prst="rect">
            <a:avLst/>
          </a:prstGeom>
          <a:noFill/>
        </p:spPr>
        <p:txBody>
          <a:bodyPr wrap="none" rtlCol="0">
            <a:spAutoFit/>
          </a:bodyPr>
          <a:lstStyle/>
          <a:p>
            <a:pPr algn="ctr"/>
            <a:r>
              <a:rPr lang="en-US" sz="1400" dirty="0"/>
              <a:t>/ 10</a:t>
            </a:r>
          </a:p>
        </p:txBody>
      </p:sp>
      <p:sp>
        <p:nvSpPr>
          <p:cNvPr id="33" name="Rectangle 32">
            <a:extLst>
              <a:ext uri="{FF2B5EF4-FFF2-40B4-BE49-F238E27FC236}">
                <a16:creationId xmlns:a16="http://schemas.microsoft.com/office/drawing/2014/main" id="{A086D31E-E9A6-4CDF-95B4-C0B5E7E1728C}"/>
              </a:ext>
            </a:extLst>
          </p:cNvPr>
          <p:cNvSpPr/>
          <p:nvPr/>
        </p:nvSpPr>
        <p:spPr>
          <a:xfrm>
            <a:off x="3727449" y="3436339"/>
            <a:ext cx="1155700" cy="7830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ysClr val="windowText" lastClr="000000"/>
              </a:solidFill>
            </a:endParaRPr>
          </a:p>
        </p:txBody>
      </p:sp>
      <p:sp>
        <p:nvSpPr>
          <p:cNvPr id="34" name="TextBox 33">
            <a:extLst>
              <a:ext uri="{FF2B5EF4-FFF2-40B4-BE49-F238E27FC236}">
                <a16:creationId xmlns:a16="http://schemas.microsoft.com/office/drawing/2014/main" id="{3E86194A-A128-46ED-B90C-1113B67300C9}"/>
              </a:ext>
            </a:extLst>
          </p:cNvPr>
          <p:cNvSpPr txBox="1"/>
          <p:nvPr/>
        </p:nvSpPr>
        <p:spPr>
          <a:xfrm>
            <a:off x="3695700" y="3909446"/>
            <a:ext cx="768993" cy="307777"/>
          </a:xfrm>
          <a:prstGeom prst="rect">
            <a:avLst/>
          </a:prstGeom>
          <a:noFill/>
        </p:spPr>
        <p:txBody>
          <a:bodyPr wrap="none" rtlCol="0">
            <a:spAutoFit/>
          </a:bodyPr>
          <a:lstStyle/>
          <a:p>
            <a:r>
              <a:rPr lang="en-US" sz="1400" dirty="0"/>
              <a:t>Address</a:t>
            </a:r>
          </a:p>
        </p:txBody>
      </p:sp>
      <p:sp>
        <p:nvSpPr>
          <p:cNvPr id="36" name="Rectangle 35">
            <a:extLst>
              <a:ext uri="{FF2B5EF4-FFF2-40B4-BE49-F238E27FC236}">
                <a16:creationId xmlns:a16="http://schemas.microsoft.com/office/drawing/2014/main" id="{BBBCD70C-F0EC-4E7A-ABEC-DEFC0F8E6332}"/>
              </a:ext>
            </a:extLst>
          </p:cNvPr>
          <p:cNvSpPr/>
          <p:nvPr/>
        </p:nvSpPr>
        <p:spPr>
          <a:xfrm>
            <a:off x="3428999" y="1115059"/>
            <a:ext cx="1454149" cy="15962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ysClr val="windowText" lastClr="000000"/>
              </a:solidFill>
            </a:endParaRPr>
          </a:p>
        </p:txBody>
      </p:sp>
      <p:sp>
        <p:nvSpPr>
          <p:cNvPr id="37" name="TextBox 36">
            <a:extLst>
              <a:ext uri="{FF2B5EF4-FFF2-40B4-BE49-F238E27FC236}">
                <a16:creationId xmlns:a16="http://schemas.microsoft.com/office/drawing/2014/main" id="{F7B92007-4063-4025-A3DC-5665E814FE5E}"/>
              </a:ext>
            </a:extLst>
          </p:cNvPr>
          <p:cNvSpPr txBox="1"/>
          <p:nvPr/>
        </p:nvSpPr>
        <p:spPr>
          <a:xfrm>
            <a:off x="4295595" y="2909656"/>
            <a:ext cx="787726" cy="307777"/>
          </a:xfrm>
          <a:prstGeom prst="rect">
            <a:avLst/>
          </a:prstGeom>
          <a:noFill/>
        </p:spPr>
        <p:txBody>
          <a:bodyPr wrap="square" rtlCol="0">
            <a:spAutoFit/>
          </a:bodyPr>
          <a:lstStyle/>
          <a:p>
            <a:pPr algn="ctr"/>
            <a:r>
              <a:rPr lang="en-US" sz="1400" dirty="0"/>
              <a:t>/ 16</a:t>
            </a:r>
          </a:p>
        </p:txBody>
      </p:sp>
      <p:cxnSp>
        <p:nvCxnSpPr>
          <p:cNvPr id="38" name="Straight Arrow Connector 37">
            <a:extLst>
              <a:ext uri="{FF2B5EF4-FFF2-40B4-BE49-F238E27FC236}">
                <a16:creationId xmlns:a16="http://schemas.microsoft.com/office/drawing/2014/main" id="{39986541-AC0F-40A5-9C20-20D75C21473C}"/>
              </a:ext>
            </a:extLst>
          </p:cNvPr>
          <p:cNvCxnSpPr>
            <a:cxnSpLocks/>
          </p:cNvCxnSpPr>
          <p:nvPr/>
        </p:nvCxnSpPr>
        <p:spPr>
          <a:xfrm flipV="1">
            <a:off x="3818633" y="2711272"/>
            <a:ext cx="0" cy="7603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AAC723A-AAC3-41BA-8C91-D3115EF0203D}"/>
              </a:ext>
            </a:extLst>
          </p:cNvPr>
          <p:cNvCxnSpPr>
            <a:cxnSpLocks/>
          </p:cNvCxnSpPr>
          <p:nvPr/>
        </p:nvCxnSpPr>
        <p:spPr>
          <a:xfrm flipV="1">
            <a:off x="4585488" y="2668637"/>
            <a:ext cx="0" cy="7603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E00CC4-3BF2-46FD-9AFF-509E19911AC3}"/>
              </a:ext>
            </a:extLst>
          </p:cNvPr>
          <p:cNvSpPr txBox="1"/>
          <p:nvPr/>
        </p:nvSpPr>
        <p:spPr>
          <a:xfrm>
            <a:off x="3533594" y="2909656"/>
            <a:ext cx="787726" cy="307777"/>
          </a:xfrm>
          <a:prstGeom prst="rect">
            <a:avLst/>
          </a:prstGeom>
          <a:noFill/>
        </p:spPr>
        <p:txBody>
          <a:bodyPr wrap="square" rtlCol="0">
            <a:spAutoFit/>
          </a:bodyPr>
          <a:lstStyle/>
          <a:p>
            <a:pPr algn="ctr"/>
            <a:r>
              <a:rPr lang="en-US" sz="1400" dirty="0"/>
              <a:t>/ 16</a:t>
            </a:r>
          </a:p>
        </p:txBody>
      </p:sp>
      <p:sp>
        <p:nvSpPr>
          <p:cNvPr id="42" name="TextBox 41">
            <a:extLst>
              <a:ext uri="{FF2B5EF4-FFF2-40B4-BE49-F238E27FC236}">
                <a16:creationId xmlns:a16="http://schemas.microsoft.com/office/drawing/2014/main" id="{41CBD801-28A6-4170-AA51-66A758C45347}"/>
              </a:ext>
            </a:extLst>
          </p:cNvPr>
          <p:cNvSpPr txBox="1"/>
          <p:nvPr/>
        </p:nvSpPr>
        <p:spPr>
          <a:xfrm>
            <a:off x="3714748" y="3420131"/>
            <a:ext cx="229550" cy="307777"/>
          </a:xfrm>
          <a:prstGeom prst="rect">
            <a:avLst/>
          </a:prstGeom>
          <a:noFill/>
        </p:spPr>
        <p:txBody>
          <a:bodyPr wrap="none" rtlCol="0">
            <a:spAutoFit/>
          </a:bodyPr>
          <a:lstStyle/>
          <a:p>
            <a:r>
              <a:rPr lang="en-US" sz="1400" dirty="0"/>
              <a:t>I</a:t>
            </a:r>
          </a:p>
        </p:txBody>
      </p:sp>
      <p:sp>
        <p:nvSpPr>
          <p:cNvPr id="43" name="TextBox 42">
            <a:extLst>
              <a:ext uri="{FF2B5EF4-FFF2-40B4-BE49-F238E27FC236}">
                <a16:creationId xmlns:a16="http://schemas.microsoft.com/office/drawing/2014/main" id="{C20CB209-CBCF-4B0D-A949-34F6B312418A}"/>
              </a:ext>
            </a:extLst>
          </p:cNvPr>
          <p:cNvSpPr txBox="1"/>
          <p:nvPr/>
        </p:nvSpPr>
        <p:spPr>
          <a:xfrm>
            <a:off x="4497859" y="3423017"/>
            <a:ext cx="304892" cy="307777"/>
          </a:xfrm>
          <a:prstGeom prst="rect">
            <a:avLst/>
          </a:prstGeom>
          <a:noFill/>
        </p:spPr>
        <p:txBody>
          <a:bodyPr wrap="none" rtlCol="0">
            <a:spAutoFit/>
          </a:bodyPr>
          <a:lstStyle/>
          <a:p>
            <a:r>
              <a:rPr lang="en-US" sz="1400" dirty="0"/>
              <a:t>Q</a:t>
            </a:r>
          </a:p>
        </p:txBody>
      </p:sp>
      <p:sp>
        <p:nvSpPr>
          <p:cNvPr id="44" name="TextBox 43">
            <a:extLst>
              <a:ext uri="{FF2B5EF4-FFF2-40B4-BE49-F238E27FC236}">
                <a16:creationId xmlns:a16="http://schemas.microsoft.com/office/drawing/2014/main" id="{784B8F9C-6519-4F70-8D26-401009D7EE63}"/>
              </a:ext>
            </a:extLst>
          </p:cNvPr>
          <p:cNvSpPr txBox="1"/>
          <p:nvPr/>
        </p:nvSpPr>
        <p:spPr>
          <a:xfrm>
            <a:off x="3807685" y="3607626"/>
            <a:ext cx="914417" cy="307777"/>
          </a:xfrm>
          <a:prstGeom prst="rect">
            <a:avLst/>
          </a:prstGeom>
          <a:noFill/>
        </p:spPr>
        <p:txBody>
          <a:bodyPr wrap="none" rtlCol="0">
            <a:spAutoFit/>
          </a:bodyPr>
          <a:lstStyle/>
          <a:p>
            <a:r>
              <a:rPr lang="en-US" sz="1400" dirty="0"/>
              <a:t>DDS Table</a:t>
            </a:r>
          </a:p>
        </p:txBody>
      </p:sp>
      <p:sp>
        <p:nvSpPr>
          <p:cNvPr id="45" name="TextBox 44">
            <a:extLst>
              <a:ext uri="{FF2B5EF4-FFF2-40B4-BE49-F238E27FC236}">
                <a16:creationId xmlns:a16="http://schemas.microsoft.com/office/drawing/2014/main" id="{E3AEA08F-3EA5-4194-84F0-4E35455D2C55}"/>
              </a:ext>
            </a:extLst>
          </p:cNvPr>
          <p:cNvSpPr txBox="1"/>
          <p:nvPr/>
        </p:nvSpPr>
        <p:spPr>
          <a:xfrm>
            <a:off x="3763241" y="1563315"/>
            <a:ext cx="819968" cy="523220"/>
          </a:xfrm>
          <a:prstGeom prst="rect">
            <a:avLst/>
          </a:prstGeom>
          <a:noFill/>
        </p:spPr>
        <p:txBody>
          <a:bodyPr wrap="none" rtlCol="0">
            <a:spAutoFit/>
          </a:bodyPr>
          <a:lstStyle/>
          <a:p>
            <a:r>
              <a:rPr lang="en-US" sz="1400" dirty="0"/>
              <a:t>Complex</a:t>
            </a:r>
          </a:p>
          <a:p>
            <a:r>
              <a:rPr lang="en-US" sz="1400" dirty="0"/>
              <a:t>Multiply</a:t>
            </a:r>
          </a:p>
        </p:txBody>
      </p:sp>
      <p:cxnSp>
        <p:nvCxnSpPr>
          <p:cNvPr id="46" name="Straight Arrow Connector 45">
            <a:extLst>
              <a:ext uri="{FF2B5EF4-FFF2-40B4-BE49-F238E27FC236}">
                <a16:creationId xmlns:a16="http://schemas.microsoft.com/office/drawing/2014/main" id="{75C18AC5-440A-42EF-B7E9-92E006F2FAC9}"/>
              </a:ext>
            </a:extLst>
          </p:cNvPr>
          <p:cNvCxnSpPr/>
          <p:nvPr/>
        </p:nvCxnSpPr>
        <p:spPr>
          <a:xfrm>
            <a:off x="4883148" y="1444823"/>
            <a:ext cx="1231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813F58C-353F-4712-9415-ED103D7EBC15}"/>
              </a:ext>
            </a:extLst>
          </p:cNvPr>
          <p:cNvSpPr txBox="1"/>
          <p:nvPr/>
        </p:nvSpPr>
        <p:spPr>
          <a:xfrm>
            <a:off x="5074273" y="1089531"/>
            <a:ext cx="367408" cy="738664"/>
          </a:xfrm>
          <a:prstGeom prst="rect">
            <a:avLst/>
          </a:prstGeom>
          <a:noFill/>
        </p:spPr>
        <p:txBody>
          <a:bodyPr wrap="none" rtlCol="0">
            <a:spAutoFit/>
          </a:bodyPr>
          <a:lstStyle/>
          <a:p>
            <a:pPr algn="ctr"/>
            <a:r>
              <a:rPr lang="en-US" sz="1400" dirty="0"/>
              <a:t>I</a:t>
            </a:r>
          </a:p>
          <a:p>
            <a:pPr algn="ctr"/>
            <a:r>
              <a:rPr lang="en-US" sz="1400" dirty="0"/>
              <a:t>/</a:t>
            </a:r>
          </a:p>
          <a:p>
            <a:pPr algn="ctr"/>
            <a:r>
              <a:rPr lang="en-US" sz="1400" dirty="0"/>
              <a:t>16</a:t>
            </a:r>
          </a:p>
        </p:txBody>
      </p:sp>
      <p:cxnSp>
        <p:nvCxnSpPr>
          <p:cNvPr id="48" name="Straight Arrow Connector 47">
            <a:extLst>
              <a:ext uri="{FF2B5EF4-FFF2-40B4-BE49-F238E27FC236}">
                <a16:creationId xmlns:a16="http://schemas.microsoft.com/office/drawing/2014/main" id="{373096D3-BA5E-4F4A-975E-FD3F191B0E74}"/>
              </a:ext>
            </a:extLst>
          </p:cNvPr>
          <p:cNvCxnSpPr/>
          <p:nvPr/>
        </p:nvCxnSpPr>
        <p:spPr>
          <a:xfrm>
            <a:off x="4882881" y="2457846"/>
            <a:ext cx="1231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9E8C6D67-9BD5-499C-9959-39F1EF0D1AC1}"/>
              </a:ext>
            </a:extLst>
          </p:cNvPr>
          <p:cNvSpPr txBox="1"/>
          <p:nvPr/>
        </p:nvSpPr>
        <p:spPr>
          <a:xfrm>
            <a:off x="5082871" y="2104191"/>
            <a:ext cx="367408" cy="738664"/>
          </a:xfrm>
          <a:prstGeom prst="rect">
            <a:avLst/>
          </a:prstGeom>
          <a:noFill/>
        </p:spPr>
        <p:txBody>
          <a:bodyPr wrap="none" rtlCol="0">
            <a:spAutoFit/>
          </a:bodyPr>
          <a:lstStyle/>
          <a:p>
            <a:pPr algn="ctr"/>
            <a:r>
              <a:rPr lang="en-US" sz="1400" dirty="0"/>
              <a:t>Q</a:t>
            </a:r>
          </a:p>
          <a:p>
            <a:pPr algn="ctr"/>
            <a:r>
              <a:rPr lang="en-US" sz="1400" dirty="0"/>
              <a:t>/</a:t>
            </a:r>
          </a:p>
          <a:p>
            <a:pPr algn="ctr"/>
            <a:r>
              <a:rPr lang="en-US" sz="1400" dirty="0"/>
              <a:t>16</a:t>
            </a:r>
          </a:p>
        </p:txBody>
      </p:sp>
      <p:sp>
        <p:nvSpPr>
          <p:cNvPr id="50" name="Rectangle 49">
            <a:extLst>
              <a:ext uri="{FF2B5EF4-FFF2-40B4-BE49-F238E27FC236}">
                <a16:creationId xmlns:a16="http://schemas.microsoft.com/office/drawing/2014/main" id="{39DE332D-400C-4B39-9761-BBB1B05BB22A}"/>
              </a:ext>
            </a:extLst>
          </p:cNvPr>
          <p:cNvSpPr/>
          <p:nvPr/>
        </p:nvSpPr>
        <p:spPr>
          <a:xfrm>
            <a:off x="6114781" y="1067357"/>
            <a:ext cx="1155700" cy="7830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ysClr val="windowText" lastClr="000000"/>
              </a:solidFill>
            </a:endParaRPr>
          </a:p>
        </p:txBody>
      </p:sp>
      <p:sp>
        <p:nvSpPr>
          <p:cNvPr id="51" name="Rectangle 50">
            <a:extLst>
              <a:ext uri="{FF2B5EF4-FFF2-40B4-BE49-F238E27FC236}">
                <a16:creationId xmlns:a16="http://schemas.microsoft.com/office/drawing/2014/main" id="{E43ADF3C-D608-47E2-9CA5-76F77E3AE635}"/>
              </a:ext>
            </a:extLst>
          </p:cNvPr>
          <p:cNvSpPr/>
          <p:nvPr/>
        </p:nvSpPr>
        <p:spPr>
          <a:xfrm>
            <a:off x="6096000" y="2126644"/>
            <a:ext cx="1155700" cy="7830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ysClr val="windowText" lastClr="000000"/>
              </a:solidFill>
            </a:endParaRPr>
          </a:p>
        </p:txBody>
      </p:sp>
      <p:sp>
        <p:nvSpPr>
          <p:cNvPr id="52" name="TextBox 51">
            <a:extLst>
              <a:ext uri="{FF2B5EF4-FFF2-40B4-BE49-F238E27FC236}">
                <a16:creationId xmlns:a16="http://schemas.microsoft.com/office/drawing/2014/main" id="{957AE0D6-C141-4022-9828-D9C43582F631}"/>
              </a:ext>
            </a:extLst>
          </p:cNvPr>
          <p:cNvSpPr txBox="1"/>
          <p:nvPr/>
        </p:nvSpPr>
        <p:spPr>
          <a:xfrm>
            <a:off x="6279991" y="1290934"/>
            <a:ext cx="825547" cy="307777"/>
          </a:xfrm>
          <a:prstGeom prst="rect">
            <a:avLst/>
          </a:prstGeom>
          <a:noFill/>
        </p:spPr>
        <p:txBody>
          <a:bodyPr wrap="none" rtlCol="0">
            <a:spAutoFit/>
          </a:bodyPr>
          <a:lstStyle/>
          <a:p>
            <a:r>
              <a:rPr lang="en-US" sz="1400" dirty="0"/>
              <a:t>FIR Filter</a:t>
            </a:r>
          </a:p>
        </p:txBody>
      </p:sp>
      <p:sp>
        <p:nvSpPr>
          <p:cNvPr id="53" name="TextBox 52">
            <a:extLst>
              <a:ext uri="{FF2B5EF4-FFF2-40B4-BE49-F238E27FC236}">
                <a16:creationId xmlns:a16="http://schemas.microsoft.com/office/drawing/2014/main" id="{A1378058-92FC-4E51-90B9-ACE484DB9D16}"/>
              </a:ext>
            </a:extLst>
          </p:cNvPr>
          <p:cNvSpPr txBox="1"/>
          <p:nvPr/>
        </p:nvSpPr>
        <p:spPr>
          <a:xfrm>
            <a:off x="6199389" y="2303957"/>
            <a:ext cx="825547" cy="307777"/>
          </a:xfrm>
          <a:prstGeom prst="rect">
            <a:avLst/>
          </a:prstGeom>
          <a:noFill/>
        </p:spPr>
        <p:txBody>
          <a:bodyPr wrap="none" rtlCol="0">
            <a:spAutoFit/>
          </a:bodyPr>
          <a:lstStyle/>
          <a:p>
            <a:r>
              <a:rPr lang="en-US" sz="1400" dirty="0"/>
              <a:t>FIR Filter</a:t>
            </a:r>
          </a:p>
        </p:txBody>
      </p:sp>
      <p:cxnSp>
        <p:nvCxnSpPr>
          <p:cNvPr id="54" name="Straight Arrow Connector 53">
            <a:extLst>
              <a:ext uri="{FF2B5EF4-FFF2-40B4-BE49-F238E27FC236}">
                <a16:creationId xmlns:a16="http://schemas.microsoft.com/office/drawing/2014/main" id="{0889F61A-753E-48FB-A3F5-FAE73AAC5BD2}"/>
              </a:ext>
            </a:extLst>
          </p:cNvPr>
          <p:cNvCxnSpPr/>
          <p:nvPr/>
        </p:nvCxnSpPr>
        <p:spPr>
          <a:xfrm>
            <a:off x="7270481" y="1456162"/>
            <a:ext cx="1231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DB30609-A46F-4DD3-900B-B6B7D7BC4F0C}"/>
              </a:ext>
            </a:extLst>
          </p:cNvPr>
          <p:cNvSpPr txBox="1"/>
          <p:nvPr/>
        </p:nvSpPr>
        <p:spPr>
          <a:xfrm>
            <a:off x="7461606" y="1100870"/>
            <a:ext cx="367408" cy="738664"/>
          </a:xfrm>
          <a:prstGeom prst="rect">
            <a:avLst/>
          </a:prstGeom>
          <a:noFill/>
        </p:spPr>
        <p:txBody>
          <a:bodyPr wrap="none" rtlCol="0">
            <a:spAutoFit/>
          </a:bodyPr>
          <a:lstStyle/>
          <a:p>
            <a:pPr algn="ctr"/>
            <a:r>
              <a:rPr lang="en-US" sz="1400" dirty="0"/>
              <a:t>I</a:t>
            </a:r>
          </a:p>
          <a:p>
            <a:pPr algn="ctr"/>
            <a:r>
              <a:rPr lang="en-US" sz="1400" dirty="0"/>
              <a:t>/</a:t>
            </a:r>
          </a:p>
          <a:p>
            <a:pPr algn="ctr"/>
            <a:r>
              <a:rPr lang="en-US" sz="1400" dirty="0"/>
              <a:t>16</a:t>
            </a:r>
          </a:p>
        </p:txBody>
      </p:sp>
      <p:cxnSp>
        <p:nvCxnSpPr>
          <p:cNvPr id="56" name="Straight Arrow Connector 55">
            <a:extLst>
              <a:ext uri="{FF2B5EF4-FFF2-40B4-BE49-F238E27FC236}">
                <a16:creationId xmlns:a16="http://schemas.microsoft.com/office/drawing/2014/main" id="{A83901DC-4CFC-4FF3-946B-6F019CFCDCFA}"/>
              </a:ext>
            </a:extLst>
          </p:cNvPr>
          <p:cNvCxnSpPr/>
          <p:nvPr/>
        </p:nvCxnSpPr>
        <p:spPr>
          <a:xfrm>
            <a:off x="7270214" y="2469185"/>
            <a:ext cx="1231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CA242ABA-1027-463F-A9C0-A190821B97C5}"/>
              </a:ext>
            </a:extLst>
          </p:cNvPr>
          <p:cNvSpPr txBox="1"/>
          <p:nvPr/>
        </p:nvSpPr>
        <p:spPr>
          <a:xfrm>
            <a:off x="7470204" y="2115530"/>
            <a:ext cx="367408" cy="738664"/>
          </a:xfrm>
          <a:prstGeom prst="rect">
            <a:avLst/>
          </a:prstGeom>
          <a:noFill/>
        </p:spPr>
        <p:txBody>
          <a:bodyPr wrap="none" rtlCol="0">
            <a:spAutoFit/>
          </a:bodyPr>
          <a:lstStyle/>
          <a:p>
            <a:pPr algn="ctr"/>
            <a:r>
              <a:rPr lang="en-US" sz="1400" dirty="0"/>
              <a:t>Q</a:t>
            </a:r>
          </a:p>
          <a:p>
            <a:pPr algn="ctr"/>
            <a:r>
              <a:rPr lang="en-US" sz="1400" dirty="0"/>
              <a:t>/</a:t>
            </a:r>
          </a:p>
          <a:p>
            <a:pPr algn="ctr"/>
            <a:r>
              <a:rPr lang="en-US" sz="1400" dirty="0"/>
              <a:t>16</a:t>
            </a:r>
          </a:p>
        </p:txBody>
      </p:sp>
      <p:sp>
        <p:nvSpPr>
          <p:cNvPr id="58" name="Rectangle 57">
            <a:extLst>
              <a:ext uri="{FF2B5EF4-FFF2-40B4-BE49-F238E27FC236}">
                <a16:creationId xmlns:a16="http://schemas.microsoft.com/office/drawing/2014/main" id="{0E2F7BB7-0E65-4A5C-893F-875DEB611AAA}"/>
              </a:ext>
            </a:extLst>
          </p:cNvPr>
          <p:cNvSpPr/>
          <p:nvPr/>
        </p:nvSpPr>
        <p:spPr>
          <a:xfrm>
            <a:off x="8502114" y="1067357"/>
            <a:ext cx="1155700" cy="7830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ysClr val="windowText" lastClr="000000"/>
              </a:solidFill>
            </a:endParaRPr>
          </a:p>
        </p:txBody>
      </p:sp>
      <p:sp>
        <p:nvSpPr>
          <p:cNvPr id="59" name="Rectangle 58">
            <a:extLst>
              <a:ext uri="{FF2B5EF4-FFF2-40B4-BE49-F238E27FC236}">
                <a16:creationId xmlns:a16="http://schemas.microsoft.com/office/drawing/2014/main" id="{FC579C57-EF5B-4E71-8F17-E55768D7A4EF}"/>
              </a:ext>
            </a:extLst>
          </p:cNvPr>
          <p:cNvSpPr/>
          <p:nvPr/>
        </p:nvSpPr>
        <p:spPr>
          <a:xfrm>
            <a:off x="8483333" y="2126644"/>
            <a:ext cx="1155700" cy="7830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ysClr val="windowText" lastClr="000000"/>
              </a:solidFill>
            </a:endParaRPr>
          </a:p>
        </p:txBody>
      </p:sp>
      <p:sp>
        <p:nvSpPr>
          <p:cNvPr id="60" name="TextBox 59">
            <a:extLst>
              <a:ext uri="{FF2B5EF4-FFF2-40B4-BE49-F238E27FC236}">
                <a16:creationId xmlns:a16="http://schemas.microsoft.com/office/drawing/2014/main" id="{6CA19392-9769-44BF-B525-211D55F70515}"/>
              </a:ext>
            </a:extLst>
          </p:cNvPr>
          <p:cNvSpPr txBox="1"/>
          <p:nvPr/>
        </p:nvSpPr>
        <p:spPr>
          <a:xfrm>
            <a:off x="8667324" y="1290934"/>
            <a:ext cx="878382" cy="523220"/>
          </a:xfrm>
          <a:prstGeom prst="rect">
            <a:avLst/>
          </a:prstGeom>
          <a:noFill/>
        </p:spPr>
        <p:txBody>
          <a:bodyPr wrap="none" rtlCol="0">
            <a:spAutoFit/>
          </a:bodyPr>
          <a:lstStyle/>
          <a:p>
            <a:r>
              <a:rPr lang="en-US" sz="1400" dirty="0"/>
              <a:t>Decimate</a:t>
            </a:r>
          </a:p>
          <a:p>
            <a:r>
              <a:rPr lang="en-US" sz="1400" dirty="0"/>
              <a:t>By 10</a:t>
            </a:r>
          </a:p>
        </p:txBody>
      </p:sp>
      <p:sp>
        <p:nvSpPr>
          <p:cNvPr id="61" name="TextBox 60">
            <a:extLst>
              <a:ext uri="{FF2B5EF4-FFF2-40B4-BE49-F238E27FC236}">
                <a16:creationId xmlns:a16="http://schemas.microsoft.com/office/drawing/2014/main" id="{47B32EB9-7D23-4A3D-A02F-091393312A16}"/>
              </a:ext>
            </a:extLst>
          </p:cNvPr>
          <p:cNvSpPr txBox="1"/>
          <p:nvPr/>
        </p:nvSpPr>
        <p:spPr>
          <a:xfrm>
            <a:off x="8586722" y="2303957"/>
            <a:ext cx="878382" cy="523220"/>
          </a:xfrm>
          <a:prstGeom prst="rect">
            <a:avLst/>
          </a:prstGeom>
          <a:noFill/>
        </p:spPr>
        <p:txBody>
          <a:bodyPr wrap="none" rtlCol="0">
            <a:spAutoFit/>
          </a:bodyPr>
          <a:lstStyle/>
          <a:p>
            <a:r>
              <a:rPr lang="en-US" sz="1400" dirty="0"/>
              <a:t>Decimate</a:t>
            </a:r>
          </a:p>
          <a:p>
            <a:r>
              <a:rPr lang="en-US" sz="1400" dirty="0"/>
              <a:t>By 10</a:t>
            </a:r>
          </a:p>
        </p:txBody>
      </p:sp>
      <p:cxnSp>
        <p:nvCxnSpPr>
          <p:cNvPr id="62" name="Straight Arrow Connector 61">
            <a:extLst>
              <a:ext uri="{FF2B5EF4-FFF2-40B4-BE49-F238E27FC236}">
                <a16:creationId xmlns:a16="http://schemas.microsoft.com/office/drawing/2014/main" id="{B2A86517-4DA8-4402-AC89-79A771EA73F6}"/>
              </a:ext>
            </a:extLst>
          </p:cNvPr>
          <p:cNvCxnSpPr/>
          <p:nvPr/>
        </p:nvCxnSpPr>
        <p:spPr>
          <a:xfrm>
            <a:off x="9658081" y="1456162"/>
            <a:ext cx="1231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FC298605-299B-4D1D-992E-3A435C08E049}"/>
              </a:ext>
            </a:extLst>
          </p:cNvPr>
          <p:cNvSpPr txBox="1"/>
          <p:nvPr/>
        </p:nvSpPr>
        <p:spPr>
          <a:xfrm>
            <a:off x="9849206" y="1100870"/>
            <a:ext cx="367408" cy="738664"/>
          </a:xfrm>
          <a:prstGeom prst="rect">
            <a:avLst/>
          </a:prstGeom>
          <a:noFill/>
        </p:spPr>
        <p:txBody>
          <a:bodyPr wrap="none" rtlCol="0">
            <a:spAutoFit/>
          </a:bodyPr>
          <a:lstStyle/>
          <a:p>
            <a:pPr algn="ctr"/>
            <a:r>
              <a:rPr lang="en-US" sz="1400" dirty="0"/>
              <a:t>I</a:t>
            </a:r>
          </a:p>
          <a:p>
            <a:pPr algn="ctr"/>
            <a:r>
              <a:rPr lang="en-US" sz="1400" dirty="0"/>
              <a:t>/</a:t>
            </a:r>
          </a:p>
          <a:p>
            <a:pPr algn="ctr"/>
            <a:r>
              <a:rPr lang="en-US" sz="1400" dirty="0"/>
              <a:t>16</a:t>
            </a:r>
          </a:p>
        </p:txBody>
      </p:sp>
      <p:cxnSp>
        <p:nvCxnSpPr>
          <p:cNvPr id="64" name="Straight Arrow Connector 63">
            <a:extLst>
              <a:ext uri="{FF2B5EF4-FFF2-40B4-BE49-F238E27FC236}">
                <a16:creationId xmlns:a16="http://schemas.microsoft.com/office/drawing/2014/main" id="{492A919E-E77D-4D79-96E3-43216FBC4E63}"/>
              </a:ext>
            </a:extLst>
          </p:cNvPr>
          <p:cNvCxnSpPr/>
          <p:nvPr/>
        </p:nvCxnSpPr>
        <p:spPr>
          <a:xfrm>
            <a:off x="9657814" y="2469185"/>
            <a:ext cx="1231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719AB29E-F6A0-4AFF-A96B-4067C2B0607D}"/>
              </a:ext>
            </a:extLst>
          </p:cNvPr>
          <p:cNvSpPr txBox="1"/>
          <p:nvPr/>
        </p:nvSpPr>
        <p:spPr>
          <a:xfrm>
            <a:off x="9857804" y="2115530"/>
            <a:ext cx="367408" cy="738664"/>
          </a:xfrm>
          <a:prstGeom prst="rect">
            <a:avLst/>
          </a:prstGeom>
          <a:noFill/>
        </p:spPr>
        <p:txBody>
          <a:bodyPr wrap="none" rtlCol="0">
            <a:spAutoFit/>
          </a:bodyPr>
          <a:lstStyle/>
          <a:p>
            <a:pPr algn="ctr"/>
            <a:r>
              <a:rPr lang="en-US" sz="1400" dirty="0"/>
              <a:t>Q</a:t>
            </a:r>
          </a:p>
          <a:p>
            <a:pPr algn="ctr"/>
            <a:r>
              <a:rPr lang="en-US" sz="1400" dirty="0"/>
              <a:t>/</a:t>
            </a:r>
          </a:p>
          <a:p>
            <a:pPr algn="ctr"/>
            <a:r>
              <a:rPr lang="en-US" sz="1400" dirty="0"/>
              <a:t>16</a:t>
            </a:r>
          </a:p>
        </p:txBody>
      </p:sp>
      <p:sp>
        <p:nvSpPr>
          <p:cNvPr id="66" name="Freeform: Shape 65">
            <a:extLst>
              <a:ext uri="{FF2B5EF4-FFF2-40B4-BE49-F238E27FC236}">
                <a16:creationId xmlns:a16="http://schemas.microsoft.com/office/drawing/2014/main" id="{B9AB6E62-2FF4-4250-B3DC-65AACAC83BF7}"/>
              </a:ext>
            </a:extLst>
          </p:cNvPr>
          <p:cNvSpPr/>
          <p:nvPr/>
        </p:nvSpPr>
        <p:spPr>
          <a:xfrm>
            <a:off x="10172700" y="800100"/>
            <a:ext cx="444500" cy="647700"/>
          </a:xfrm>
          <a:custGeom>
            <a:avLst/>
            <a:gdLst>
              <a:gd name="connsiteX0" fmla="*/ 0 w 444500"/>
              <a:gd name="connsiteY0" fmla="*/ 647700 h 647700"/>
              <a:gd name="connsiteX1" fmla="*/ 101600 w 444500"/>
              <a:gd name="connsiteY1" fmla="*/ 622300 h 647700"/>
              <a:gd name="connsiteX2" fmla="*/ 139700 w 444500"/>
              <a:gd name="connsiteY2" fmla="*/ 596900 h 647700"/>
              <a:gd name="connsiteX3" fmla="*/ 88900 w 444500"/>
              <a:gd name="connsiteY3" fmla="*/ 292100 h 647700"/>
              <a:gd name="connsiteX4" fmla="*/ 63500 w 444500"/>
              <a:gd name="connsiteY4" fmla="*/ 254000 h 647700"/>
              <a:gd name="connsiteX5" fmla="*/ 50800 w 444500"/>
              <a:gd name="connsiteY5" fmla="*/ 203200 h 647700"/>
              <a:gd name="connsiteX6" fmla="*/ 12700 w 444500"/>
              <a:gd name="connsiteY6" fmla="*/ 152400 h 647700"/>
              <a:gd name="connsiteX7" fmla="*/ 76200 w 444500"/>
              <a:gd name="connsiteY7" fmla="*/ 12700 h 647700"/>
              <a:gd name="connsiteX8" fmla="*/ 177800 w 444500"/>
              <a:gd name="connsiteY8" fmla="*/ 0 h 647700"/>
              <a:gd name="connsiteX9" fmla="*/ 279400 w 444500"/>
              <a:gd name="connsiteY9" fmla="*/ 12700 h 647700"/>
              <a:gd name="connsiteX10" fmla="*/ 317500 w 444500"/>
              <a:gd name="connsiteY10" fmla="*/ 25400 h 647700"/>
              <a:gd name="connsiteX11" fmla="*/ 444500 w 444500"/>
              <a:gd name="connsiteY11" fmla="*/ 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500" h="647700">
                <a:moveTo>
                  <a:pt x="0" y="647700"/>
                </a:moveTo>
                <a:cubicBezTo>
                  <a:pt x="33867" y="639233"/>
                  <a:pt x="68793" y="634230"/>
                  <a:pt x="101600" y="622300"/>
                </a:cubicBezTo>
                <a:cubicBezTo>
                  <a:pt x="115945" y="617084"/>
                  <a:pt x="139007" y="612148"/>
                  <a:pt x="139700" y="596900"/>
                </a:cubicBezTo>
                <a:cubicBezTo>
                  <a:pt x="146176" y="454437"/>
                  <a:pt x="144842" y="389998"/>
                  <a:pt x="88900" y="292100"/>
                </a:cubicBezTo>
                <a:cubicBezTo>
                  <a:pt x="81327" y="278848"/>
                  <a:pt x="71967" y="266700"/>
                  <a:pt x="63500" y="254000"/>
                </a:cubicBezTo>
                <a:cubicBezTo>
                  <a:pt x="59267" y="237067"/>
                  <a:pt x="58606" y="218812"/>
                  <a:pt x="50800" y="203200"/>
                </a:cubicBezTo>
                <a:cubicBezTo>
                  <a:pt x="41334" y="184268"/>
                  <a:pt x="14323" y="173504"/>
                  <a:pt x="12700" y="152400"/>
                </a:cubicBezTo>
                <a:cubicBezTo>
                  <a:pt x="8912" y="103154"/>
                  <a:pt x="18335" y="28481"/>
                  <a:pt x="76200" y="12700"/>
                </a:cubicBezTo>
                <a:cubicBezTo>
                  <a:pt x="109128" y="3720"/>
                  <a:pt x="143933" y="4233"/>
                  <a:pt x="177800" y="0"/>
                </a:cubicBezTo>
                <a:cubicBezTo>
                  <a:pt x="211667" y="4233"/>
                  <a:pt x="245820" y="6595"/>
                  <a:pt x="279400" y="12700"/>
                </a:cubicBezTo>
                <a:cubicBezTo>
                  <a:pt x="292571" y="15095"/>
                  <a:pt x="304113" y="25400"/>
                  <a:pt x="317500" y="25400"/>
                </a:cubicBezTo>
                <a:cubicBezTo>
                  <a:pt x="424389" y="25400"/>
                  <a:pt x="406780" y="37720"/>
                  <a:pt x="4445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9B9C9997-27B8-4405-86D9-542F8161CD33}"/>
              </a:ext>
            </a:extLst>
          </p:cNvPr>
          <p:cNvSpPr txBox="1"/>
          <p:nvPr/>
        </p:nvSpPr>
        <p:spPr>
          <a:xfrm>
            <a:off x="10617200" y="637849"/>
            <a:ext cx="1026115" cy="307777"/>
          </a:xfrm>
          <a:prstGeom prst="rect">
            <a:avLst/>
          </a:prstGeom>
          <a:noFill/>
        </p:spPr>
        <p:txBody>
          <a:bodyPr wrap="none" rtlCol="0">
            <a:spAutoFit/>
          </a:bodyPr>
          <a:lstStyle/>
          <a:p>
            <a:r>
              <a:rPr lang="en-US" sz="1400" dirty="0"/>
              <a:t>MSB to LED</a:t>
            </a:r>
          </a:p>
        </p:txBody>
      </p:sp>
      <p:sp>
        <p:nvSpPr>
          <p:cNvPr id="68" name="Freeform: Shape 67">
            <a:extLst>
              <a:ext uri="{FF2B5EF4-FFF2-40B4-BE49-F238E27FC236}">
                <a16:creationId xmlns:a16="http://schemas.microsoft.com/office/drawing/2014/main" id="{70B3E3BA-3BA9-4E95-8CCA-782A1BDA0BF9}"/>
              </a:ext>
            </a:extLst>
          </p:cNvPr>
          <p:cNvSpPr/>
          <p:nvPr/>
        </p:nvSpPr>
        <p:spPr>
          <a:xfrm>
            <a:off x="10528300" y="749300"/>
            <a:ext cx="103768" cy="165100"/>
          </a:xfrm>
          <a:custGeom>
            <a:avLst/>
            <a:gdLst>
              <a:gd name="connsiteX0" fmla="*/ 0 w 103768"/>
              <a:gd name="connsiteY0" fmla="*/ 0 h 165100"/>
              <a:gd name="connsiteX1" fmla="*/ 63500 w 103768"/>
              <a:gd name="connsiteY1" fmla="*/ 38100 h 165100"/>
              <a:gd name="connsiteX2" fmla="*/ 101600 w 103768"/>
              <a:gd name="connsiteY2" fmla="*/ 50800 h 165100"/>
              <a:gd name="connsiteX3" fmla="*/ 63500 w 103768"/>
              <a:gd name="connsiteY3" fmla="*/ 165100 h 165100"/>
            </a:gdLst>
            <a:ahLst/>
            <a:cxnLst>
              <a:cxn ang="0">
                <a:pos x="connsiteX0" y="connsiteY0"/>
              </a:cxn>
              <a:cxn ang="0">
                <a:pos x="connsiteX1" y="connsiteY1"/>
              </a:cxn>
              <a:cxn ang="0">
                <a:pos x="connsiteX2" y="connsiteY2"/>
              </a:cxn>
              <a:cxn ang="0">
                <a:pos x="connsiteX3" y="connsiteY3"/>
              </a:cxn>
            </a:cxnLst>
            <a:rect l="l" t="t" r="r" b="b"/>
            <a:pathLst>
              <a:path w="103768" h="165100">
                <a:moveTo>
                  <a:pt x="0" y="0"/>
                </a:moveTo>
                <a:cubicBezTo>
                  <a:pt x="21167" y="12700"/>
                  <a:pt x="41422" y="27061"/>
                  <a:pt x="63500" y="38100"/>
                </a:cubicBezTo>
                <a:cubicBezTo>
                  <a:pt x="75474" y="44087"/>
                  <a:pt x="100122" y="37495"/>
                  <a:pt x="101600" y="50800"/>
                </a:cubicBezTo>
                <a:cubicBezTo>
                  <a:pt x="109656" y="123300"/>
                  <a:pt x="94898" y="133702"/>
                  <a:pt x="63500" y="1651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B7AEA2AE-6F7A-4C80-A36C-251C28637B1B}"/>
              </a:ext>
            </a:extLst>
          </p:cNvPr>
          <p:cNvSpPr txBox="1"/>
          <p:nvPr/>
        </p:nvSpPr>
        <p:spPr>
          <a:xfrm>
            <a:off x="9533612" y="3291593"/>
            <a:ext cx="1015792" cy="307777"/>
          </a:xfrm>
          <a:prstGeom prst="rect">
            <a:avLst/>
          </a:prstGeom>
          <a:noFill/>
        </p:spPr>
        <p:txBody>
          <a:bodyPr wrap="none" rtlCol="0">
            <a:spAutoFit/>
          </a:bodyPr>
          <a:lstStyle/>
          <a:p>
            <a:pPr algn="ctr"/>
            <a:r>
              <a:rPr lang="en-US" sz="1400" dirty="0"/>
              <a:t>1/10 </a:t>
            </a:r>
            <a:r>
              <a:rPr lang="en-US" sz="1400" dirty="0" err="1"/>
              <a:t>Fclock</a:t>
            </a:r>
            <a:endParaRPr lang="en-US" sz="1400" dirty="0"/>
          </a:p>
        </p:txBody>
      </p:sp>
      <p:sp>
        <p:nvSpPr>
          <p:cNvPr id="70" name="Rectangle 69">
            <a:extLst>
              <a:ext uri="{FF2B5EF4-FFF2-40B4-BE49-F238E27FC236}">
                <a16:creationId xmlns:a16="http://schemas.microsoft.com/office/drawing/2014/main" id="{240D1312-1FD5-4EED-95FE-4EE6A865EC51}"/>
              </a:ext>
            </a:extLst>
          </p:cNvPr>
          <p:cNvSpPr/>
          <p:nvPr/>
        </p:nvSpPr>
        <p:spPr>
          <a:xfrm>
            <a:off x="8496855" y="3948345"/>
            <a:ext cx="1155700" cy="40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ysClr val="windowText" lastClr="000000"/>
              </a:solidFill>
            </a:endParaRPr>
          </a:p>
        </p:txBody>
      </p:sp>
      <p:sp>
        <p:nvSpPr>
          <p:cNvPr id="71" name="TextBox 70">
            <a:extLst>
              <a:ext uri="{FF2B5EF4-FFF2-40B4-BE49-F238E27FC236}">
                <a16:creationId xmlns:a16="http://schemas.microsoft.com/office/drawing/2014/main" id="{A199CBAC-90D3-4F4D-96CC-E4E229F5A6F0}"/>
              </a:ext>
            </a:extLst>
          </p:cNvPr>
          <p:cNvSpPr txBox="1"/>
          <p:nvPr/>
        </p:nvSpPr>
        <p:spPr>
          <a:xfrm>
            <a:off x="8666125" y="4043077"/>
            <a:ext cx="774186" cy="307777"/>
          </a:xfrm>
          <a:prstGeom prst="rect">
            <a:avLst/>
          </a:prstGeom>
          <a:noFill/>
        </p:spPr>
        <p:txBody>
          <a:bodyPr wrap="none" rtlCol="0">
            <a:spAutoFit/>
          </a:bodyPr>
          <a:lstStyle/>
          <a:p>
            <a:r>
              <a:rPr lang="en-US" sz="1400" dirty="0"/>
              <a:t>Counter</a:t>
            </a:r>
          </a:p>
        </p:txBody>
      </p:sp>
      <p:cxnSp>
        <p:nvCxnSpPr>
          <p:cNvPr id="72" name="Straight Arrow Connector 71">
            <a:extLst>
              <a:ext uri="{FF2B5EF4-FFF2-40B4-BE49-F238E27FC236}">
                <a16:creationId xmlns:a16="http://schemas.microsoft.com/office/drawing/2014/main" id="{3AEA7D85-4987-48F7-AA05-99A96CA67C02}"/>
              </a:ext>
            </a:extLst>
          </p:cNvPr>
          <p:cNvCxnSpPr>
            <a:cxnSpLocks/>
          </p:cNvCxnSpPr>
          <p:nvPr/>
        </p:nvCxnSpPr>
        <p:spPr>
          <a:xfrm flipV="1">
            <a:off x="8878307" y="3004388"/>
            <a:ext cx="0" cy="8965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C38EE783-F385-42C0-A228-CBFBFBE1B48E}"/>
              </a:ext>
            </a:extLst>
          </p:cNvPr>
          <p:cNvCxnSpPr/>
          <p:nvPr/>
        </p:nvCxnSpPr>
        <p:spPr>
          <a:xfrm>
            <a:off x="7251700" y="4149599"/>
            <a:ext cx="1231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624D667-05CC-4AC4-ADB6-5284F1DE9DCF}"/>
              </a:ext>
            </a:extLst>
          </p:cNvPr>
          <p:cNvSpPr txBox="1"/>
          <p:nvPr/>
        </p:nvSpPr>
        <p:spPr>
          <a:xfrm>
            <a:off x="6612162" y="3981966"/>
            <a:ext cx="835485" cy="523220"/>
          </a:xfrm>
          <a:prstGeom prst="rect">
            <a:avLst/>
          </a:prstGeom>
          <a:noFill/>
        </p:spPr>
        <p:txBody>
          <a:bodyPr wrap="none" rtlCol="0">
            <a:spAutoFit/>
          </a:bodyPr>
          <a:lstStyle/>
          <a:p>
            <a:r>
              <a:rPr lang="en-US" sz="1400" dirty="0" err="1"/>
              <a:t>Fclock</a:t>
            </a:r>
            <a:endParaRPr lang="en-US" sz="1400" dirty="0"/>
          </a:p>
          <a:p>
            <a:r>
              <a:rPr lang="en-US" sz="1400" dirty="0"/>
              <a:t>100 MHz</a:t>
            </a:r>
          </a:p>
        </p:txBody>
      </p:sp>
      <p:cxnSp>
        <p:nvCxnSpPr>
          <p:cNvPr id="76" name="Straight Arrow Connector 75">
            <a:extLst>
              <a:ext uri="{FF2B5EF4-FFF2-40B4-BE49-F238E27FC236}">
                <a16:creationId xmlns:a16="http://schemas.microsoft.com/office/drawing/2014/main" id="{A4B7D3C4-A570-473A-91A1-49C65616D2C1}"/>
              </a:ext>
            </a:extLst>
          </p:cNvPr>
          <p:cNvCxnSpPr>
            <a:cxnSpLocks/>
          </p:cNvCxnSpPr>
          <p:nvPr/>
        </p:nvCxnSpPr>
        <p:spPr>
          <a:xfrm>
            <a:off x="8878307" y="3250395"/>
            <a:ext cx="20114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985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613</Words>
  <Application>Microsoft Office PowerPoint</Application>
  <PresentationFormat>Widescreen</PresentationFormat>
  <Paragraphs>70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Torell, Kent L</dc:creator>
  <cp:lastModifiedBy>Torell, Kent L</cp:lastModifiedBy>
  <cp:revision>12</cp:revision>
  <dcterms:created xsi:type="dcterms:W3CDTF">2021-12-20T00:22:22Z</dcterms:created>
  <dcterms:modified xsi:type="dcterms:W3CDTF">2022-03-28T15:43:05Z</dcterms:modified>
</cp:coreProperties>
</file>