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12192000" cy="6858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4: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8: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5: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6: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9:notes"/>
          <p:cNvSpPr/>
          <p:nvPr>
            <p:ph idx="2" type="sldImg"/>
          </p:nvPr>
        </p:nvSpPr>
        <p:spPr>
          <a:xfrm>
            <a:off x="3810000" y="514350"/>
            <a:ext cx="4573588"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1" name="Shape 11"/>
        <p:cNvGrpSpPr/>
        <p:nvPr/>
      </p:nvGrpSpPr>
      <p:grpSpPr>
        <a:xfrm>
          <a:off x="0" y="0"/>
          <a:ext cx="0" cy="0"/>
          <a:chOff x="0" y="0"/>
          <a:chExt cx="0" cy="0"/>
        </a:xfrm>
      </p:grpSpPr>
      <p:sp>
        <p:nvSpPr>
          <p:cNvPr id="12" name="Google Shape;12;p2"/>
          <p:cNvSpPr txBox="1"/>
          <p:nvPr>
            <p:ph idx="1" type="body"/>
          </p:nvPr>
        </p:nvSpPr>
        <p:spPr>
          <a:xfrm>
            <a:off x="437367" y="5551333"/>
            <a:ext cx="9886800" cy="806700"/>
          </a:xfrm>
          <a:prstGeom prst="rect">
            <a:avLst/>
          </a:prstGeom>
          <a:noFill/>
          <a:ln>
            <a:noFill/>
          </a:ln>
        </p:spPr>
        <p:txBody>
          <a:bodyPr anchorCtr="0" anchor="b" bIns="121900" lIns="121900" spcFirstLastPara="1" rIns="121900" wrap="square" tIns="121900">
            <a:normAutofit/>
          </a:bodyPr>
          <a:lstStyle>
            <a:lvl1pPr indent="-228600" lvl="0" marL="457200" algn="l">
              <a:lnSpc>
                <a:spcPct val="100000"/>
              </a:lnSpc>
              <a:spcBef>
                <a:spcPts val="0"/>
              </a:spcBef>
              <a:spcAft>
                <a:spcPts val="0"/>
              </a:spcAft>
              <a:buClr>
                <a:schemeClr val="dk1"/>
              </a:buClr>
              <a:buSzPts val="17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 name="Google Shape;13;p2"/>
          <p:cNvSpPr txBox="1"/>
          <p:nvPr>
            <p:ph idx="12" type="sldNum"/>
          </p:nvPr>
        </p:nvSpPr>
        <p:spPr>
          <a:xfrm>
            <a:off x="11187645" y="6058224"/>
            <a:ext cx="731700" cy="524700"/>
          </a:xfrm>
          <a:prstGeom prst="rect">
            <a:avLst/>
          </a:prstGeom>
          <a:noFill/>
          <a:ln>
            <a:noFill/>
          </a:ln>
        </p:spPr>
        <p:txBody>
          <a:bodyPr anchorCtr="0" anchor="ctr" bIns="121900" lIns="121900" spcFirstLastPara="1" rIns="121900" wrap="square" tIns="121900">
            <a:normAutofit/>
          </a:bodyPr>
          <a:lstStyle>
            <a:lvl1pPr indent="0" lvl="0"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1"/>
          <p:cNvSpPr/>
          <p:nvPr>
            <p:ph idx="2" type="pic"/>
          </p:nvPr>
        </p:nvSpPr>
        <p:spPr>
          <a:xfrm>
            <a:off x="5183188" y="987425"/>
            <a:ext cx="6172200" cy="4873625"/>
          </a:xfrm>
          <a:prstGeom prst="rect">
            <a:avLst/>
          </a:prstGeom>
          <a:noFill/>
          <a:ln>
            <a:noFill/>
          </a:ln>
        </p:spPr>
      </p:sp>
      <p:sp>
        <p:nvSpPr>
          <p:cNvPr id="67" name="Google Shape;67;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38100" algn="l">
              <a:spcBef>
                <a:spcPts val="0"/>
              </a:spcBef>
              <a:spcAft>
                <a:spcPts val="0"/>
              </a:spcAft>
              <a:buClr>
                <a:srgbClr val="888888"/>
              </a:buClr>
              <a:buSzPts val="1200"/>
              <a:buFont typeface="Calibri"/>
              <a:buNone/>
              <a:defRPr/>
            </a:lvl1pPr>
            <a:lvl2pPr indent="0" lvl="1" marL="38100" algn="l">
              <a:spcBef>
                <a:spcPts val="0"/>
              </a:spcBef>
              <a:spcAft>
                <a:spcPts val="0"/>
              </a:spcAft>
              <a:buClr>
                <a:srgbClr val="888888"/>
              </a:buClr>
              <a:buSzPts val="1200"/>
              <a:buFont typeface="Calibri"/>
              <a:buNone/>
              <a:defRPr/>
            </a:lvl2pPr>
            <a:lvl3pPr indent="0" lvl="2" marL="38100" algn="l">
              <a:spcBef>
                <a:spcPts val="0"/>
              </a:spcBef>
              <a:spcAft>
                <a:spcPts val="0"/>
              </a:spcAft>
              <a:buClr>
                <a:srgbClr val="888888"/>
              </a:buClr>
              <a:buSzPts val="1200"/>
              <a:buFont typeface="Calibri"/>
              <a:buNone/>
              <a:defRPr/>
            </a:lvl3pPr>
            <a:lvl4pPr indent="0" lvl="3" marL="38100" algn="l">
              <a:spcBef>
                <a:spcPts val="0"/>
              </a:spcBef>
              <a:spcAft>
                <a:spcPts val="0"/>
              </a:spcAft>
              <a:buClr>
                <a:srgbClr val="888888"/>
              </a:buClr>
              <a:buSzPts val="1200"/>
              <a:buFont typeface="Calibri"/>
              <a:buNone/>
              <a:defRPr/>
            </a:lvl4pPr>
            <a:lvl5pPr indent="0" lvl="4" marL="38100" algn="l">
              <a:spcBef>
                <a:spcPts val="0"/>
              </a:spcBef>
              <a:spcAft>
                <a:spcPts val="0"/>
              </a:spcAft>
              <a:buClr>
                <a:srgbClr val="888888"/>
              </a:buClr>
              <a:buSzPts val="1200"/>
              <a:buFont typeface="Calibri"/>
              <a:buNone/>
              <a:defRPr/>
            </a:lvl5pPr>
            <a:lvl6pPr indent="0" lvl="5" marL="38100" algn="l">
              <a:spcBef>
                <a:spcPts val="0"/>
              </a:spcBef>
              <a:spcAft>
                <a:spcPts val="0"/>
              </a:spcAft>
              <a:buClr>
                <a:srgbClr val="888888"/>
              </a:buClr>
              <a:buSzPts val="1200"/>
              <a:buFont typeface="Calibri"/>
              <a:buNone/>
              <a:defRPr/>
            </a:lvl6pPr>
            <a:lvl7pPr indent="0" lvl="6" marL="38100" algn="l">
              <a:spcBef>
                <a:spcPts val="0"/>
              </a:spcBef>
              <a:spcAft>
                <a:spcPts val="0"/>
              </a:spcAft>
              <a:buClr>
                <a:srgbClr val="888888"/>
              </a:buClr>
              <a:buSzPts val="1200"/>
              <a:buFont typeface="Calibri"/>
              <a:buNone/>
              <a:defRPr/>
            </a:lvl7pPr>
            <a:lvl8pPr indent="0" lvl="7" marL="38100" algn="l">
              <a:spcBef>
                <a:spcPts val="0"/>
              </a:spcBef>
              <a:spcAft>
                <a:spcPts val="0"/>
              </a:spcAft>
              <a:buClr>
                <a:srgbClr val="888888"/>
              </a:buClr>
              <a:buSzPts val="1200"/>
              <a:buFont typeface="Calibri"/>
              <a:buNone/>
              <a:defRPr/>
            </a:lvl8pPr>
            <a:lvl9pPr indent="0" lvl="8" marL="38100" algn="l">
              <a:spcBef>
                <a:spcPts val="0"/>
              </a:spcBef>
              <a:spcAft>
                <a:spcPts val="0"/>
              </a:spcAft>
              <a:buClr>
                <a:srgbClr val="888888"/>
              </a:buClr>
              <a:buSzPts val="1200"/>
              <a:buFont typeface="Calibri"/>
              <a:buNon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888888"/>
              </a:buClr>
              <a:buSzPts val="1200"/>
              <a:buFont typeface="Calibri"/>
              <a:buNone/>
              <a:defRPr/>
            </a:lvl1pPr>
            <a:lvl2pPr indent="0" lvl="1" marL="0" algn="r">
              <a:spcBef>
                <a:spcPts val="0"/>
              </a:spcBef>
              <a:spcAft>
                <a:spcPts val="0"/>
              </a:spcAft>
              <a:buClr>
                <a:srgbClr val="888888"/>
              </a:buClr>
              <a:buSzPts val="1200"/>
              <a:buFont typeface="Calibri"/>
              <a:buNone/>
              <a:defRPr/>
            </a:lvl2pPr>
            <a:lvl3pPr indent="0" lvl="2" marL="0" algn="r">
              <a:spcBef>
                <a:spcPts val="0"/>
              </a:spcBef>
              <a:spcAft>
                <a:spcPts val="0"/>
              </a:spcAft>
              <a:buClr>
                <a:srgbClr val="888888"/>
              </a:buClr>
              <a:buSzPts val="1200"/>
              <a:buFont typeface="Calibri"/>
              <a:buNone/>
              <a:defRPr/>
            </a:lvl3pPr>
            <a:lvl4pPr indent="0" lvl="3" marL="0" algn="r">
              <a:spcBef>
                <a:spcPts val="0"/>
              </a:spcBef>
              <a:spcAft>
                <a:spcPts val="0"/>
              </a:spcAft>
              <a:buClr>
                <a:srgbClr val="888888"/>
              </a:buClr>
              <a:buSzPts val="1200"/>
              <a:buFont typeface="Calibri"/>
              <a:buNone/>
              <a:defRPr/>
            </a:lvl4pPr>
            <a:lvl5pPr indent="0" lvl="4" marL="0" algn="r">
              <a:spcBef>
                <a:spcPts val="0"/>
              </a:spcBef>
              <a:spcAft>
                <a:spcPts val="0"/>
              </a:spcAft>
              <a:buClr>
                <a:srgbClr val="888888"/>
              </a:buClr>
              <a:buSzPts val="1200"/>
              <a:buFont typeface="Calibri"/>
              <a:buNone/>
              <a:defRPr/>
            </a:lvl5pPr>
            <a:lvl6pPr indent="0" lvl="5" marL="0" algn="r">
              <a:spcBef>
                <a:spcPts val="0"/>
              </a:spcBef>
              <a:spcAft>
                <a:spcPts val="0"/>
              </a:spcAft>
              <a:buClr>
                <a:srgbClr val="888888"/>
              </a:buClr>
              <a:buSzPts val="1200"/>
              <a:buFont typeface="Calibri"/>
              <a:buNone/>
              <a:defRPr/>
            </a:lvl6pPr>
            <a:lvl7pPr indent="0" lvl="6" marL="0" algn="r">
              <a:spcBef>
                <a:spcPts val="0"/>
              </a:spcBef>
              <a:spcAft>
                <a:spcPts val="0"/>
              </a:spcAft>
              <a:buClr>
                <a:srgbClr val="888888"/>
              </a:buClr>
              <a:buSzPts val="1200"/>
              <a:buFont typeface="Calibri"/>
              <a:buNone/>
              <a:defRPr/>
            </a:lvl7pPr>
            <a:lvl8pPr indent="0" lvl="7" marL="0" algn="r">
              <a:spcBef>
                <a:spcPts val="0"/>
              </a:spcBef>
              <a:spcAft>
                <a:spcPts val="0"/>
              </a:spcAft>
              <a:buClr>
                <a:srgbClr val="888888"/>
              </a:buClr>
              <a:buSzPts val="1200"/>
              <a:buFont typeface="Calibri"/>
              <a:buNone/>
              <a:defRPr/>
            </a:lvl8pPr>
            <a:lvl9pPr indent="0" lvl="8" marL="0" algn="r">
              <a:spcBef>
                <a:spcPts val="0"/>
              </a:spcBef>
              <a:spcAft>
                <a:spcPts val="0"/>
              </a:spcAft>
              <a:buClr>
                <a:srgbClr val="888888"/>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nvSpPr>
        <p:spPr>
          <a:xfrm flipH="1">
            <a:off x="6573390" y="3679198"/>
            <a:ext cx="52254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PROJECT GUIDE</a:t>
            </a:r>
            <a:r>
              <a:rPr b="0" i="0" lang="en-US" sz="2000" u="none" cap="none" strike="noStrike">
                <a:solidFill>
                  <a:schemeClr val="dk1"/>
                </a:solidFill>
                <a:latin typeface="Times New Roman"/>
                <a:ea typeface="Times New Roman"/>
                <a:cs typeface="Times New Roman"/>
                <a:sym typeface="Times New Roman"/>
              </a:rPr>
              <a:t>: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Mr. V. MANICKAVASAGAN</a:t>
            </a:r>
            <a:r>
              <a:rPr lang="en-US" sz="2000">
                <a:solidFill>
                  <a:schemeClr val="dk1"/>
                </a:solidFill>
                <a:latin typeface="Times New Roman"/>
                <a:ea typeface="Times New Roman"/>
                <a:cs typeface="Times New Roman"/>
                <a:sym typeface="Times New Roman"/>
              </a:rPr>
              <a:t> M.E., </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000"/>
              <a:buFont typeface="Calibri"/>
              <a:buNone/>
            </a:pPr>
            <a:r>
              <a:rPr b="1" lang="en-US" sz="2000">
                <a:solidFill>
                  <a:schemeClr val="dk1"/>
                </a:solidFill>
                <a:latin typeface="Times New Roman"/>
                <a:ea typeface="Times New Roman"/>
                <a:cs typeface="Times New Roman"/>
                <a:sym typeface="Times New Roman"/>
              </a:rPr>
              <a:t>BATCH : </a:t>
            </a:r>
            <a:r>
              <a:rPr lang="en-US" sz="2000">
                <a:solidFill>
                  <a:schemeClr val="dk1"/>
                </a:solidFill>
                <a:latin typeface="Times New Roman"/>
                <a:ea typeface="Times New Roman"/>
                <a:cs typeface="Times New Roman"/>
                <a:sym typeface="Times New Roman"/>
              </a:rPr>
              <a:t>10</a:t>
            </a:r>
            <a:endParaRPr i="0" sz="2000" u="none" cap="none" strike="noStrike">
              <a:solidFill>
                <a:schemeClr val="dk1"/>
              </a:solidFill>
              <a:latin typeface="Times New Roman"/>
              <a:ea typeface="Times New Roman"/>
              <a:cs typeface="Times New Roman"/>
              <a:sym typeface="Times New Roman"/>
            </a:endParaRPr>
          </a:p>
        </p:txBody>
      </p:sp>
      <p:pic>
        <p:nvPicPr>
          <p:cNvPr descr="https://lh3.googleusercontent.com/BTrU0D9vRFg-ct3hkUOy1pEVOVFxEZmRNLclHA10Zh79DHY9srjFKUvl720kNPqfh8LlztPuaCnLnt-XgHOyW-TC7iNiQX-B2BPY3JQhG0vhJaYwOoh2X-z4Ra0PJEtSLgrisvvTEUmyrbyRlA" id="88" name="Google Shape;88;p14"/>
          <p:cNvPicPr preferRelativeResize="0"/>
          <p:nvPr/>
        </p:nvPicPr>
        <p:blipFill rotWithShape="1">
          <a:blip r:embed="rId3">
            <a:alphaModFix/>
          </a:blip>
          <a:srcRect b="0" l="0" r="0" t="0"/>
          <a:stretch/>
        </p:blipFill>
        <p:spPr>
          <a:xfrm>
            <a:off x="10095213" y="382879"/>
            <a:ext cx="976502" cy="970511"/>
          </a:xfrm>
          <a:prstGeom prst="rect">
            <a:avLst/>
          </a:prstGeom>
          <a:noFill/>
          <a:ln>
            <a:noFill/>
          </a:ln>
        </p:spPr>
      </p:pic>
      <p:pic>
        <p:nvPicPr>
          <p:cNvPr descr="C:\Users\DELL\Downloads\Untitled-2-01.png" id="89" name="Google Shape;89;p14"/>
          <p:cNvPicPr preferRelativeResize="0"/>
          <p:nvPr/>
        </p:nvPicPr>
        <p:blipFill rotWithShape="1">
          <a:blip r:embed="rId4">
            <a:alphaModFix/>
          </a:blip>
          <a:srcRect b="0" l="0" r="0" t="0"/>
          <a:stretch/>
        </p:blipFill>
        <p:spPr>
          <a:xfrm>
            <a:off x="751057" y="378231"/>
            <a:ext cx="8979695" cy="1100137"/>
          </a:xfrm>
          <a:prstGeom prst="rect">
            <a:avLst/>
          </a:prstGeom>
          <a:noFill/>
          <a:ln>
            <a:noFill/>
          </a:ln>
        </p:spPr>
      </p:pic>
      <p:sp>
        <p:nvSpPr>
          <p:cNvPr id="90" name="Google Shape;90;p14"/>
          <p:cNvSpPr txBox="1"/>
          <p:nvPr/>
        </p:nvSpPr>
        <p:spPr>
          <a:xfrm>
            <a:off x="1627487" y="1966157"/>
            <a:ext cx="8467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00000"/>
              </a:buClr>
              <a:buSzPts val="2200"/>
              <a:buFont typeface="Times New Roman"/>
              <a:buNone/>
            </a:pPr>
            <a:r>
              <a:rPr b="1" i="0" lang="en-US" sz="2200" u="none" cap="none" strike="noStrike">
                <a:solidFill>
                  <a:srgbClr val="C00000"/>
                </a:solidFill>
                <a:latin typeface="Times New Roman"/>
                <a:ea typeface="Times New Roman"/>
                <a:cs typeface="Times New Roman"/>
                <a:sym typeface="Times New Roman"/>
              </a:rPr>
              <a:t>DEPARTMENT OF COMPUTER SCIENCE AND ENGINEERING</a:t>
            </a:r>
            <a:endParaRPr b="0" i="0" sz="2200" u="none" cap="none" strike="noStrike">
              <a:solidFill>
                <a:schemeClr val="dk1"/>
              </a:solidFill>
              <a:latin typeface="Times New Roman"/>
              <a:ea typeface="Times New Roman"/>
              <a:cs typeface="Times New Roman"/>
              <a:sym typeface="Times New Roman"/>
            </a:endParaRPr>
          </a:p>
        </p:txBody>
      </p:sp>
      <p:sp>
        <p:nvSpPr>
          <p:cNvPr id="91" name="Google Shape;91;p14"/>
          <p:cNvSpPr txBox="1"/>
          <p:nvPr/>
        </p:nvSpPr>
        <p:spPr>
          <a:xfrm flipH="1" rot="115">
            <a:off x="1371550" y="2884974"/>
            <a:ext cx="8979600" cy="45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Face detection and recognition  for criminal identification system</a:t>
            </a:r>
            <a:endParaRPr b="1" i="0" sz="2400" u="none" cap="none" strike="noStrike">
              <a:solidFill>
                <a:schemeClr val="dk1"/>
              </a:solidFill>
              <a:latin typeface="Calibri"/>
              <a:ea typeface="Calibri"/>
              <a:cs typeface="Calibri"/>
              <a:sym typeface="Calibri"/>
            </a:endParaRPr>
          </a:p>
        </p:txBody>
      </p:sp>
      <p:sp>
        <p:nvSpPr>
          <p:cNvPr id="92" name="Google Shape;92;p14"/>
          <p:cNvSpPr txBox="1"/>
          <p:nvPr>
            <p:ph idx="1" type="body"/>
          </p:nvPr>
        </p:nvSpPr>
        <p:spPr>
          <a:xfrm rot="931">
            <a:off x="1" y="3339445"/>
            <a:ext cx="4431000" cy="2465100"/>
          </a:xfrm>
          <a:prstGeom prst="rect">
            <a:avLst/>
          </a:prstGeom>
          <a:noFill/>
          <a:ln>
            <a:noFill/>
          </a:ln>
        </p:spPr>
        <p:txBody>
          <a:bodyPr anchorCtr="0" anchor="b" bIns="121900" lIns="121900" spcFirstLastPara="1" rIns="121900" wrap="square" tIns="121900">
            <a:noAutofit/>
          </a:bodyPr>
          <a:lstStyle/>
          <a:p>
            <a:pPr indent="-228600" lvl="0" marL="457200" rtl="0" algn="l">
              <a:lnSpc>
                <a:spcPct val="150000"/>
              </a:lnSpc>
              <a:spcBef>
                <a:spcPts val="0"/>
              </a:spcBef>
              <a:spcAft>
                <a:spcPts val="0"/>
              </a:spcAft>
              <a:buClr>
                <a:schemeClr val="dk1"/>
              </a:buClr>
              <a:buSzPts val="1700"/>
              <a:buNone/>
            </a:pPr>
            <a:r>
              <a:rPr b="1" lang="en-US" sz="2000">
                <a:latin typeface="Times New Roman"/>
                <a:ea typeface="Times New Roman"/>
                <a:cs typeface="Times New Roman"/>
                <a:sym typeface="Times New Roman"/>
              </a:rPr>
              <a:t>TEAM MEMBER:</a:t>
            </a:r>
            <a:endParaRPr b="1" sz="2000">
              <a:latin typeface="Times New Roman"/>
              <a:ea typeface="Times New Roman"/>
              <a:cs typeface="Times New Roman"/>
              <a:sym typeface="Times New Roman"/>
            </a:endParaRPr>
          </a:p>
          <a:p>
            <a:pPr indent="-228600" lvl="0" marL="457200" rtl="0" algn="l">
              <a:lnSpc>
                <a:spcPct val="150000"/>
              </a:lnSpc>
              <a:spcBef>
                <a:spcPts val="0"/>
              </a:spcBef>
              <a:spcAft>
                <a:spcPts val="0"/>
              </a:spcAft>
              <a:buClr>
                <a:schemeClr val="dk1"/>
              </a:buClr>
              <a:buSzPts val="1700"/>
              <a:buNone/>
            </a:pPr>
            <a:r>
              <a:rPr lang="en-US" sz="2000">
                <a:solidFill>
                  <a:schemeClr val="dk1"/>
                </a:solidFill>
                <a:latin typeface="Times New Roman"/>
                <a:ea typeface="Times New Roman"/>
                <a:cs typeface="Times New Roman"/>
                <a:sym typeface="Times New Roman"/>
              </a:rPr>
              <a:t>RA</a:t>
            </a:r>
            <a:r>
              <a:rPr lang="en-US" sz="2000">
                <a:latin typeface="Times New Roman"/>
                <a:ea typeface="Times New Roman"/>
                <a:cs typeface="Times New Roman"/>
                <a:sym typeface="Times New Roman"/>
              </a:rPr>
              <a:t>HESH S(113320104074) </a:t>
            </a:r>
            <a:endParaRPr sz="2000">
              <a:latin typeface="Times New Roman"/>
              <a:ea typeface="Times New Roman"/>
              <a:cs typeface="Times New Roman"/>
              <a:sym typeface="Times New Roman"/>
            </a:endParaRPr>
          </a:p>
          <a:p>
            <a:pPr indent="0" lvl="0" marL="228600" rtl="0" algn="l">
              <a:lnSpc>
                <a:spcPct val="150000"/>
              </a:lnSpc>
              <a:spcBef>
                <a:spcPts val="0"/>
              </a:spcBef>
              <a:spcAft>
                <a:spcPts val="0"/>
              </a:spcAft>
              <a:buClr>
                <a:schemeClr val="dk1"/>
              </a:buClr>
              <a:buSzPts val="1700"/>
              <a:buNone/>
            </a:pPr>
            <a:r>
              <a:rPr lang="en-US" sz="2000">
                <a:latin typeface="Times New Roman"/>
                <a:ea typeface="Times New Roman"/>
                <a:cs typeface="Times New Roman"/>
                <a:sym typeface="Times New Roman"/>
              </a:rPr>
              <a:t>PRAVEEN M </a:t>
            </a:r>
            <a:r>
              <a:rPr lang="en-US" sz="2000">
                <a:solidFill>
                  <a:schemeClr val="dk1"/>
                </a:solidFill>
                <a:latin typeface="Times New Roman"/>
                <a:ea typeface="Times New Roman"/>
                <a:cs typeface="Times New Roman"/>
                <a:sym typeface="Times New Roman"/>
              </a:rPr>
              <a:t>(1133</a:t>
            </a:r>
            <a:r>
              <a:rPr lang="en-US" sz="2000">
                <a:latin typeface="Times New Roman"/>
                <a:ea typeface="Times New Roman"/>
                <a:cs typeface="Times New Roman"/>
                <a:sym typeface="Times New Roman"/>
              </a:rPr>
              <a:t>20104072</a:t>
            </a:r>
            <a:r>
              <a:rPr lang="en-US" sz="2000">
                <a:solidFill>
                  <a:schemeClr val="dk1"/>
                </a:solidFill>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800"/>
              <a:buNone/>
            </a:pPr>
            <a:r>
              <a:rPr lang="en-US" sz="2000">
                <a:latin typeface="Times New Roman"/>
                <a:ea typeface="Times New Roman"/>
                <a:cs typeface="Times New Roman"/>
                <a:sym typeface="Times New Roman"/>
              </a:rPr>
              <a:t>   MUTHUVEL M K(113320104065)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800"/>
              <a:buNone/>
            </a:pPr>
            <a:r>
              <a:rPr lang="en-US" sz="20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532888" y="818606"/>
            <a:ext cx="10941269" cy="5878789"/>
          </a:xfrm>
          <a:prstGeom prst="rect">
            <a:avLst/>
          </a:prstGeom>
          <a:noFill/>
          <a:ln>
            <a:noFill/>
          </a:ln>
        </p:spPr>
        <p:txBody>
          <a:bodyPr anchorCtr="0" anchor="t" bIns="45700" lIns="91425" spcFirstLastPara="1" rIns="91425" wrap="square" tIns="45700">
            <a:spAutoFit/>
          </a:bodyPr>
          <a:lstStyle/>
          <a:p>
            <a:pPr indent="0" lvl="0" marL="0" marR="0" rtl="0" algn="l">
              <a:lnSpc>
                <a:spcPct val="158333"/>
              </a:lnSpc>
              <a:spcBef>
                <a:spcPts val="0"/>
              </a:spcBef>
              <a:spcAft>
                <a:spcPts val="0"/>
              </a:spcAft>
              <a:buNone/>
            </a:pPr>
            <a:r>
              <a:rPr b="1" lang="en-US" sz="1800">
                <a:solidFill>
                  <a:srgbClr val="000000"/>
                </a:solidFill>
                <a:latin typeface="Times New Roman"/>
                <a:ea typeface="Times New Roman"/>
                <a:cs typeface="Times New Roman"/>
                <a:sym typeface="Times New Roman"/>
              </a:rPr>
              <a:t>Title </a:t>
            </a:r>
            <a:r>
              <a:rPr b="1" lang="en-US" sz="1800">
                <a:solidFill>
                  <a:srgbClr val="365F91"/>
                </a:solidFill>
                <a:latin typeface="Times New Roman"/>
                <a:ea typeface="Times New Roman"/>
                <a:cs typeface="Times New Roman"/>
                <a:sym typeface="Times New Roman"/>
              </a:rPr>
              <a:t>:</a:t>
            </a:r>
            <a:r>
              <a:rPr b="1" lang="en-US" sz="1800">
                <a:solidFill>
                  <a:srgbClr val="333333"/>
                </a:solidFill>
                <a:latin typeface="Times New Roman"/>
                <a:ea typeface="Times New Roman"/>
                <a:cs typeface="Times New Roman"/>
                <a:sym typeface="Times New Roman"/>
              </a:rPr>
              <a:t>Face Detection and Recognition Using OpenCV</a:t>
            </a:r>
            <a:endParaRPr b="1" sz="1800">
              <a:solidFill>
                <a:srgbClr val="365F91"/>
              </a:solidFill>
              <a:latin typeface="Cambria"/>
              <a:ea typeface="Cambria"/>
              <a:cs typeface="Cambria"/>
              <a:sym typeface="Cambria"/>
            </a:endParaRPr>
          </a:p>
          <a:p>
            <a:pPr indent="0" lvl="0" marL="0" marR="0" rtl="0" algn="l">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indent="0" lvl="0" marL="0" marR="0" rtl="0" algn="l">
              <a:lnSpc>
                <a:spcPct val="107000"/>
              </a:lnSpc>
              <a:spcBef>
                <a:spcPts val="655"/>
              </a:spcBef>
              <a:spcAft>
                <a:spcPts val="0"/>
              </a:spcAft>
              <a:buNone/>
            </a:pPr>
            <a:r>
              <a:rPr b="1" lang="en-US" sz="1800">
                <a:solidFill>
                  <a:schemeClr val="dk1"/>
                </a:solidFill>
                <a:latin typeface="Times New Roman"/>
                <a:ea typeface="Times New Roman"/>
                <a:cs typeface="Times New Roman"/>
                <a:sym typeface="Times New Roman"/>
              </a:rPr>
              <a:t>Authors</a:t>
            </a:r>
            <a:r>
              <a:rPr lang="en-US" sz="1800">
                <a:solidFill>
                  <a:schemeClr val="dk1"/>
                </a:solidFill>
                <a:latin typeface="Times New Roman"/>
                <a:ea typeface="Times New Roman"/>
                <a:cs typeface="Times New Roman"/>
                <a:sym typeface="Times New Roman"/>
              </a:rPr>
              <a:t>: Madhura Mahajan, KTV Reddy, Manita Rajput</a:t>
            </a:r>
            <a:endParaRPr sz="1800">
              <a:solidFill>
                <a:schemeClr val="dk1"/>
              </a:solidFill>
              <a:latin typeface="Calibri"/>
              <a:ea typeface="Calibri"/>
              <a:cs typeface="Calibri"/>
              <a:sym typeface="Calibri"/>
            </a:endParaRPr>
          </a:p>
          <a:p>
            <a:pPr indent="0" lvl="0" marL="0" marR="0" rtl="0" algn="just">
              <a:lnSpc>
                <a:spcPct val="150000"/>
              </a:lnSpc>
              <a:spcBef>
                <a:spcPts val="1855"/>
              </a:spcBef>
              <a:spcAft>
                <a:spcPts val="0"/>
              </a:spcAft>
              <a:buNone/>
            </a:pPr>
            <a:r>
              <a:rPr b="1" lang="en-US" sz="1800">
                <a:solidFill>
                  <a:schemeClr val="dk1"/>
                </a:solidFill>
                <a:latin typeface="Times New Roman"/>
                <a:ea typeface="Times New Roman"/>
                <a:cs typeface="Times New Roman"/>
                <a:sym typeface="Times New Roman"/>
              </a:rPr>
              <a:t>  Year</a:t>
            </a:r>
            <a:r>
              <a:rPr lang="en-US" sz="1800">
                <a:solidFill>
                  <a:schemeClr val="dk1"/>
                </a:solidFill>
                <a:latin typeface="Times New Roman"/>
                <a:ea typeface="Times New Roman"/>
                <a:cs typeface="Times New Roman"/>
                <a:sym typeface="Times New Roman"/>
              </a:rPr>
              <a:t>: 2018</a:t>
            </a:r>
            <a:endParaRPr sz="1800">
              <a:solidFill>
                <a:schemeClr val="dk1"/>
              </a:solidFill>
              <a:latin typeface="Calibri"/>
              <a:ea typeface="Calibri"/>
              <a:cs typeface="Calibri"/>
              <a:sym typeface="Calibri"/>
            </a:endParaRPr>
          </a:p>
          <a:p>
            <a:pPr indent="0" lvl="0" marL="180340" marR="0" rtl="0" algn="just">
              <a:lnSpc>
                <a:spcPct val="150000"/>
              </a:lnSpc>
              <a:spcBef>
                <a:spcPts val="2200"/>
              </a:spcBef>
              <a:spcAft>
                <a:spcPts val="0"/>
              </a:spcAft>
              <a:buNone/>
            </a:pPr>
            <a:r>
              <a:rPr b="1" lang="en-US" sz="1800">
                <a:solidFill>
                  <a:schemeClr val="dk1"/>
                </a:solidFill>
                <a:latin typeface="Times New Roman"/>
                <a:ea typeface="Times New Roman"/>
                <a:cs typeface="Times New Roman"/>
                <a:sym typeface="Times New Roman"/>
              </a:rPr>
              <a:t>Description</a:t>
            </a:r>
            <a:r>
              <a:rPr lang="en-US" sz="1800">
                <a:solidFill>
                  <a:schemeClr val="dk1"/>
                </a:solidFill>
                <a:latin typeface="Times New Roman"/>
                <a:ea typeface="Times New Roman"/>
                <a:cs typeface="Times New Roman"/>
                <a:sym typeface="Times New Roman"/>
              </a:rPr>
              <a:t>:</a:t>
            </a:r>
            <a:endParaRPr sz="1800">
              <a:solidFill>
                <a:schemeClr val="dk1"/>
              </a:solidFill>
              <a:latin typeface="Calibri"/>
              <a:ea typeface="Calibri"/>
              <a:cs typeface="Calibri"/>
              <a:sym typeface="Calibri"/>
            </a:endParaRPr>
          </a:p>
          <a:p>
            <a:pPr indent="0" lvl="0" marL="0" marR="0" rtl="0" algn="just">
              <a:lnSpc>
                <a:spcPct val="150000"/>
              </a:lnSpc>
              <a:spcBef>
                <a:spcPts val="1000"/>
              </a:spcBef>
              <a:spcAft>
                <a:spcPts val="0"/>
              </a:spcAft>
              <a:buNone/>
            </a:pPr>
            <a:r>
              <a:rPr lang="en-US" sz="1800">
                <a:solidFill>
                  <a:srgbClr val="333333"/>
                </a:solidFill>
                <a:latin typeface="Times New Roman"/>
                <a:ea typeface="Times New Roman"/>
                <a:cs typeface="Times New Roman"/>
                <a:sym typeface="Times New Roman"/>
              </a:rPr>
              <a:t>         Face detection and picture or video recognition is a popular subject of research on biometrics. Face recognition in a real-time setting has an exciting area and a rapidly growing challenge. Framework for the use of face recognition application authentication. This proposes the PCA (Principal Component Analysis) facial recognition system. The key component analysis (PCA) is a statistical method under the broad heading of factor analysis. The aim of the PCA is to reduce the large amount of data storage to the size of the feature space that is required to represent the data economically. The wide 1-D pixel vector made of the 2-D face picture in compact main elements of the space function is designed for facial recognition by the PCA</a:t>
            </a:r>
            <a:endParaRPr sz="2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 type="body"/>
          </p:nvPr>
        </p:nvSpPr>
        <p:spPr>
          <a:xfrm>
            <a:off x="450574" y="1212850"/>
            <a:ext cx="11290852" cy="5873403"/>
          </a:xfrm>
          <a:prstGeom prst="rect">
            <a:avLst/>
          </a:prstGeom>
          <a:noFill/>
          <a:ln>
            <a:noFill/>
          </a:ln>
        </p:spPr>
        <p:txBody>
          <a:bodyPr anchorCtr="0" anchor="t" bIns="0" lIns="0" spcFirstLastPara="1" rIns="0" wrap="square" tIns="0">
            <a:spAutoFit/>
          </a:bodyPr>
          <a:lstStyle/>
          <a:p>
            <a:pPr indent="-285750" lvl="0" marL="285750" rtl="0" algn="just">
              <a:lnSpc>
                <a:spcPct val="150000"/>
              </a:lnSpc>
              <a:spcBef>
                <a:spcPts val="1200"/>
              </a:spcBef>
              <a:spcAft>
                <a:spcPts val="0"/>
              </a:spcAft>
              <a:buClr>
                <a:schemeClr val="dk1"/>
              </a:buClr>
              <a:buSzPts val="1700"/>
              <a:buFont typeface="Arial"/>
              <a:buChar char="•"/>
            </a:pPr>
            <a:r>
              <a:rPr b="1" lang="en-US" sz="1800">
                <a:latin typeface="Times New Roman"/>
                <a:ea typeface="Times New Roman"/>
                <a:cs typeface="Times New Roman"/>
                <a:sym typeface="Times New Roman"/>
              </a:rPr>
              <a:t> Image and video acquisition :</a:t>
            </a:r>
            <a:endParaRPr sz="1800">
              <a:latin typeface="Calibri"/>
              <a:ea typeface="Calibri"/>
              <a:cs typeface="Calibri"/>
              <a:sym typeface="Calibri"/>
            </a:endParaRPr>
          </a:p>
          <a:p>
            <a:pPr indent="0" lvl="0" marL="228600" rtl="0" algn="just">
              <a:lnSpc>
                <a:spcPct val="150000"/>
              </a:lnSpc>
              <a:spcBef>
                <a:spcPts val="2200"/>
              </a:spcBef>
              <a:spcAft>
                <a:spcPts val="0"/>
              </a:spcAft>
              <a:buClr>
                <a:schemeClr val="dk1"/>
              </a:buClr>
              <a:buSzPts val="1700"/>
              <a:buNone/>
            </a:pPr>
            <a:r>
              <a:rPr lang="en-US" sz="1800">
                <a:latin typeface="Times New Roman"/>
                <a:ea typeface="Times New Roman"/>
                <a:cs typeface="Times New Roman"/>
                <a:sym typeface="Times New Roman"/>
              </a:rPr>
              <a:t>        This module is responsible for acquiring and preprocessing images and video feeds from various sources such as cameras, videos, or images. It may also include functionalities like image resizing, rotation, and filtering to improve the quality of the input data.</a:t>
            </a:r>
            <a:endParaRPr sz="1800">
              <a:latin typeface="Calibri"/>
              <a:ea typeface="Calibri"/>
              <a:cs typeface="Calibri"/>
              <a:sym typeface="Calibri"/>
            </a:endParaRPr>
          </a:p>
          <a:p>
            <a:pPr indent="-285750" lvl="0" marL="285750" rtl="0" algn="just">
              <a:lnSpc>
                <a:spcPct val="150000"/>
              </a:lnSpc>
              <a:spcBef>
                <a:spcPts val="2200"/>
              </a:spcBef>
              <a:spcAft>
                <a:spcPts val="0"/>
              </a:spcAft>
              <a:buClr>
                <a:schemeClr val="dk1"/>
              </a:buClr>
              <a:buSzPts val="1700"/>
              <a:buFont typeface="Arial"/>
              <a:buChar char="•"/>
            </a:pPr>
            <a:r>
              <a:rPr b="1" lang="en-US" sz="1800">
                <a:latin typeface="Times New Roman"/>
                <a:ea typeface="Times New Roman"/>
                <a:cs typeface="Times New Roman"/>
                <a:sym typeface="Times New Roman"/>
              </a:rPr>
              <a:t> Face detection :</a:t>
            </a:r>
            <a:endParaRPr sz="1800">
              <a:latin typeface="Calibri"/>
              <a:ea typeface="Calibri"/>
              <a:cs typeface="Calibri"/>
              <a:sym typeface="Calibri"/>
            </a:endParaRPr>
          </a:p>
          <a:p>
            <a:pPr indent="0" lvl="0" marL="228600" rtl="0" algn="just">
              <a:lnSpc>
                <a:spcPct val="150000"/>
              </a:lnSpc>
              <a:spcBef>
                <a:spcPts val="2200"/>
              </a:spcBef>
              <a:spcAft>
                <a:spcPts val="0"/>
              </a:spcAft>
              <a:buClr>
                <a:schemeClr val="dk1"/>
              </a:buClr>
              <a:buSzPts val="1700"/>
              <a:buNone/>
            </a:pPr>
            <a:r>
              <a:rPr lang="en-US" sz="1800">
                <a:latin typeface="Times New Roman"/>
                <a:ea typeface="Times New Roman"/>
                <a:cs typeface="Times New Roman"/>
                <a:sym typeface="Times New Roman"/>
              </a:rPr>
              <a:t>         This module is responsible for detecting and localizing faces in the acquired images or video feeds. It typically uses algorithms like Haar cascades or deep learning-based approaches like Convolutional Neural Networks (CNNs) to detect faces.</a:t>
            </a:r>
            <a:endParaRPr sz="1800">
              <a:latin typeface="Calibri"/>
              <a:ea typeface="Calibri"/>
              <a:cs typeface="Calibri"/>
              <a:sym typeface="Calibri"/>
            </a:endParaRPr>
          </a:p>
          <a:p>
            <a:pPr indent="-228600" lvl="0" marL="457200" rtl="0" algn="just">
              <a:lnSpc>
                <a:spcPct val="150000"/>
              </a:lnSpc>
              <a:spcBef>
                <a:spcPts val="1000"/>
              </a:spcBef>
              <a:spcAft>
                <a:spcPts val="0"/>
              </a:spcAft>
              <a:buClr>
                <a:schemeClr val="dk1"/>
              </a:buClr>
              <a:buSzPts val="1700"/>
              <a:buNone/>
            </a:pPr>
            <a:r>
              <a:t/>
            </a:r>
            <a:endParaRPr sz="1800">
              <a:latin typeface="Calibri"/>
              <a:ea typeface="Calibri"/>
              <a:cs typeface="Calibri"/>
              <a:sym typeface="Calibri"/>
            </a:endParaRPr>
          </a:p>
          <a:p>
            <a:pPr indent="0" lvl="0" marL="0" rtl="0" algn="just">
              <a:lnSpc>
                <a:spcPct val="100000"/>
              </a:lnSpc>
              <a:spcBef>
                <a:spcPts val="1000"/>
              </a:spcBef>
              <a:spcAft>
                <a:spcPts val="0"/>
              </a:spcAft>
              <a:buClr>
                <a:schemeClr val="dk1"/>
              </a:buClr>
              <a:buSzPts val="1700"/>
              <a:buNone/>
            </a:pPr>
            <a:r>
              <a:t/>
            </a:r>
            <a:endParaRPr sz="2400">
              <a:solidFill>
                <a:schemeClr val="accent3"/>
              </a:solidFill>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700"/>
              <a:buNone/>
            </a:pPr>
            <a:r>
              <a:t/>
            </a:r>
            <a:endParaRPr sz="2400">
              <a:solidFill>
                <a:schemeClr val="accent3"/>
              </a:solidFill>
              <a:latin typeface="Times New Roman"/>
              <a:ea typeface="Times New Roman"/>
              <a:cs typeface="Times New Roman"/>
              <a:sym typeface="Times New Roman"/>
            </a:endParaRPr>
          </a:p>
        </p:txBody>
      </p:sp>
      <p:sp>
        <p:nvSpPr>
          <p:cNvPr id="153" name="Google Shape;153;p24"/>
          <p:cNvSpPr txBox="1"/>
          <p:nvPr>
            <p:ph idx="4294967295" type="title"/>
          </p:nvPr>
        </p:nvSpPr>
        <p:spPr>
          <a:xfrm>
            <a:off x="0" y="714375"/>
            <a:ext cx="12192000" cy="498475"/>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MODULES</a:t>
            </a:r>
            <a:endParaRPr b="1" sz="3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 type="body"/>
          </p:nvPr>
        </p:nvSpPr>
        <p:spPr>
          <a:xfrm>
            <a:off x="427641" y="142503"/>
            <a:ext cx="11062253" cy="4465123"/>
          </a:xfrm>
          <a:prstGeom prst="rect">
            <a:avLst/>
          </a:prstGeom>
          <a:noFill/>
          <a:ln>
            <a:noFill/>
          </a:ln>
        </p:spPr>
        <p:txBody>
          <a:bodyPr anchorCtr="0" anchor="b" bIns="121900" lIns="121900" spcFirstLastPara="1" rIns="121900" wrap="square" tIns="121900">
            <a:normAutofit/>
          </a:bodyPr>
          <a:lstStyle/>
          <a:p>
            <a:pPr indent="-285750" lvl="0" marL="285750" rtl="0" algn="just">
              <a:lnSpc>
                <a:spcPct val="150000"/>
              </a:lnSpc>
              <a:spcBef>
                <a:spcPts val="1200"/>
              </a:spcBef>
              <a:spcAft>
                <a:spcPts val="0"/>
              </a:spcAft>
              <a:buClr>
                <a:schemeClr val="dk1"/>
              </a:buClr>
              <a:buSzPts val="1700"/>
              <a:buFont typeface="Arial"/>
              <a:buChar char="•"/>
            </a:pPr>
            <a:r>
              <a:rPr b="1" lang="en-US" sz="1800">
                <a:latin typeface="Times New Roman"/>
                <a:ea typeface="Times New Roman"/>
                <a:cs typeface="Times New Roman"/>
                <a:sym typeface="Times New Roman"/>
              </a:rPr>
              <a:t>Face alignment: </a:t>
            </a:r>
            <a:endParaRPr sz="1800">
              <a:latin typeface="Calibri"/>
              <a:ea typeface="Calibri"/>
              <a:cs typeface="Calibri"/>
              <a:sym typeface="Calibri"/>
            </a:endParaRPr>
          </a:p>
          <a:p>
            <a:pPr indent="0" lvl="0" marL="228600" rtl="0" algn="just">
              <a:lnSpc>
                <a:spcPct val="150000"/>
              </a:lnSpc>
              <a:spcBef>
                <a:spcPts val="2200"/>
              </a:spcBef>
              <a:spcAft>
                <a:spcPts val="0"/>
              </a:spcAft>
              <a:buClr>
                <a:schemeClr val="dk1"/>
              </a:buClr>
              <a:buSzPts val="1700"/>
              <a:buNone/>
            </a:pPr>
            <a:r>
              <a:rPr lang="en-US" sz="1800">
                <a:latin typeface="Times New Roman"/>
                <a:ea typeface="Times New Roman"/>
                <a:cs typeface="Times New Roman"/>
                <a:sym typeface="Times New Roman"/>
              </a:rPr>
              <a:t>         This module is responsible for aligning the detected faces to a canonical pose. It corrects for factors like facial       pose, rotation, and illumination, which can affect the accuracy of face recognition.</a:t>
            </a:r>
            <a:endParaRPr sz="1800">
              <a:latin typeface="Calibri"/>
              <a:ea typeface="Calibri"/>
              <a:cs typeface="Calibri"/>
              <a:sym typeface="Calibri"/>
            </a:endParaRPr>
          </a:p>
          <a:p>
            <a:pPr indent="-285750" lvl="0" marL="514350" rtl="0" algn="just">
              <a:lnSpc>
                <a:spcPct val="150000"/>
              </a:lnSpc>
              <a:spcBef>
                <a:spcPts val="2200"/>
              </a:spcBef>
              <a:spcAft>
                <a:spcPts val="0"/>
              </a:spcAft>
              <a:buClr>
                <a:schemeClr val="dk1"/>
              </a:buClr>
              <a:buSzPts val="1700"/>
              <a:buFont typeface="Arial"/>
              <a:buChar char="•"/>
            </a:pPr>
            <a:r>
              <a:rPr b="1" lang="en-US" sz="1800">
                <a:latin typeface="Times New Roman"/>
                <a:ea typeface="Times New Roman"/>
                <a:cs typeface="Times New Roman"/>
                <a:sym typeface="Times New Roman"/>
              </a:rPr>
              <a:t> Feature extraction:</a:t>
            </a: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0" lvl="0" marL="228600" rtl="0" algn="just">
              <a:lnSpc>
                <a:spcPct val="150000"/>
              </a:lnSpc>
              <a:spcBef>
                <a:spcPts val="2200"/>
              </a:spcBef>
              <a:spcAft>
                <a:spcPts val="0"/>
              </a:spcAft>
              <a:buClr>
                <a:schemeClr val="dk1"/>
              </a:buClr>
              <a:buSzPts val="1700"/>
              <a:buNone/>
            </a:pPr>
            <a:r>
              <a:rPr lang="en-US" sz="1800">
                <a:latin typeface="Times New Roman"/>
                <a:ea typeface="Times New Roman"/>
                <a:cs typeface="Times New Roman"/>
                <a:sym typeface="Times New Roman"/>
              </a:rPr>
              <a:t>        This module is responsible for extracting discriminative features from the detected and aligned faces. Common feature extraction techniques include Principal Component Analysis (PCA), Local Binary Patterns (LBP), and Histogram of Oriented Gradients (HOG).</a:t>
            </a:r>
            <a:endParaRPr sz="1800">
              <a:latin typeface="Calibri"/>
              <a:ea typeface="Calibri"/>
              <a:cs typeface="Calibri"/>
              <a:sym typeface="Calibri"/>
            </a:endParaRPr>
          </a:p>
          <a:p>
            <a:pPr indent="-228600" lvl="0" marL="457200" rtl="0" algn="l">
              <a:lnSpc>
                <a:spcPct val="100000"/>
              </a:lnSpc>
              <a:spcBef>
                <a:spcPts val="1000"/>
              </a:spcBef>
              <a:spcAft>
                <a:spcPts val="0"/>
              </a:spcAft>
              <a:buClr>
                <a:schemeClr val="dk1"/>
              </a:buClr>
              <a:buSzPts val="1700"/>
              <a:buNone/>
            </a:pPr>
            <a:r>
              <a:t/>
            </a:r>
            <a:endParaRPr/>
          </a:p>
        </p:txBody>
      </p:sp>
      <p:sp>
        <p:nvSpPr>
          <p:cNvPr id="159" name="Google Shape;159;p25"/>
          <p:cNvSpPr txBox="1"/>
          <p:nvPr/>
        </p:nvSpPr>
        <p:spPr>
          <a:xfrm>
            <a:off x="702107" y="4238294"/>
            <a:ext cx="9997562" cy="199202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Face recognition: </a:t>
            </a:r>
            <a:endParaRPr b="1" sz="1800">
              <a:solidFill>
                <a:schemeClr val="dk1"/>
              </a:solidFill>
              <a:latin typeface="Calibri"/>
              <a:ea typeface="Calibri"/>
              <a:cs typeface="Calibri"/>
              <a:sym typeface="Calibri"/>
            </a:endParaRPr>
          </a:p>
          <a:p>
            <a:pPr indent="0" lvl="0" marL="0" marR="0" rtl="0" algn="just">
              <a:lnSpc>
                <a:spcPct val="150000"/>
              </a:lnSpc>
              <a:spcBef>
                <a:spcPts val="2200"/>
              </a:spcBef>
              <a:spcAft>
                <a:spcPts val="0"/>
              </a:spcAft>
              <a:buNone/>
            </a:pPr>
            <a:r>
              <a:rPr lang="en-US" sz="1800">
                <a:solidFill>
                  <a:schemeClr val="dk1"/>
                </a:solidFill>
                <a:latin typeface="Times New Roman"/>
                <a:ea typeface="Times New Roman"/>
                <a:cs typeface="Times New Roman"/>
                <a:sym typeface="Times New Roman"/>
              </a:rPr>
              <a:t>        This module is responsible for comparing the extracted features of the detected faces with a database of known faces to identify potential matches. It typically uses algorithms like Euclidean distance or Support Vector Machines (SVM) to compare the features.</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idx="1" type="body"/>
          </p:nvPr>
        </p:nvSpPr>
        <p:spPr>
          <a:xfrm>
            <a:off x="520148" y="167673"/>
            <a:ext cx="11151704" cy="3964940"/>
          </a:xfrm>
          <a:prstGeom prst="rect">
            <a:avLst/>
          </a:prstGeom>
          <a:noFill/>
          <a:ln>
            <a:noFill/>
          </a:ln>
        </p:spPr>
        <p:txBody>
          <a:bodyPr anchorCtr="0" anchor="b" bIns="121900" lIns="121900" spcFirstLastPara="1" rIns="121900" wrap="square" tIns="121900">
            <a:normAutofit/>
          </a:bodyPr>
          <a:lstStyle/>
          <a:p>
            <a:pPr indent="-285750" lvl="0" marL="285750" rtl="0" algn="just">
              <a:lnSpc>
                <a:spcPct val="150000"/>
              </a:lnSpc>
              <a:spcBef>
                <a:spcPts val="1200"/>
              </a:spcBef>
              <a:spcAft>
                <a:spcPts val="0"/>
              </a:spcAft>
              <a:buClr>
                <a:schemeClr val="dk1"/>
              </a:buClr>
              <a:buSzPts val="1700"/>
              <a:buFont typeface="Arial"/>
              <a:buChar char="•"/>
            </a:pPr>
            <a:r>
              <a:rPr b="1" lang="en-US" sz="1800">
                <a:latin typeface="Times New Roman"/>
                <a:ea typeface="Times New Roman"/>
                <a:cs typeface="Times New Roman"/>
                <a:sym typeface="Times New Roman"/>
              </a:rPr>
              <a:t>Database management: </a:t>
            </a:r>
            <a:endParaRPr sz="1800">
              <a:latin typeface="Calibri"/>
              <a:ea typeface="Calibri"/>
              <a:cs typeface="Calibri"/>
              <a:sym typeface="Calibri"/>
            </a:endParaRPr>
          </a:p>
          <a:p>
            <a:pPr indent="0" lvl="0" marL="228600" rtl="0" algn="just">
              <a:lnSpc>
                <a:spcPct val="150000"/>
              </a:lnSpc>
              <a:spcBef>
                <a:spcPts val="2200"/>
              </a:spcBef>
              <a:spcAft>
                <a:spcPts val="0"/>
              </a:spcAft>
              <a:buClr>
                <a:schemeClr val="dk1"/>
              </a:buClr>
              <a:buSzPts val="1700"/>
              <a:buNone/>
            </a:pPr>
            <a:r>
              <a:rPr lang="en-US" sz="1800">
                <a:latin typeface="Times New Roman"/>
                <a:ea typeface="Times New Roman"/>
                <a:cs typeface="Times New Roman"/>
                <a:sym typeface="Times New Roman"/>
              </a:rPr>
              <a:t>     This module is responsible for managing the database of known faces, including adding, deleting, and updating records.</a:t>
            </a:r>
            <a:endParaRPr sz="1800">
              <a:latin typeface="Calibri"/>
              <a:ea typeface="Calibri"/>
              <a:cs typeface="Calibri"/>
              <a:sym typeface="Calibri"/>
            </a:endParaRPr>
          </a:p>
          <a:p>
            <a:pPr indent="-285750" lvl="0" marL="285750" rtl="0" algn="just">
              <a:lnSpc>
                <a:spcPct val="150000"/>
              </a:lnSpc>
              <a:spcBef>
                <a:spcPts val="2200"/>
              </a:spcBef>
              <a:spcAft>
                <a:spcPts val="0"/>
              </a:spcAft>
              <a:buClr>
                <a:schemeClr val="dk1"/>
              </a:buClr>
              <a:buSzPts val="1700"/>
              <a:buFont typeface="Arial"/>
              <a:buChar char="•"/>
            </a:pPr>
            <a:r>
              <a:rPr b="1" lang="en-US" sz="1800">
                <a:latin typeface="Times New Roman"/>
                <a:ea typeface="Times New Roman"/>
                <a:cs typeface="Times New Roman"/>
                <a:sym typeface="Times New Roman"/>
              </a:rPr>
              <a:t>Alert generation: </a:t>
            </a:r>
            <a:endParaRPr sz="1800">
              <a:latin typeface="Calibri"/>
              <a:ea typeface="Calibri"/>
              <a:cs typeface="Calibri"/>
              <a:sym typeface="Calibri"/>
            </a:endParaRPr>
          </a:p>
          <a:p>
            <a:pPr indent="0" lvl="0" marL="228600" rtl="0" algn="just">
              <a:lnSpc>
                <a:spcPct val="150000"/>
              </a:lnSpc>
              <a:spcBef>
                <a:spcPts val="1200"/>
              </a:spcBef>
              <a:spcAft>
                <a:spcPts val="0"/>
              </a:spcAft>
              <a:buClr>
                <a:schemeClr val="dk1"/>
              </a:buClr>
              <a:buSzPts val="1700"/>
              <a:buNone/>
            </a:pPr>
            <a:r>
              <a:rPr b="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This module is responsible for generating alerts and notifications when a match is found between a detected face and a known criminal in the database</a:t>
            </a:r>
            <a:endParaRPr sz="1800">
              <a:latin typeface="Calibri"/>
              <a:ea typeface="Calibri"/>
              <a:cs typeface="Calibri"/>
              <a:sym typeface="Calibri"/>
            </a:endParaRPr>
          </a:p>
          <a:p>
            <a:pPr indent="-228600" lvl="0" marL="457200" rtl="0" algn="l">
              <a:lnSpc>
                <a:spcPct val="100000"/>
              </a:lnSpc>
              <a:spcBef>
                <a:spcPts val="0"/>
              </a:spcBef>
              <a:spcAft>
                <a:spcPts val="0"/>
              </a:spcAft>
              <a:buClr>
                <a:schemeClr val="dk1"/>
              </a:buClr>
              <a:buSzPts val="1700"/>
              <a:buNone/>
            </a:pPr>
            <a:r>
              <a:t/>
            </a:r>
            <a:endParaRPr sz="1800">
              <a:latin typeface="Calibri"/>
              <a:ea typeface="Calibri"/>
              <a:cs typeface="Calibri"/>
              <a:sym typeface="Calibri"/>
            </a:endParaRPr>
          </a:p>
        </p:txBody>
      </p:sp>
      <p:sp>
        <p:nvSpPr>
          <p:cNvPr id="165" name="Google Shape;165;p26"/>
          <p:cNvSpPr txBox="1"/>
          <p:nvPr/>
        </p:nvSpPr>
        <p:spPr>
          <a:xfrm>
            <a:off x="520148" y="4132613"/>
            <a:ext cx="10901548" cy="199202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800"/>
              <a:buFont typeface="Arial"/>
              <a:buChar char="•"/>
            </a:pPr>
            <a:r>
              <a:rPr b="1" lang="en-US" sz="1800">
                <a:solidFill>
                  <a:schemeClr val="dk1"/>
                </a:solidFill>
                <a:latin typeface="Times New Roman"/>
                <a:ea typeface="Times New Roman"/>
                <a:cs typeface="Times New Roman"/>
                <a:sym typeface="Times New Roman"/>
              </a:rPr>
              <a:t>System management: </a:t>
            </a:r>
            <a:endParaRPr sz="1800">
              <a:solidFill>
                <a:schemeClr val="dk1"/>
              </a:solidFill>
              <a:latin typeface="Calibri"/>
              <a:ea typeface="Calibri"/>
              <a:cs typeface="Calibri"/>
              <a:sym typeface="Calibri"/>
            </a:endParaRPr>
          </a:p>
          <a:p>
            <a:pPr indent="0" lvl="0" marL="457200" marR="0" rtl="0" algn="just">
              <a:lnSpc>
                <a:spcPct val="150000"/>
              </a:lnSpc>
              <a:spcBef>
                <a:spcPts val="2200"/>
              </a:spcBef>
              <a:spcAft>
                <a:spcPts val="0"/>
              </a:spcAft>
              <a:buNone/>
            </a:pPr>
            <a:r>
              <a:rPr lang="en-US" sz="1800">
                <a:solidFill>
                  <a:schemeClr val="dk1"/>
                </a:solidFill>
                <a:latin typeface="Times New Roman"/>
                <a:ea typeface="Times New Roman"/>
                <a:cs typeface="Times New Roman"/>
                <a:sym typeface="Times New Roman"/>
              </a:rPr>
              <a:t> This module is responsible for managing the overall system, including configuring system settings, monitoring system performance, and handling system errors and exceptions.These modules work together to create a robust and reliable face detection and recognition system for criminal identification.</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idx="1" type="body"/>
          </p:nvPr>
        </p:nvSpPr>
        <p:spPr>
          <a:xfrm>
            <a:off x="992256" y="1170662"/>
            <a:ext cx="10207487" cy="3025828"/>
          </a:xfrm>
          <a:prstGeom prst="rect">
            <a:avLst/>
          </a:prstGeom>
          <a:noFill/>
          <a:ln>
            <a:noFill/>
          </a:ln>
        </p:spPr>
        <p:txBody>
          <a:bodyPr anchorCtr="0" anchor="t" bIns="0" lIns="0" spcFirstLastPara="1" rIns="0" wrap="square" tIns="85725">
            <a:spAutoFit/>
          </a:bodyPr>
          <a:lstStyle/>
          <a:p>
            <a:pPr indent="-228600" lvl="0" marL="457200" rtl="0" algn="just">
              <a:lnSpc>
                <a:spcPct val="150000"/>
              </a:lnSpc>
              <a:spcBef>
                <a:spcPts val="0"/>
              </a:spcBef>
              <a:spcAft>
                <a:spcPts val="0"/>
              </a:spcAft>
              <a:buClr>
                <a:schemeClr val="dk1"/>
              </a:buClr>
              <a:buSzPts val="1700"/>
              <a:buNone/>
            </a:pPr>
            <a:r>
              <a:rPr b="1" lang="en-US" sz="2000">
                <a:latin typeface="Times New Roman"/>
                <a:ea typeface="Times New Roman"/>
                <a:cs typeface="Times New Roman"/>
                <a:sym typeface="Times New Roman"/>
              </a:rPr>
              <a:t>Hardware Requirements:</a:t>
            </a:r>
            <a:endParaRPr sz="2000">
              <a:latin typeface="Calibri"/>
              <a:ea typeface="Calibri"/>
              <a:cs typeface="Calibri"/>
              <a:sym typeface="Calibri"/>
            </a:endParaRPr>
          </a:p>
          <a:p>
            <a:pPr indent="-342900" lvl="0" marL="342900" rtl="0" algn="just">
              <a:lnSpc>
                <a:spcPct val="150000"/>
              </a:lnSpc>
              <a:spcBef>
                <a:spcPts val="1000"/>
              </a:spcBef>
              <a:spcAft>
                <a:spcPts val="0"/>
              </a:spcAft>
              <a:buClr>
                <a:srgbClr val="000000"/>
              </a:buClr>
              <a:buSzPts val="1700"/>
              <a:buFont typeface="Arial"/>
              <a:buChar char="•"/>
            </a:pPr>
            <a:r>
              <a:rPr lang="en-US" sz="1800">
                <a:solidFill>
                  <a:srgbClr val="000000"/>
                </a:solidFill>
                <a:latin typeface="Times New Roman"/>
                <a:ea typeface="Times New Roman"/>
                <a:cs typeface="Times New Roman"/>
                <a:sym typeface="Times New Roman"/>
              </a:rPr>
              <a:t>4GB RAM (Minimum).</a:t>
            </a:r>
            <a:endParaRPr sz="1800">
              <a:latin typeface="Calibri"/>
              <a:ea typeface="Calibri"/>
              <a:cs typeface="Calibri"/>
              <a:sym typeface="Calibri"/>
            </a:endParaRPr>
          </a:p>
          <a:p>
            <a:pPr indent="-342900" lvl="0" marL="342900" rtl="0" algn="just">
              <a:lnSpc>
                <a:spcPct val="150000"/>
              </a:lnSpc>
              <a:spcBef>
                <a:spcPts val="800"/>
              </a:spcBef>
              <a:spcAft>
                <a:spcPts val="0"/>
              </a:spcAft>
              <a:buClr>
                <a:srgbClr val="000000"/>
              </a:buClr>
              <a:buSzPts val="1700"/>
              <a:buFont typeface="Arial"/>
              <a:buChar char="•"/>
            </a:pPr>
            <a:r>
              <a:rPr lang="en-US" sz="1800">
                <a:solidFill>
                  <a:srgbClr val="000000"/>
                </a:solidFill>
                <a:latin typeface="Times New Roman"/>
                <a:ea typeface="Times New Roman"/>
                <a:cs typeface="Times New Roman"/>
                <a:sym typeface="Times New Roman"/>
              </a:rPr>
              <a:t>80GB HDD.</a:t>
            </a:r>
            <a:endParaRPr sz="1800">
              <a:latin typeface="Calibri"/>
              <a:ea typeface="Calibri"/>
              <a:cs typeface="Calibri"/>
              <a:sym typeface="Calibri"/>
            </a:endParaRPr>
          </a:p>
          <a:p>
            <a:pPr indent="-342900" lvl="0" marL="342900" rtl="0" algn="just">
              <a:lnSpc>
                <a:spcPct val="150000"/>
              </a:lnSpc>
              <a:spcBef>
                <a:spcPts val="800"/>
              </a:spcBef>
              <a:spcAft>
                <a:spcPts val="0"/>
              </a:spcAft>
              <a:buClr>
                <a:srgbClr val="000000"/>
              </a:buClr>
              <a:buSzPts val="1700"/>
              <a:buFont typeface="Arial"/>
              <a:buChar char="•"/>
            </a:pPr>
            <a:r>
              <a:rPr lang="en-US" sz="1800">
                <a:solidFill>
                  <a:srgbClr val="000000"/>
                </a:solidFill>
                <a:latin typeface="Times New Roman"/>
                <a:ea typeface="Times New Roman"/>
                <a:cs typeface="Times New Roman"/>
                <a:sym typeface="Times New Roman"/>
              </a:rPr>
              <a:t>Dual Core Processor.</a:t>
            </a:r>
            <a:endParaRPr sz="1800">
              <a:latin typeface="Calibri"/>
              <a:ea typeface="Calibri"/>
              <a:cs typeface="Calibri"/>
              <a:sym typeface="Calibri"/>
            </a:endParaRPr>
          </a:p>
          <a:p>
            <a:pPr indent="-342900" lvl="0" marL="342900" rtl="0" algn="just">
              <a:lnSpc>
                <a:spcPct val="150000"/>
              </a:lnSpc>
              <a:spcBef>
                <a:spcPts val="800"/>
              </a:spcBef>
              <a:spcAft>
                <a:spcPts val="0"/>
              </a:spcAft>
              <a:buClr>
                <a:srgbClr val="000000"/>
              </a:buClr>
              <a:buSzPts val="1700"/>
              <a:buFont typeface="Arial"/>
              <a:buChar char="•"/>
            </a:pPr>
            <a:r>
              <a:rPr lang="en-US" sz="1800">
                <a:solidFill>
                  <a:srgbClr val="000000"/>
                </a:solidFill>
                <a:latin typeface="Times New Roman"/>
                <a:ea typeface="Times New Roman"/>
                <a:cs typeface="Times New Roman"/>
                <a:sym typeface="Times New Roman"/>
              </a:rPr>
              <a:t>Camera (Webcam/CCTV).</a:t>
            </a:r>
            <a:endParaRPr sz="1800">
              <a:latin typeface="Calibri"/>
              <a:ea typeface="Calibri"/>
              <a:cs typeface="Calibri"/>
              <a:sym typeface="Calibri"/>
            </a:endParaRPr>
          </a:p>
          <a:p>
            <a:pPr indent="-228600" lvl="0" marL="457200" rtl="0" algn="l">
              <a:lnSpc>
                <a:spcPct val="100000"/>
              </a:lnSpc>
              <a:spcBef>
                <a:spcPts val="800"/>
              </a:spcBef>
              <a:spcAft>
                <a:spcPts val="0"/>
              </a:spcAft>
              <a:buClr>
                <a:srgbClr val="000000"/>
              </a:buClr>
              <a:buSzPts val="1700"/>
              <a:buNone/>
            </a:pPr>
            <a:r>
              <a:rPr lang="en-US" sz="1800">
                <a:solidFill>
                  <a:srgbClr val="000000"/>
                </a:solidFill>
                <a:latin typeface="Times New Roman"/>
                <a:ea typeface="Times New Roman"/>
                <a:cs typeface="Times New Roman"/>
                <a:sym typeface="Times New Roman"/>
              </a:rPr>
              <a:t>VGA (</a:t>
            </a:r>
            <a:r>
              <a:rPr lang="en-US" sz="1800">
                <a:solidFill>
                  <a:srgbClr val="000000"/>
                </a:solidFill>
                <a:highlight>
                  <a:srgbClr val="FFFFFF"/>
                </a:highlight>
                <a:latin typeface="Times New Roman"/>
                <a:ea typeface="Times New Roman"/>
                <a:cs typeface="Times New Roman"/>
                <a:sym typeface="Times New Roman"/>
              </a:rPr>
              <a:t>Video Graphics Array</a:t>
            </a:r>
            <a:r>
              <a:rPr lang="en-US" sz="1800">
                <a:solidFill>
                  <a:srgbClr val="000000"/>
                </a:solidFill>
                <a:latin typeface="Times New Roman"/>
                <a:ea typeface="Times New Roman"/>
                <a:cs typeface="Times New Roman"/>
                <a:sym typeface="Times New Roman"/>
              </a:rPr>
              <a:t>) Resolution monitor</a:t>
            </a:r>
            <a:endParaRPr>
              <a:solidFill>
                <a:srgbClr val="000000"/>
              </a:solidFill>
              <a:latin typeface="Times New Roman"/>
              <a:ea typeface="Times New Roman"/>
              <a:cs typeface="Times New Roman"/>
              <a:sym typeface="Times New Roman"/>
            </a:endParaRPr>
          </a:p>
        </p:txBody>
      </p:sp>
      <p:sp>
        <p:nvSpPr>
          <p:cNvPr id="171" name="Google Shape;171;p27"/>
          <p:cNvSpPr txBox="1"/>
          <p:nvPr>
            <p:ph idx="12" type="sldNum"/>
          </p:nvPr>
        </p:nvSpPr>
        <p:spPr>
          <a:xfrm>
            <a:off x="11187645" y="6058224"/>
            <a:ext cx="731700" cy="2001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chemeClr val="dk2"/>
              </a:buClr>
              <a:buSzPts val="1300"/>
              <a:buFont typeface="Nunito"/>
              <a:buNone/>
            </a:pPr>
            <a:fld id="{00000000-1234-1234-1234-123412341234}" type="slidenum">
              <a:rPr lang="en-US" sz="1300">
                <a:solidFill>
                  <a:schemeClr val="dk2"/>
                </a:solidFill>
                <a:latin typeface="Nunito"/>
                <a:ea typeface="Nunito"/>
                <a:cs typeface="Nunito"/>
                <a:sym typeface="Nunito"/>
              </a:rPr>
              <a:t>‹#›</a:t>
            </a:fld>
            <a:endParaRPr sz="1300">
              <a:solidFill>
                <a:schemeClr val="dk2"/>
              </a:solidFill>
              <a:latin typeface="Nunito"/>
              <a:ea typeface="Nunito"/>
              <a:cs typeface="Nunito"/>
              <a:sym typeface="Nunito"/>
            </a:endParaRPr>
          </a:p>
        </p:txBody>
      </p:sp>
      <p:sp>
        <p:nvSpPr>
          <p:cNvPr id="172" name="Google Shape;172;p27"/>
          <p:cNvSpPr txBox="1"/>
          <p:nvPr>
            <p:ph idx="4294967295" type="title"/>
          </p:nvPr>
        </p:nvSpPr>
        <p:spPr>
          <a:xfrm>
            <a:off x="0" y="519113"/>
            <a:ext cx="12192000" cy="568325"/>
          </a:xfrm>
          <a:prstGeom prst="rect">
            <a:avLst/>
          </a:prstGeom>
          <a:noFill/>
          <a:ln>
            <a:noFill/>
          </a:ln>
        </p:spPr>
        <p:txBody>
          <a:bodyPr anchorCtr="0" anchor="t" bIns="0" lIns="0" spcFirstLastPara="1" rIns="0" wrap="square" tIns="13950">
            <a:spAutoFit/>
          </a:bodyPr>
          <a:lstStyle/>
          <a:p>
            <a:pPr indent="0" lvl="0" marL="1270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COMPONENTS REQUIRED</a:t>
            </a:r>
            <a:endParaRPr sz="3600">
              <a:latin typeface="Times New Roman"/>
              <a:ea typeface="Times New Roman"/>
              <a:cs typeface="Times New Roman"/>
              <a:sym typeface="Times New Roman"/>
            </a:endParaRPr>
          </a:p>
        </p:txBody>
      </p:sp>
      <p:sp>
        <p:nvSpPr>
          <p:cNvPr id="173" name="Google Shape;173;p27"/>
          <p:cNvSpPr txBox="1"/>
          <p:nvPr/>
        </p:nvSpPr>
        <p:spPr>
          <a:xfrm>
            <a:off x="992255" y="4248803"/>
            <a:ext cx="10676283" cy="3159198"/>
          </a:xfrm>
          <a:prstGeom prst="rect">
            <a:avLst/>
          </a:prstGeom>
          <a:noFill/>
          <a:ln>
            <a:noFill/>
          </a:ln>
        </p:spPr>
        <p:txBody>
          <a:bodyPr anchorCtr="0" anchor="t" bIns="0" lIns="0" spcFirstLastPara="1" rIns="0" wrap="square" tIns="85725">
            <a:spAutoFit/>
          </a:bodyPr>
          <a:lstStyle/>
          <a:p>
            <a:pPr indent="0" lvl="0" marL="228600" marR="0" rtl="0" algn="l">
              <a:lnSpc>
                <a:spcPct val="150000"/>
              </a:lnSpc>
              <a:spcBef>
                <a:spcPts val="0"/>
              </a:spcBef>
              <a:spcAft>
                <a:spcPts val="0"/>
              </a:spcAft>
              <a:buNone/>
            </a:pPr>
            <a:r>
              <a:rPr b="1" lang="en-US" sz="2400">
                <a:solidFill>
                  <a:schemeClr val="dk1"/>
                </a:solidFill>
                <a:latin typeface="Times New Roman"/>
                <a:ea typeface="Times New Roman"/>
                <a:cs typeface="Times New Roman"/>
                <a:sym typeface="Times New Roman"/>
              </a:rPr>
              <a:t>Software Requirements:</a:t>
            </a:r>
            <a:endParaRPr sz="2400">
              <a:solidFill>
                <a:schemeClr val="dk1"/>
              </a:solidFill>
              <a:latin typeface="Times New Roman"/>
              <a:ea typeface="Times New Roman"/>
              <a:cs typeface="Times New Roman"/>
              <a:sym typeface="Times New Roman"/>
            </a:endParaRPr>
          </a:p>
          <a:p>
            <a:pPr indent="-342900" lvl="0" marL="342900" marR="0" rtl="0" algn="just">
              <a:lnSpc>
                <a:spcPct val="150000"/>
              </a:lnSpc>
              <a:spcBef>
                <a:spcPts val="60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Microsoft Windows 10 (or) Higher.</a:t>
            </a:r>
            <a:endParaRPr sz="1800">
              <a:solidFill>
                <a:schemeClr val="dk1"/>
              </a:solidFill>
              <a:latin typeface="Calibri"/>
              <a:ea typeface="Calibri"/>
              <a:cs typeface="Calibri"/>
              <a:sym typeface="Calibri"/>
            </a:endParaRPr>
          </a:p>
          <a:p>
            <a:pPr indent="-342900" lvl="0" marL="342900" marR="0" rtl="0" algn="just">
              <a:lnSpc>
                <a:spcPct val="150000"/>
              </a:lnSpc>
              <a:spcBef>
                <a:spcPts val="80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Python 3.5+.</a:t>
            </a:r>
            <a:endParaRPr sz="1800">
              <a:solidFill>
                <a:schemeClr val="dk1"/>
              </a:solidFill>
              <a:latin typeface="Calibri"/>
              <a:ea typeface="Calibri"/>
              <a:cs typeface="Calibri"/>
              <a:sym typeface="Calibri"/>
            </a:endParaRPr>
          </a:p>
          <a:p>
            <a:pPr indent="-342900" lvl="0" marL="342900" marR="0" rtl="0" algn="just">
              <a:lnSpc>
                <a:spcPct val="150000"/>
              </a:lnSpc>
              <a:spcBef>
                <a:spcPts val="80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OpenCV 4.4.0.40.</a:t>
            </a:r>
            <a:endParaRPr sz="1800">
              <a:solidFill>
                <a:schemeClr val="dk1"/>
              </a:solidFill>
              <a:latin typeface="Calibri"/>
              <a:ea typeface="Calibri"/>
              <a:cs typeface="Calibri"/>
              <a:sym typeface="Calibri"/>
            </a:endParaRPr>
          </a:p>
          <a:p>
            <a:pPr indent="-342900" lvl="0" marL="342900" marR="0" rtl="0" algn="just">
              <a:lnSpc>
                <a:spcPct val="150000"/>
              </a:lnSpc>
              <a:spcBef>
                <a:spcPts val="80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SQLite Studio.</a:t>
            </a:r>
            <a:endParaRPr sz="1800">
              <a:solidFill>
                <a:schemeClr val="dk1"/>
              </a:solidFill>
              <a:latin typeface="Calibri"/>
              <a:ea typeface="Calibri"/>
              <a:cs typeface="Calibri"/>
              <a:sym typeface="Calibri"/>
            </a:endParaRPr>
          </a:p>
          <a:p>
            <a:pPr indent="0" lvl="0" marL="12700" marR="0" rtl="0" algn="l">
              <a:lnSpc>
                <a:spcPct val="100000"/>
              </a:lnSpc>
              <a:spcBef>
                <a:spcPts val="800"/>
              </a:spcBef>
              <a:spcAft>
                <a:spcPts val="0"/>
              </a:spcAft>
              <a:buClr>
                <a:schemeClr val="dk1"/>
              </a:buClr>
              <a:buSzPts val="2400"/>
              <a:buFont typeface="Calibri"/>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838200" y="365125"/>
            <a:ext cx="10515600" cy="7910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Times New Roman"/>
              <a:buNone/>
            </a:pPr>
            <a:r>
              <a:rPr b="1" lang="en-US" sz="2500">
                <a:latin typeface="Times New Roman"/>
                <a:ea typeface="Times New Roman"/>
                <a:cs typeface="Times New Roman"/>
                <a:sym typeface="Times New Roman"/>
              </a:rPr>
              <a:t>				IMPLEMENTATION</a:t>
            </a:r>
            <a:endParaRPr/>
          </a:p>
        </p:txBody>
      </p:sp>
      <p:sp>
        <p:nvSpPr>
          <p:cNvPr id="179" name="Google Shape;179;p28"/>
          <p:cNvSpPr txBox="1"/>
          <p:nvPr>
            <p:ph idx="1" type="body"/>
          </p:nvPr>
        </p:nvSpPr>
        <p:spPr>
          <a:xfrm>
            <a:off x="557048" y="1156138"/>
            <a:ext cx="11077904" cy="533673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Algorithm: After preparing the dataset, the machine learning algorithm will get the data. Data analysis and DDOS attack type prediction are done using machine learning algorithms. Unpredictable Forest Classifier Combining the decision tree with a random forest algorithm. In comparison to other classification, it is extremely quick. The machine learning classification model is now the next stage following feature scaling. A random forest classification technique was employed in the suggested work. Many decisions in the suggested model are made using the random forest, one of the most well-liked and effective machine learning classification methods. Both the Random Forest Precision (PR) and Recall (RE) were found to be roughly 89% accurate in the initial classification.</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XGBoost algorithm is regarded by academic and scientific researchers as the queen in the age of machine learning and artificial intelligence. The majority of researchers think of it as a tool for using huge data. This model uses trees as well, however it does it 100 times more quickly than other models. The XGBoost learning model is extremely quick, scalable, effective, and straightforward. For massive data, this model is more dependable. This model uses probability to operate. The confusion matrix and classification results for the XGBoost algorithm are provided below. The accuracy of XGBoost Precision (PR) and Recall (RE) is about 90%. We observed an average Accuracy Algorithm of about 90%.</a:t>
            </a:r>
            <a:endParaRPr/>
          </a:p>
          <a:p>
            <a:pPr indent="-88900" lvl="0" marL="228600" rtl="0" algn="l">
              <a:lnSpc>
                <a:spcPct val="90000"/>
              </a:lnSpc>
              <a:spcBef>
                <a:spcPts val="1000"/>
              </a:spcBef>
              <a:spcAft>
                <a:spcPts val="0"/>
              </a:spcAft>
              <a:buClr>
                <a:schemeClr val="dk1"/>
              </a:buClr>
              <a:buSzPts val="2200"/>
              <a:buNone/>
            </a:pPr>
            <a:r>
              <a:t/>
            </a:r>
            <a:endParaRPr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b="1" lang="en-US" sz="3600">
                <a:latin typeface="Times New Roman"/>
                <a:ea typeface="Times New Roman"/>
                <a:cs typeface="Times New Roman"/>
                <a:sym typeface="Times New Roman"/>
              </a:rPr>
              <a:t>ADVANTAGES</a:t>
            </a:r>
            <a:endParaRPr/>
          </a:p>
        </p:txBody>
      </p:sp>
      <p:sp>
        <p:nvSpPr>
          <p:cNvPr id="185" name="Google Shape;185;p29"/>
          <p:cNvSpPr txBox="1"/>
          <p:nvPr>
            <p:ph idx="1" type="body"/>
          </p:nvPr>
        </p:nvSpPr>
        <p:spPr>
          <a:xfrm>
            <a:off x="838200" y="2265845"/>
            <a:ext cx="10515600" cy="35315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It is approximately100 times faster than the random forest and best for forbid data analysis. </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Both are simple and faster than other algorithm in terms of execution times.</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idx="1" type="body"/>
          </p:nvPr>
        </p:nvSpPr>
        <p:spPr>
          <a:xfrm>
            <a:off x="1073517" y="917533"/>
            <a:ext cx="9886800" cy="656743"/>
          </a:xfrm>
          <a:prstGeom prst="rect">
            <a:avLst/>
          </a:prstGeom>
          <a:noFill/>
          <a:ln>
            <a:noFill/>
          </a:ln>
        </p:spPr>
        <p:txBody>
          <a:bodyPr anchorCtr="0" anchor="b" bIns="121900" lIns="121900" spcFirstLastPara="1" rIns="121900" wrap="square" tIns="121900">
            <a:noAutofit/>
          </a:bodyPr>
          <a:lstStyle/>
          <a:p>
            <a:pPr indent="0" lvl="0" marL="12700" rtl="0" algn="ctr">
              <a:lnSpc>
                <a:spcPct val="100000"/>
              </a:lnSpc>
              <a:spcBef>
                <a:spcPts val="0"/>
              </a:spcBef>
              <a:spcAft>
                <a:spcPts val="0"/>
              </a:spcAft>
              <a:buClr>
                <a:srgbClr val="000000"/>
              </a:buClr>
              <a:buSzPts val="1700"/>
              <a:buFont typeface="Arial"/>
              <a:buNone/>
            </a:pPr>
            <a:r>
              <a:rPr b="1" lang="en-US" sz="3600">
                <a:latin typeface="Times New Roman"/>
                <a:ea typeface="Times New Roman"/>
                <a:cs typeface="Times New Roman"/>
                <a:sym typeface="Times New Roman"/>
              </a:rPr>
              <a:t>CONCLUSION</a:t>
            </a:r>
            <a:endParaRPr b="1" sz="3600"/>
          </a:p>
        </p:txBody>
      </p:sp>
      <p:sp>
        <p:nvSpPr>
          <p:cNvPr id="191" name="Google Shape;191;p30"/>
          <p:cNvSpPr txBox="1"/>
          <p:nvPr/>
        </p:nvSpPr>
        <p:spPr>
          <a:xfrm>
            <a:off x="808586" y="1574276"/>
            <a:ext cx="10309897" cy="3349605"/>
          </a:xfrm>
          <a:prstGeom prst="rect">
            <a:avLst/>
          </a:prstGeom>
          <a:noFill/>
          <a:ln>
            <a:noFill/>
          </a:ln>
        </p:spPr>
        <p:txBody>
          <a:bodyPr anchorCtr="0" anchor="t" bIns="91425" lIns="91425" spcFirstLastPara="1" rIns="91425" wrap="square" tIns="91425">
            <a:spAutoFit/>
          </a:bodyPr>
          <a:lstStyle/>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This paper presents an innovative approach to face recognition and how it can be implemented for an important purpose which is Criminal Detection and identification. Face Recognition technologies have a wide range of applications, similar approaches can be used for solving a lot of real-world problems. </a:t>
            </a:r>
            <a:endParaRPr/>
          </a:p>
          <a:p>
            <a:pPr indent="-342900" lvl="0" marL="342900" marR="0" rtl="0" algn="just">
              <a:lnSpc>
                <a:spcPct val="150000"/>
              </a:lnSpc>
              <a:spcBef>
                <a:spcPts val="1000"/>
              </a:spcBef>
              <a:spcAft>
                <a:spcPts val="100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We believe developing a system as such is an enthusiastic step towards making the process of catching criminals and law enforcement speedy and efficient. This system can be further implemented to criminals in real-time using a dynamic dataset. Application of computer vision can be challenging but create solutions to difficult problems easier.</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838200" y="365125"/>
            <a:ext cx="10515600" cy="1325563"/>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FUTURE ENHANCEMENT</a:t>
            </a:r>
            <a:endParaRPr b="1" sz="3600">
              <a:latin typeface="Times New Roman"/>
              <a:ea typeface="Times New Roman"/>
              <a:cs typeface="Times New Roman"/>
              <a:sym typeface="Times New Roman"/>
            </a:endParaRPr>
          </a:p>
        </p:txBody>
      </p:sp>
      <p:sp>
        <p:nvSpPr>
          <p:cNvPr id="197" name="Google Shape;197;p31"/>
          <p:cNvSpPr txBox="1"/>
          <p:nvPr>
            <p:ph idx="1" type="body"/>
          </p:nvPr>
        </p:nvSpPr>
        <p:spPr>
          <a:xfrm>
            <a:off x="838200" y="1825625"/>
            <a:ext cx="10515600" cy="3322845"/>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An elegant face identification system like this can be automated to detect criminals through CCTV cameras installed at multiple places.</a:t>
            </a:r>
            <a:endParaRPr sz="1800">
              <a:latin typeface="Calibri"/>
              <a:ea typeface="Calibri"/>
              <a:cs typeface="Calibri"/>
              <a:sym typeface="Calibri"/>
            </a:endParaRPr>
          </a:p>
          <a:p>
            <a:pPr indent="-342900" lvl="0" marL="342900" rtl="0" algn="just">
              <a:lnSpc>
                <a:spcPct val="150000"/>
              </a:lnSpc>
              <a:spcBef>
                <a:spcPts val="2000"/>
              </a:spcBef>
              <a:spcAft>
                <a:spcPts val="0"/>
              </a:spcAft>
              <a:buClr>
                <a:schemeClr val="dk1"/>
              </a:buClr>
              <a:buSzPts val="1800"/>
              <a:buFont typeface="Arial"/>
              <a:buChar char="•"/>
            </a:pPr>
            <a:r>
              <a:rPr lang="en-US" sz="1800">
                <a:latin typeface="Times New Roman"/>
                <a:ea typeface="Times New Roman"/>
                <a:cs typeface="Times New Roman"/>
                <a:sym typeface="Times New Roman"/>
              </a:rPr>
              <a:t>This system can also be used to detect missing people at time of disasters and mis-happenings.</a:t>
            </a:r>
            <a:endParaRPr sz="1800">
              <a:latin typeface="Calibri"/>
              <a:ea typeface="Calibri"/>
              <a:cs typeface="Calibri"/>
              <a:sym typeface="Calibri"/>
            </a:endParaRPr>
          </a:p>
          <a:p>
            <a:pPr indent="-228600" lvl="0" marL="228600" rtl="0" algn="l">
              <a:lnSpc>
                <a:spcPct val="150000"/>
              </a:lnSpc>
              <a:spcBef>
                <a:spcPts val="2000"/>
              </a:spcBef>
              <a:spcAft>
                <a:spcPts val="0"/>
              </a:spcAft>
              <a:buClr>
                <a:schemeClr val="dk1"/>
              </a:buClr>
              <a:buSzPts val="1800"/>
              <a:buChar char="•"/>
            </a:pPr>
            <a:r>
              <a:rPr lang="en-US" sz="1800">
                <a:latin typeface="Times New Roman"/>
                <a:ea typeface="Times New Roman"/>
                <a:cs typeface="Times New Roman"/>
                <a:sym typeface="Times New Roman"/>
              </a:rPr>
              <a:t>Criminal Identification system can also give details of where the criminals was exactly spotted using location of cameras</a:t>
            </a:r>
            <a:endParaRPr sz="2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SCREENSHOT</a:t>
            </a:r>
            <a:endParaRPr/>
          </a:p>
        </p:txBody>
      </p:sp>
      <p:sp>
        <p:nvSpPr>
          <p:cNvPr id="203" name="Google Shape;203;p32"/>
          <p:cNvSpPr txBox="1"/>
          <p:nvPr>
            <p:ph idx="1" type="body"/>
          </p:nvPr>
        </p:nvSpPr>
        <p:spPr>
          <a:xfrm>
            <a:off x="938150" y="2042556"/>
            <a:ext cx="7500257" cy="3926922"/>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04" name="Google Shape;204;p32"/>
          <p:cNvPicPr preferRelativeResize="0"/>
          <p:nvPr/>
        </p:nvPicPr>
        <p:blipFill rotWithShape="1">
          <a:blip r:embed="rId3">
            <a:alphaModFix/>
          </a:blip>
          <a:srcRect b="0" l="0" r="0" t="0"/>
          <a:stretch/>
        </p:blipFill>
        <p:spPr>
          <a:xfrm>
            <a:off x="938150" y="1929367"/>
            <a:ext cx="7600207" cy="41438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4294967295" type="title"/>
          </p:nvPr>
        </p:nvSpPr>
        <p:spPr>
          <a:xfrm>
            <a:off x="0" y="655638"/>
            <a:ext cx="12192000" cy="566737"/>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CONTENTS</a:t>
            </a:r>
            <a:endParaRPr b="1" sz="3600">
              <a:latin typeface="Times New Roman"/>
              <a:ea typeface="Times New Roman"/>
              <a:cs typeface="Times New Roman"/>
              <a:sym typeface="Times New Roman"/>
            </a:endParaRPr>
          </a:p>
        </p:txBody>
      </p:sp>
      <p:sp>
        <p:nvSpPr>
          <p:cNvPr id="98" name="Google Shape;98;p15"/>
          <p:cNvSpPr txBox="1"/>
          <p:nvPr/>
        </p:nvSpPr>
        <p:spPr>
          <a:xfrm>
            <a:off x="1227680" y="1810486"/>
            <a:ext cx="10317988" cy="483205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Abstract</a:t>
            </a:r>
            <a:endParaRPr/>
          </a:p>
          <a:p>
            <a:pPr indent="-342900" lvl="0" marL="3429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Introduction</a:t>
            </a:r>
            <a:endParaRPr/>
          </a:p>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Existing Systems </a:t>
            </a:r>
            <a:endParaRPr/>
          </a:p>
          <a:p>
            <a:pPr indent="-342900" lvl="0" marL="342900" marR="0" rtl="0" algn="l">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Proposed System</a:t>
            </a:r>
            <a:endParaRPr/>
          </a:p>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Architecture Diagram</a:t>
            </a:r>
            <a:endParaRPr/>
          </a:p>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Literature Review</a:t>
            </a:r>
            <a:endParaRPr/>
          </a:p>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Modules and Explanation</a:t>
            </a:r>
            <a:endParaRPr/>
          </a:p>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Hardware Requirements</a:t>
            </a:r>
            <a:endParaRPr/>
          </a:p>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Software Requirements</a:t>
            </a:r>
            <a:endParaRPr/>
          </a:p>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Implementation</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Advantages </a:t>
            </a:r>
            <a:endParaRPr/>
          </a:p>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Conclusion </a:t>
            </a:r>
            <a:endParaRPr/>
          </a:p>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Future Enhancement</a:t>
            </a:r>
            <a:endParaRPr/>
          </a:p>
          <a:p>
            <a:pPr indent="-342900" lvl="0" marL="342900" marR="0" rtl="0" algn="l">
              <a:lnSpc>
                <a:spcPct val="10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References</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idx="1" type="body"/>
          </p:nvPr>
        </p:nvSpPr>
        <p:spPr>
          <a:xfrm>
            <a:off x="961902" y="1825625"/>
            <a:ext cx="7588332" cy="414479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10" name="Google Shape;210;p33"/>
          <p:cNvPicPr preferRelativeResize="0"/>
          <p:nvPr/>
        </p:nvPicPr>
        <p:blipFill rotWithShape="1">
          <a:blip r:embed="rId3">
            <a:alphaModFix/>
          </a:blip>
          <a:srcRect b="0" l="0" r="0" t="0"/>
          <a:stretch/>
        </p:blipFill>
        <p:spPr>
          <a:xfrm>
            <a:off x="961902" y="1825625"/>
            <a:ext cx="7695209" cy="41447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idx="1" type="body"/>
          </p:nvPr>
        </p:nvSpPr>
        <p:spPr>
          <a:xfrm>
            <a:off x="1023729" y="383799"/>
            <a:ext cx="10436087" cy="806700"/>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580"/>
              </a:spcBef>
              <a:spcAft>
                <a:spcPts val="0"/>
              </a:spcAft>
              <a:buClr>
                <a:schemeClr val="dk1"/>
              </a:buClr>
              <a:buSzPts val="1700"/>
              <a:buNone/>
            </a:pPr>
            <a:r>
              <a:rPr b="1" lang="en-US" sz="3600">
                <a:latin typeface="Times New Roman"/>
                <a:ea typeface="Times New Roman"/>
                <a:cs typeface="Times New Roman"/>
                <a:sym typeface="Times New Roman"/>
              </a:rPr>
              <a:t>REFERENCE</a:t>
            </a:r>
            <a:endParaRPr b="1" sz="3600">
              <a:latin typeface="Times New Roman"/>
              <a:ea typeface="Times New Roman"/>
              <a:cs typeface="Times New Roman"/>
              <a:sym typeface="Times New Roman"/>
            </a:endParaRPr>
          </a:p>
        </p:txBody>
      </p:sp>
      <p:sp>
        <p:nvSpPr>
          <p:cNvPr id="216" name="Google Shape;216;p34"/>
          <p:cNvSpPr txBox="1"/>
          <p:nvPr/>
        </p:nvSpPr>
        <p:spPr>
          <a:xfrm>
            <a:off x="1152592" y="1546536"/>
            <a:ext cx="9705600" cy="907911"/>
          </a:xfrm>
          <a:prstGeom prst="rect">
            <a:avLst/>
          </a:prstGeom>
          <a:noFill/>
          <a:ln>
            <a:noFill/>
          </a:ln>
        </p:spPr>
        <p:txBody>
          <a:bodyPr anchorCtr="0" anchor="t" bIns="91425" lIns="91425" spcFirstLastPara="1" rIns="91425" wrap="square" tIns="91425">
            <a:spAutoFit/>
          </a:bodyPr>
          <a:lstStyle/>
          <a:p>
            <a:pPr indent="0" lvl="0" marL="457200" marR="0" rtl="0" algn="l">
              <a:spcBef>
                <a:spcPts val="0"/>
              </a:spcBef>
              <a:spcAft>
                <a:spcPts val="0"/>
              </a:spcAft>
              <a:buClr>
                <a:schemeClr val="dk1"/>
              </a:buClr>
              <a:buSzPts val="2200"/>
              <a:buFont typeface="Calibri"/>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500"/>
              <a:buFont typeface="Calibri"/>
              <a:buNone/>
            </a:pPr>
            <a:r>
              <a:t/>
            </a:r>
            <a:endParaRPr sz="2500">
              <a:solidFill>
                <a:schemeClr val="dk1"/>
              </a:solidFill>
              <a:latin typeface="Calibri"/>
              <a:ea typeface="Calibri"/>
              <a:cs typeface="Calibri"/>
              <a:sym typeface="Calibri"/>
            </a:endParaRPr>
          </a:p>
        </p:txBody>
      </p:sp>
      <p:sp>
        <p:nvSpPr>
          <p:cNvPr id="217" name="Google Shape;217;p34"/>
          <p:cNvSpPr txBox="1"/>
          <p:nvPr/>
        </p:nvSpPr>
        <p:spPr>
          <a:xfrm>
            <a:off x="924338" y="1307997"/>
            <a:ext cx="10605052" cy="430034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Times New Roman"/>
                <a:ea typeface="Times New Roman"/>
                <a:cs typeface="Times New Roman"/>
                <a:sym typeface="Times New Roman"/>
              </a:rPr>
              <a:t>[1] P. M. Corcoran and C. lancu, "Automatic face recognition system for hidden markov model techniques," New Approaches to Characterization and Recognition of Faces, pp. 3-28, 2011.</a:t>
            </a:r>
            <a:endParaRPr sz="1800">
              <a:solidFill>
                <a:schemeClr val="dk1"/>
              </a:solidFill>
              <a:latin typeface="Calibri"/>
              <a:ea typeface="Calibri"/>
              <a:cs typeface="Calibri"/>
              <a:sym typeface="Calibri"/>
            </a:endParaRPr>
          </a:p>
          <a:p>
            <a:pPr indent="0" lvl="0" marL="0" marR="0" rtl="0" algn="just">
              <a:lnSpc>
                <a:spcPct val="150000"/>
              </a:lnSpc>
              <a:spcBef>
                <a:spcPts val="1000"/>
              </a:spcBef>
              <a:spcAft>
                <a:spcPts val="0"/>
              </a:spcAft>
              <a:buNone/>
            </a:pPr>
            <a:r>
              <a:rPr lang="en-US" sz="1800">
                <a:solidFill>
                  <a:schemeClr val="dk1"/>
                </a:solidFill>
                <a:latin typeface="Times New Roman"/>
                <a:ea typeface="Times New Roman"/>
                <a:cs typeface="Times New Roman"/>
                <a:sym typeface="Times New Roman"/>
              </a:rPr>
              <a:t>[2] Bledsoe, "Manual measurements", 1960.</a:t>
            </a:r>
            <a:endParaRPr sz="1800">
              <a:solidFill>
                <a:schemeClr val="dk1"/>
              </a:solidFill>
              <a:latin typeface="Calibri"/>
              <a:ea typeface="Calibri"/>
              <a:cs typeface="Calibri"/>
              <a:sym typeface="Calibri"/>
            </a:endParaRPr>
          </a:p>
          <a:p>
            <a:pPr indent="0" lvl="0" marL="0" marR="0" rtl="0" algn="just">
              <a:lnSpc>
                <a:spcPct val="150000"/>
              </a:lnSpc>
              <a:spcBef>
                <a:spcPts val="1000"/>
              </a:spcBef>
              <a:spcAft>
                <a:spcPts val="0"/>
              </a:spcAft>
              <a:buNone/>
            </a:pPr>
            <a:r>
              <a:rPr lang="en-US" sz="1800">
                <a:solidFill>
                  <a:schemeClr val="dk1"/>
                </a:solidFill>
                <a:latin typeface="Times New Roman"/>
                <a:ea typeface="Times New Roman"/>
                <a:cs typeface="Times New Roman"/>
                <a:sym typeface="Times New Roman"/>
              </a:rPr>
              <a:t>[3] A.J. Goldstein, L.D. Harmon and A.B. Lesk, "Identification of human faces, "in proceedings of the IEEE, vol 59, pp. 748-760, May 1971.</a:t>
            </a:r>
            <a:endParaRPr sz="1800">
              <a:solidFill>
                <a:schemeClr val="dk1"/>
              </a:solidFill>
              <a:latin typeface="Calibri"/>
              <a:ea typeface="Calibri"/>
              <a:cs typeface="Calibri"/>
              <a:sym typeface="Calibri"/>
            </a:endParaRPr>
          </a:p>
          <a:p>
            <a:pPr indent="0" lvl="0" marL="0" marR="0" rtl="0" algn="just">
              <a:lnSpc>
                <a:spcPct val="150000"/>
              </a:lnSpc>
              <a:spcBef>
                <a:spcPts val="1000"/>
              </a:spcBef>
              <a:spcAft>
                <a:spcPts val="0"/>
              </a:spcAft>
              <a:buNone/>
            </a:pPr>
            <a:r>
              <a:rPr lang="en-US" sz="1800">
                <a:solidFill>
                  <a:schemeClr val="dk1"/>
                </a:solidFill>
                <a:latin typeface="Times New Roman"/>
                <a:ea typeface="Times New Roman"/>
                <a:cs typeface="Times New Roman"/>
                <a:sym typeface="Times New Roman"/>
              </a:rPr>
              <a:t>[4] LSirovich and M.Kirby, "Low dimensional procedure for the characterisation of human faces," in Journal of the Optical Society of America A, vol 4, pp. 519-524, 1987 </a:t>
            </a:r>
            <a:endParaRPr sz="1800">
              <a:solidFill>
                <a:schemeClr val="dk1"/>
              </a:solidFill>
              <a:latin typeface="Calibri"/>
              <a:ea typeface="Calibri"/>
              <a:cs typeface="Calibri"/>
              <a:sym typeface="Calibri"/>
            </a:endParaRPr>
          </a:p>
          <a:p>
            <a:pPr indent="0" lvl="0" marL="0" marR="0" rtl="0" algn="just">
              <a:lnSpc>
                <a:spcPct val="150000"/>
              </a:lnSpc>
              <a:spcBef>
                <a:spcPts val="1000"/>
              </a:spcBef>
              <a:spcAft>
                <a:spcPts val="0"/>
              </a:spcAft>
              <a:buNone/>
            </a:pPr>
            <a:r>
              <a:rPr lang="en-US" sz="1800">
                <a:solidFill>
                  <a:schemeClr val="dk1"/>
                </a:solidFill>
                <a:latin typeface="Times New Roman"/>
                <a:ea typeface="Times New Roman"/>
                <a:cs typeface="Times New Roman"/>
                <a:sym typeface="Times New Roman"/>
              </a:rPr>
              <a:t>[5] M. Turk and A. Pentland, "Eigenfaces for Recognition," in Journal of cognitive neuroscience, vol 3, pp. 71-86, Jan 1991.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idx="1" type="body"/>
          </p:nvPr>
        </p:nvSpPr>
        <p:spPr>
          <a:xfrm>
            <a:off x="0" y="2413262"/>
            <a:ext cx="12192000" cy="1015738"/>
          </a:xfrm>
          <a:prstGeom prst="rect">
            <a:avLst/>
          </a:prstGeom>
          <a:noFill/>
          <a:ln>
            <a:noFill/>
          </a:ln>
        </p:spPr>
        <p:txBody>
          <a:bodyPr anchorCtr="0" anchor="b" bIns="121900" lIns="121900" spcFirstLastPara="1" rIns="121900" wrap="square" tIns="121900">
            <a:noAutofit/>
          </a:bodyPr>
          <a:lstStyle/>
          <a:p>
            <a:pPr indent="-228600" lvl="0" marL="457200" rtl="0" algn="ctr">
              <a:lnSpc>
                <a:spcPct val="100000"/>
              </a:lnSpc>
              <a:spcBef>
                <a:spcPts val="0"/>
              </a:spcBef>
              <a:spcAft>
                <a:spcPts val="0"/>
              </a:spcAft>
              <a:buClr>
                <a:schemeClr val="dk1"/>
              </a:buClr>
              <a:buSzPts val="1700"/>
              <a:buNone/>
            </a:pPr>
            <a:r>
              <a:rPr lang="en-US" sz="6000"/>
              <a:t>THANK YOU</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4294967295" type="title"/>
          </p:nvPr>
        </p:nvSpPr>
        <p:spPr>
          <a:xfrm>
            <a:off x="0" y="452438"/>
            <a:ext cx="12192000" cy="568325"/>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ABSTRACT</a:t>
            </a:r>
            <a:endParaRPr b="1" sz="3600">
              <a:latin typeface="Times New Roman"/>
              <a:ea typeface="Times New Roman"/>
              <a:cs typeface="Times New Roman"/>
              <a:sym typeface="Times New Roman"/>
            </a:endParaRPr>
          </a:p>
        </p:txBody>
      </p:sp>
      <p:sp>
        <p:nvSpPr>
          <p:cNvPr id="104" name="Google Shape;104;p16"/>
          <p:cNvSpPr txBox="1"/>
          <p:nvPr/>
        </p:nvSpPr>
        <p:spPr>
          <a:xfrm>
            <a:off x="475937" y="1195003"/>
            <a:ext cx="11002618" cy="491925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process of identifying and spotting a criminal is slow and difficult. Criminals, these days are getting smarter by not leaving any form of biological evidence or fingerprint impressions on the crime scene. A quick and easy solution is using state-of-the-art face identification systems. </a:t>
            </a:r>
            <a:endParaRPr/>
          </a:p>
          <a:p>
            <a:pPr indent="-285750" lvl="0" marL="285750" marR="0" rtl="0" algn="just">
              <a:lnSpc>
                <a:spcPct val="150000"/>
              </a:lnSpc>
              <a:spcBef>
                <a:spcPts val="10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With the advancement in security technology, CCTV cameras are being installed at most of the buildings and traffic lights for surveillance purposes. The video footage from the camera can he used to identify suspects, criminals, runaways, missing persons etc. This paper explores a way to develop a criminal identification system using ML and deep neural networks. The following method can be used as an elegant way to make law enforcement hassle-free.</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100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We all know that our Face is a unique and crucial part of the human body structure that identifies a person. Therefore, we can use it to trace the identity of a criminal person. With the advancement in technology, we are placed CCTV at many public places to capture the criminal's crime.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0" y="79513"/>
            <a:ext cx="12192000" cy="806700"/>
          </a:xfrm>
          <a:prstGeom prst="rect">
            <a:avLst/>
          </a:prstGeom>
          <a:noFill/>
          <a:ln>
            <a:noFill/>
          </a:ln>
        </p:spPr>
        <p:txBody>
          <a:bodyPr anchorCtr="0" anchor="b" bIns="121900" lIns="121900" spcFirstLastPara="1" rIns="121900" wrap="square" tIns="121900">
            <a:noAutofit/>
          </a:bodyPr>
          <a:lstStyle/>
          <a:p>
            <a:pPr indent="-228600" lvl="0" marL="457200" rtl="0" algn="l">
              <a:lnSpc>
                <a:spcPct val="100000"/>
              </a:lnSpc>
              <a:spcBef>
                <a:spcPts val="0"/>
              </a:spcBef>
              <a:spcAft>
                <a:spcPts val="0"/>
              </a:spcAft>
              <a:buClr>
                <a:schemeClr val="dk1"/>
              </a:buClr>
              <a:buSzPts val="1700"/>
              <a:buNone/>
            </a:pPr>
            <a:r>
              <a:rPr b="1" lang="en-US" sz="3600">
                <a:latin typeface="Times New Roman"/>
                <a:ea typeface="Times New Roman"/>
                <a:cs typeface="Times New Roman"/>
                <a:sym typeface="Times New Roman"/>
              </a:rPr>
              <a:t>					     INTRODUCTION</a:t>
            </a:r>
            <a:endParaRPr/>
          </a:p>
        </p:txBody>
      </p:sp>
      <p:sp>
        <p:nvSpPr>
          <p:cNvPr id="110" name="Google Shape;110;p17"/>
          <p:cNvSpPr txBox="1"/>
          <p:nvPr/>
        </p:nvSpPr>
        <p:spPr>
          <a:xfrm>
            <a:off x="289034" y="1244312"/>
            <a:ext cx="11479413" cy="3782061"/>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Throughout the years, tracking down a criminal has been a difficult process. Earlier, the entire method consisted of leads based on evidence found on the crime scene. Biological evidence can be easily tracked down. However, criminals have evolved and are smarter than ever in terms of covering tracks and not leaving behind any kind of traceable evidence. </a:t>
            </a:r>
            <a:endParaRPr/>
          </a:p>
          <a:p>
            <a:pPr indent="-171450" lvl="0" marL="285750" marR="0" rtl="0" algn="just">
              <a:lnSpc>
                <a:spcPct val="150000"/>
              </a:lnSpc>
              <a:spcBef>
                <a:spcPts val="0"/>
              </a:spcBef>
              <a:spcAft>
                <a:spcPts val="0"/>
              </a:spcAft>
              <a:buClr>
                <a:schemeClr val="dk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Face recognition and detection come into play here. The face is significant for human identity and due to its distinguishable nature, every face is unique. Face recognition for criminal identification is one of a kind biometric technique that possesses the merit of high accuracy and low intrusiveness. It is a technique that uses the person's face to automatically detect and verify their identity from video frames or images.</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883763" y="1510757"/>
            <a:ext cx="10424474" cy="511678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700"/>
              <a:buNone/>
            </a:pPr>
            <a:r>
              <a:t/>
            </a:r>
            <a:endParaRPr/>
          </a:p>
          <a:p>
            <a:pPr indent="-342900" lvl="0" marL="342900" rtl="0" algn="just">
              <a:lnSpc>
                <a:spcPct val="150000"/>
              </a:lnSpc>
              <a:spcBef>
                <a:spcPts val="0"/>
              </a:spcBef>
              <a:spcAft>
                <a:spcPts val="0"/>
              </a:spcAft>
              <a:buClr>
                <a:schemeClr val="dk1"/>
              </a:buClr>
              <a:buSzPts val="1700"/>
              <a:buFont typeface="Arial"/>
              <a:buChar char="•"/>
            </a:pPr>
            <a:r>
              <a:rPr lang="en-US" sz="1800">
                <a:latin typeface="Times New Roman"/>
                <a:ea typeface="Times New Roman"/>
                <a:cs typeface="Times New Roman"/>
                <a:sym typeface="Times New Roman"/>
              </a:rPr>
              <a:t>Detection of Crimes and its respective Criminals is slower process and it divides into three phases,</a:t>
            </a:r>
            <a:endParaRPr sz="1800">
              <a:latin typeface="Times New Roman"/>
              <a:ea typeface="Times New Roman"/>
              <a:cs typeface="Times New Roman"/>
              <a:sym typeface="Times New Roman"/>
            </a:endParaRPr>
          </a:p>
          <a:p>
            <a:pPr indent="-285750" lvl="1" marL="742950" rtl="0" algn="just">
              <a:lnSpc>
                <a:spcPct val="150000"/>
              </a:lnSpc>
              <a:spcBef>
                <a:spcPts val="1500"/>
              </a:spcBef>
              <a:spcAft>
                <a:spcPts val="0"/>
              </a:spcAft>
              <a:buClr>
                <a:schemeClr val="dk1"/>
              </a:buClr>
              <a:buSzPts val="1800"/>
              <a:buFont typeface="Arial"/>
              <a:buChar char="•"/>
            </a:pPr>
            <a:r>
              <a:rPr lang="en-US" sz="1800">
                <a:highlight>
                  <a:srgbClr val="FFFFFF"/>
                </a:highlight>
                <a:latin typeface="Times New Roman"/>
                <a:ea typeface="Times New Roman"/>
                <a:cs typeface="Times New Roman"/>
                <a:sym typeface="Times New Roman"/>
              </a:rPr>
              <a:t>The discovery that a crime has been committed.</a:t>
            </a:r>
            <a:endParaRPr sz="1800">
              <a:latin typeface="Times New Roman"/>
              <a:ea typeface="Times New Roman"/>
              <a:cs typeface="Times New Roman"/>
              <a:sym typeface="Times New Roman"/>
            </a:endParaRPr>
          </a:p>
          <a:p>
            <a:pPr indent="-285750" lvl="1" marL="742950" rtl="0" algn="just">
              <a:lnSpc>
                <a:spcPct val="150000"/>
              </a:lnSpc>
              <a:spcBef>
                <a:spcPts val="1500"/>
              </a:spcBef>
              <a:spcAft>
                <a:spcPts val="0"/>
              </a:spcAft>
              <a:buClr>
                <a:schemeClr val="dk1"/>
              </a:buClr>
              <a:buSzPts val="1800"/>
              <a:buFont typeface="Arial"/>
              <a:buChar char="•"/>
            </a:pPr>
            <a:r>
              <a:rPr lang="en-US" sz="1800">
                <a:highlight>
                  <a:srgbClr val="FFFFFF"/>
                </a:highlight>
                <a:latin typeface="Times New Roman"/>
                <a:ea typeface="Times New Roman"/>
                <a:cs typeface="Times New Roman"/>
                <a:sym typeface="Times New Roman"/>
              </a:rPr>
              <a:t>The identification of a suspect.</a:t>
            </a:r>
            <a:endParaRPr sz="1800">
              <a:latin typeface="Times New Roman"/>
              <a:ea typeface="Times New Roman"/>
              <a:cs typeface="Times New Roman"/>
              <a:sym typeface="Times New Roman"/>
            </a:endParaRPr>
          </a:p>
          <a:p>
            <a:pPr indent="-285750" lvl="1" marL="742950" rtl="0" algn="just">
              <a:lnSpc>
                <a:spcPct val="150000"/>
              </a:lnSpc>
              <a:spcBef>
                <a:spcPts val="1500"/>
              </a:spcBef>
              <a:spcAft>
                <a:spcPts val="0"/>
              </a:spcAft>
              <a:buClr>
                <a:schemeClr val="dk1"/>
              </a:buClr>
              <a:buSzPts val="1800"/>
              <a:buFont typeface="Arial"/>
              <a:buChar char="•"/>
            </a:pPr>
            <a:r>
              <a:rPr lang="en-US" sz="1800">
                <a:highlight>
                  <a:srgbClr val="FFFFFF"/>
                </a:highlight>
                <a:latin typeface="Times New Roman"/>
                <a:ea typeface="Times New Roman"/>
                <a:cs typeface="Times New Roman"/>
                <a:sym typeface="Times New Roman"/>
              </a:rPr>
              <a:t> The collection of sufficient evidence to indict the suspect.</a:t>
            </a:r>
            <a:endParaRPr sz="1800">
              <a:latin typeface="Times New Roman"/>
              <a:ea typeface="Times New Roman"/>
              <a:cs typeface="Times New Roman"/>
              <a:sym typeface="Times New Roman"/>
            </a:endParaRPr>
          </a:p>
          <a:p>
            <a:pPr indent="-342900" lvl="0" marL="342900" rtl="0" algn="just">
              <a:lnSpc>
                <a:spcPct val="150000"/>
              </a:lnSpc>
              <a:spcBef>
                <a:spcPts val="1000"/>
              </a:spcBef>
              <a:spcAft>
                <a:spcPts val="0"/>
              </a:spcAft>
              <a:buClr>
                <a:schemeClr val="dk1"/>
              </a:buClr>
              <a:buSzPts val="1700"/>
              <a:buFont typeface="Arial"/>
              <a:buChar char="•"/>
            </a:pPr>
            <a:r>
              <a:rPr lang="en-US" sz="1800">
                <a:highlight>
                  <a:srgbClr val="FFFFFF"/>
                </a:highlight>
                <a:latin typeface="Times New Roman"/>
                <a:ea typeface="Times New Roman"/>
                <a:cs typeface="Times New Roman"/>
                <a:sym typeface="Times New Roman"/>
              </a:rPr>
              <a:t>Forensic science plays an important role in the investigation of serious crimes. One of the first significant achievements in the field was the development of techniques for identifying individuals by their fingerprints.</a:t>
            </a:r>
            <a:endParaRPr sz="1800">
              <a:latin typeface="Times New Roman"/>
              <a:ea typeface="Times New Roman"/>
              <a:cs typeface="Times New Roman"/>
              <a:sym typeface="Times New Roman"/>
            </a:endParaRPr>
          </a:p>
          <a:p>
            <a:pPr indent="-228600" lvl="0" marL="457200" rtl="0" algn="just">
              <a:lnSpc>
                <a:spcPct val="150000"/>
              </a:lnSpc>
              <a:spcBef>
                <a:spcPts val="1000"/>
              </a:spcBef>
              <a:spcAft>
                <a:spcPts val="0"/>
              </a:spcAft>
              <a:buClr>
                <a:schemeClr val="dk1"/>
              </a:buClr>
              <a:buSzPts val="1700"/>
              <a:buNone/>
            </a:pP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700"/>
              <a:buNone/>
            </a:pPr>
            <a:r>
              <a:t/>
            </a:r>
            <a:endParaRPr sz="2500" u="sng">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700"/>
              <a:buNone/>
            </a:pPr>
            <a:r>
              <a:rPr b="0" lang="en-US" sz="2800" u="sng">
                <a:latin typeface="Calibri"/>
                <a:ea typeface="Calibri"/>
                <a:cs typeface="Calibri"/>
                <a:sym typeface="Calibri"/>
              </a:rPr>
              <a:t>       </a:t>
            </a:r>
            <a:endParaRPr sz="2800" u="sng">
              <a:latin typeface="Calibri"/>
              <a:ea typeface="Calibri"/>
              <a:cs typeface="Calibri"/>
              <a:sym typeface="Calibri"/>
            </a:endParaRPr>
          </a:p>
        </p:txBody>
      </p:sp>
      <p:sp>
        <p:nvSpPr>
          <p:cNvPr id="116" name="Google Shape;116;p18"/>
          <p:cNvSpPr txBox="1"/>
          <p:nvPr>
            <p:ph idx="4294967295" type="title"/>
          </p:nvPr>
        </p:nvSpPr>
        <p:spPr>
          <a:xfrm>
            <a:off x="0" y="444500"/>
            <a:ext cx="12192000" cy="841375"/>
          </a:xfrm>
          <a:prstGeom prst="rect">
            <a:avLst/>
          </a:prstGeom>
          <a:noFill/>
          <a:ln>
            <a:noFill/>
          </a:ln>
        </p:spPr>
        <p:txBody>
          <a:bodyPr anchorCtr="0" anchor="t" bIns="0" lIns="0" spcFirstLastPara="1" rIns="0" wrap="square" tIns="0">
            <a:spAutoFit/>
          </a:bodyPr>
          <a:lstStyle/>
          <a:p>
            <a:pPr indent="0" lvl="0" marL="0" rtl="0" algn="ctr">
              <a:lnSpc>
                <a:spcPct val="115000"/>
              </a:lnSpc>
              <a:spcBef>
                <a:spcPts val="0"/>
              </a:spcBef>
              <a:spcAft>
                <a:spcPts val="1600"/>
              </a:spcAft>
              <a:buClr>
                <a:schemeClr val="dk1"/>
              </a:buClr>
              <a:buSzPts val="3600"/>
              <a:buFont typeface="Times New Roman"/>
              <a:buNone/>
            </a:pPr>
            <a:r>
              <a:rPr b="1" lang="en-US" sz="3600">
                <a:latin typeface="Times New Roman"/>
                <a:ea typeface="Times New Roman"/>
                <a:cs typeface="Times New Roman"/>
                <a:sym typeface="Times New Roman"/>
              </a:rPr>
              <a:t>EXISTING SYSTEM</a:t>
            </a:r>
            <a:endParaRPr sz="3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700645" y="1579533"/>
            <a:ext cx="10652166" cy="3995966"/>
          </a:xfrm>
          <a:prstGeom prst="rect">
            <a:avLst/>
          </a:prstGeom>
          <a:noFill/>
          <a:ln>
            <a:noFill/>
          </a:ln>
        </p:spPr>
        <p:txBody>
          <a:bodyPr anchorCtr="0" anchor="t" bIns="0" lIns="0" spcFirstLastPara="1" rIns="0" wrap="square" tIns="0">
            <a:spAutoFit/>
          </a:bodyPr>
          <a:lstStyle/>
          <a:p>
            <a:pPr indent="-285750" lvl="0" marL="514350" rtl="0" algn="just">
              <a:lnSpc>
                <a:spcPct val="150000"/>
              </a:lnSpc>
              <a:spcBef>
                <a:spcPts val="0"/>
              </a:spcBef>
              <a:spcAft>
                <a:spcPts val="0"/>
              </a:spcAft>
              <a:buClr>
                <a:schemeClr val="dk1"/>
              </a:buClr>
              <a:buSzPts val="1700"/>
              <a:buFont typeface="Arial"/>
              <a:buChar char="•"/>
            </a:pPr>
            <a:r>
              <a:rPr lang="en-US" sz="1800">
                <a:latin typeface="Times New Roman"/>
                <a:ea typeface="Times New Roman"/>
                <a:cs typeface="Times New Roman"/>
                <a:sym typeface="Times New Roman"/>
              </a:rPr>
              <a:t> In this paper, we are Using CCTV cameras which are continuously working in a public place. In the Implementation of the system, we already saved criminal's images data with their names on photographs in the database. We are processing those images and extracting features from them and in feature extraction; we are taking the face encodings of the present images and saving them into one file using Pickle.</a:t>
            </a:r>
            <a:endParaRPr sz="1800">
              <a:latin typeface="Calibri"/>
              <a:ea typeface="Calibri"/>
              <a:cs typeface="Calibri"/>
              <a:sym typeface="Calibri"/>
            </a:endParaRPr>
          </a:p>
          <a:p>
            <a:pPr indent="-285750" lvl="0" marL="514350" rtl="0" algn="just">
              <a:lnSpc>
                <a:spcPct val="150000"/>
              </a:lnSpc>
              <a:spcBef>
                <a:spcPts val="1000"/>
              </a:spcBef>
              <a:spcAft>
                <a:spcPts val="1000"/>
              </a:spcAft>
              <a:buClr>
                <a:schemeClr val="dk1"/>
              </a:buClr>
              <a:buSzPts val="1700"/>
              <a:buFont typeface="Arial"/>
              <a:buChar char="•"/>
            </a:pPr>
            <a:r>
              <a:rPr lang="en-US" sz="1800">
                <a:latin typeface="Times New Roman"/>
                <a:ea typeface="Times New Roman"/>
                <a:cs typeface="Times New Roman"/>
                <a:sym typeface="Times New Roman"/>
              </a:rPr>
              <a:t> Using open-CV while capturing the footage in CCTV and captured images face encodings taken placed and comparing with our saved face encodings of the criminal database if any match is found then automatically on screen it will display an image of that criminal whose face matches and display the message with his name that criminal found, and his captured image will be saved into special folder police will go and catch him from that public place even if he once captured in the CCTV footage</a:t>
            </a:r>
            <a:endParaRPr sz="2400">
              <a:latin typeface="Times New Roman"/>
              <a:ea typeface="Times New Roman"/>
              <a:cs typeface="Times New Roman"/>
              <a:sym typeface="Times New Roman"/>
            </a:endParaRPr>
          </a:p>
        </p:txBody>
      </p:sp>
      <p:sp>
        <p:nvSpPr>
          <p:cNvPr id="122" name="Google Shape;122;p19"/>
          <p:cNvSpPr txBox="1"/>
          <p:nvPr>
            <p:ph idx="4294967295" type="title"/>
          </p:nvPr>
        </p:nvSpPr>
        <p:spPr>
          <a:xfrm>
            <a:off x="0" y="635000"/>
            <a:ext cx="12192000" cy="498475"/>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PROPOSED SYSTEM</a:t>
            </a:r>
            <a:endParaRPr b="1" sz="3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body"/>
          </p:nvPr>
        </p:nvSpPr>
        <p:spPr>
          <a:xfrm>
            <a:off x="0" y="546652"/>
            <a:ext cx="12192000" cy="806700"/>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Clr>
                <a:schemeClr val="dk1"/>
              </a:buClr>
              <a:buSzPts val="1700"/>
              <a:buNone/>
            </a:pPr>
            <a:r>
              <a:rPr b="1" lang="en-US" sz="3600">
                <a:latin typeface="Times New Roman"/>
                <a:ea typeface="Times New Roman"/>
                <a:cs typeface="Times New Roman"/>
                <a:sym typeface="Times New Roman"/>
              </a:rPr>
              <a:t>ARCHITECTURE DIAGRAM</a:t>
            </a:r>
            <a:endParaRPr b="1" sz="3600">
              <a:latin typeface="Times New Roman"/>
              <a:ea typeface="Times New Roman"/>
              <a:cs typeface="Times New Roman"/>
              <a:sym typeface="Times New Roman"/>
            </a:endParaRPr>
          </a:p>
        </p:txBody>
      </p:sp>
      <p:pic>
        <p:nvPicPr>
          <p:cNvPr id="128" name="Google Shape;128;p20"/>
          <p:cNvPicPr preferRelativeResize="0"/>
          <p:nvPr/>
        </p:nvPicPr>
        <p:blipFill rotWithShape="1">
          <a:blip r:embed="rId3">
            <a:alphaModFix/>
          </a:blip>
          <a:srcRect b="0" l="0" r="0" t="0"/>
          <a:stretch/>
        </p:blipFill>
        <p:spPr>
          <a:xfrm>
            <a:off x="3146961" y="1588915"/>
            <a:ext cx="5755419" cy="4437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idx="1" type="body"/>
          </p:nvPr>
        </p:nvSpPr>
        <p:spPr>
          <a:xfrm>
            <a:off x="1152600" y="170793"/>
            <a:ext cx="9886800" cy="806700"/>
          </a:xfrm>
          <a:prstGeom prst="rect">
            <a:avLst/>
          </a:prstGeom>
          <a:noFill/>
          <a:ln>
            <a:noFill/>
          </a:ln>
        </p:spPr>
        <p:txBody>
          <a:bodyPr anchorCtr="0" anchor="b" bIns="121900" lIns="121900" spcFirstLastPara="1" rIns="121900" wrap="square" tIns="121900">
            <a:normAutofit/>
          </a:bodyPr>
          <a:lstStyle/>
          <a:p>
            <a:pPr indent="-228600" lvl="0" marL="457200" rtl="0" algn="l">
              <a:lnSpc>
                <a:spcPct val="100000"/>
              </a:lnSpc>
              <a:spcBef>
                <a:spcPts val="0"/>
              </a:spcBef>
              <a:spcAft>
                <a:spcPts val="0"/>
              </a:spcAft>
              <a:buClr>
                <a:schemeClr val="dk1"/>
              </a:buClr>
              <a:buSzPts val="1700"/>
              <a:buNone/>
            </a:pPr>
            <a:r>
              <a:rPr lang="en-US"/>
              <a:t>					</a:t>
            </a:r>
            <a:r>
              <a:rPr b="1" lang="en-US" sz="2500">
                <a:latin typeface="Times New Roman"/>
                <a:ea typeface="Times New Roman"/>
                <a:cs typeface="Times New Roman"/>
                <a:sym typeface="Times New Roman"/>
              </a:rPr>
              <a:t>UML DIAGRAM</a:t>
            </a:r>
            <a:endParaRPr/>
          </a:p>
        </p:txBody>
      </p:sp>
      <p:pic>
        <p:nvPicPr>
          <p:cNvPr id="134" name="Google Shape;134;p21"/>
          <p:cNvPicPr preferRelativeResize="0"/>
          <p:nvPr/>
        </p:nvPicPr>
        <p:blipFill rotWithShape="1">
          <a:blip r:embed="rId3">
            <a:alphaModFix/>
          </a:blip>
          <a:srcRect b="0" l="0" r="0" t="0"/>
          <a:stretch/>
        </p:blipFill>
        <p:spPr>
          <a:xfrm>
            <a:off x="1543793" y="2030681"/>
            <a:ext cx="8835241" cy="4215740"/>
          </a:xfrm>
          <a:prstGeom prst="rect">
            <a:avLst/>
          </a:prstGeom>
          <a:noFill/>
          <a:ln>
            <a:noFill/>
          </a:ln>
        </p:spPr>
      </p:pic>
      <p:sp>
        <p:nvSpPr>
          <p:cNvPr id="135" name="Google Shape;135;p21"/>
          <p:cNvSpPr txBox="1"/>
          <p:nvPr/>
        </p:nvSpPr>
        <p:spPr>
          <a:xfrm>
            <a:off x="2030679" y="977493"/>
            <a:ext cx="16387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State diagram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2" type="sldNum"/>
          </p:nvPr>
        </p:nvSpPr>
        <p:spPr>
          <a:xfrm>
            <a:off x="11187645" y="6058224"/>
            <a:ext cx="731700" cy="2001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chemeClr val="dk2"/>
              </a:buClr>
              <a:buSzPts val="1300"/>
              <a:buFont typeface="Nunito"/>
              <a:buNone/>
            </a:pPr>
            <a:fld id="{00000000-1234-1234-1234-123412341234}" type="slidenum">
              <a:rPr lang="en-US" sz="1300">
                <a:solidFill>
                  <a:schemeClr val="dk2"/>
                </a:solidFill>
                <a:latin typeface="Nunito"/>
                <a:ea typeface="Nunito"/>
                <a:cs typeface="Nunito"/>
                <a:sym typeface="Nunito"/>
              </a:rPr>
              <a:t>‹#›</a:t>
            </a:fld>
            <a:endParaRPr sz="1300">
              <a:solidFill>
                <a:schemeClr val="dk2"/>
              </a:solidFill>
              <a:latin typeface="Nunito"/>
              <a:ea typeface="Nunito"/>
              <a:cs typeface="Nunito"/>
              <a:sym typeface="Nunito"/>
            </a:endParaRPr>
          </a:p>
        </p:txBody>
      </p:sp>
      <p:sp>
        <p:nvSpPr>
          <p:cNvPr id="141" name="Google Shape;141;p22"/>
          <p:cNvSpPr txBox="1"/>
          <p:nvPr>
            <p:ph idx="4294967295" type="title"/>
          </p:nvPr>
        </p:nvSpPr>
        <p:spPr>
          <a:xfrm>
            <a:off x="0" y="31750"/>
            <a:ext cx="12192000" cy="568325"/>
          </a:xfrm>
          <a:prstGeom prst="rect">
            <a:avLst/>
          </a:prstGeom>
          <a:noFill/>
          <a:ln>
            <a:noFill/>
          </a:ln>
        </p:spPr>
        <p:txBody>
          <a:bodyPr anchorCtr="0" anchor="t" bIns="0" lIns="0" spcFirstLastPara="1" rIns="0" wrap="square" tIns="13950">
            <a:spAutoFit/>
          </a:bodyPr>
          <a:lstStyle/>
          <a:p>
            <a:pPr indent="0" lvl="0" marL="12700" rtl="0" algn="ctr">
              <a:lnSpc>
                <a:spcPct val="10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LITERATURE SURVEY</a:t>
            </a:r>
            <a:endParaRPr sz="3600"/>
          </a:p>
        </p:txBody>
      </p:sp>
      <p:sp>
        <p:nvSpPr>
          <p:cNvPr id="142" name="Google Shape;142;p22"/>
          <p:cNvSpPr txBox="1"/>
          <p:nvPr/>
        </p:nvSpPr>
        <p:spPr>
          <a:xfrm>
            <a:off x="693253" y="1153444"/>
            <a:ext cx="10689449" cy="4968283"/>
          </a:xfrm>
          <a:prstGeom prst="rect">
            <a:avLst/>
          </a:prstGeom>
          <a:noFill/>
          <a:ln>
            <a:noFill/>
          </a:ln>
        </p:spPr>
        <p:txBody>
          <a:bodyPr anchorCtr="0" anchor="t" bIns="45700" lIns="91425" spcFirstLastPara="1" rIns="91425" wrap="square" tIns="45700">
            <a:spAutoFit/>
          </a:bodyPr>
          <a:lstStyle/>
          <a:p>
            <a:pPr indent="0" lvl="0" marL="0" marR="0" rtl="0" algn="l">
              <a:lnSpc>
                <a:spcPct val="148000"/>
              </a:lnSpc>
              <a:spcBef>
                <a:spcPts val="0"/>
              </a:spcBef>
              <a:spcAft>
                <a:spcPts val="0"/>
              </a:spcAft>
              <a:buNone/>
            </a:pPr>
            <a:r>
              <a:rPr b="1" lang="en-US" sz="1800">
                <a:solidFill>
                  <a:schemeClr val="dk1"/>
                </a:solidFill>
                <a:latin typeface="Times New Roman"/>
                <a:ea typeface="Times New Roman"/>
                <a:cs typeface="Times New Roman"/>
                <a:sym typeface="Times New Roman"/>
              </a:rPr>
              <a:t>Title :</a:t>
            </a:r>
            <a:r>
              <a:rPr lang="en-US" sz="1800">
                <a:solidFill>
                  <a:schemeClr val="dk1"/>
                </a:solidFill>
                <a:latin typeface="Calibri"/>
                <a:ea typeface="Calibri"/>
                <a:cs typeface="Calibri"/>
                <a:sym typeface="Calibri"/>
              </a:rPr>
              <a:t> : </a:t>
            </a:r>
            <a:r>
              <a:rPr lang="en-US" sz="1800">
                <a:solidFill>
                  <a:schemeClr val="dk1"/>
                </a:solidFill>
                <a:latin typeface="Times New Roman"/>
                <a:ea typeface="Times New Roman"/>
                <a:cs typeface="Times New Roman"/>
                <a:sym typeface="Times New Roman"/>
              </a:rPr>
              <a:t>Face Detection and Recognition System using Digital Image Processing</a:t>
            </a:r>
            <a:endParaRPr sz="1800">
              <a:solidFill>
                <a:schemeClr val="dk1"/>
              </a:solidFill>
              <a:latin typeface="Calibri"/>
              <a:ea typeface="Calibri"/>
              <a:cs typeface="Calibri"/>
              <a:sym typeface="Calibri"/>
            </a:endParaRPr>
          </a:p>
          <a:p>
            <a:pPr indent="0" lvl="0" marL="0" marR="0" rtl="0" algn="l">
              <a:lnSpc>
                <a:spcPct val="107000"/>
              </a:lnSpc>
              <a:spcBef>
                <a:spcPts val="795"/>
              </a:spcBef>
              <a:spcAft>
                <a:spcPts val="0"/>
              </a:spcAft>
              <a:buNone/>
            </a:pPr>
            <a:r>
              <a:rPr b="1" lang="en-US" sz="1800">
                <a:solidFill>
                  <a:schemeClr val="dk1"/>
                </a:solidFill>
                <a:latin typeface="Times New Roman"/>
                <a:ea typeface="Times New Roman"/>
                <a:cs typeface="Times New Roman"/>
                <a:sym typeface="Times New Roman"/>
              </a:rPr>
              <a:t>  Authors</a:t>
            </a:r>
            <a:r>
              <a:rPr lang="en-US" sz="18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Gurlove Singh and Amit Kumar Goel </a:t>
            </a:r>
            <a:endParaRPr sz="1800">
              <a:solidFill>
                <a:schemeClr val="dk1"/>
              </a:solidFill>
              <a:latin typeface="Calibri"/>
              <a:ea typeface="Calibri"/>
              <a:cs typeface="Calibri"/>
              <a:sym typeface="Calibri"/>
            </a:endParaRPr>
          </a:p>
          <a:p>
            <a:pPr indent="0" lvl="0" marL="0" marR="0" rtl="0" algn="l">
              <a:lnSpc>
                <a:spcPct val="107000"/>
              </a:lnSpc>
              <a:spcBef>
                <a:spcPts val="1580"/>
              </a:spcBef>
              <a:spcAft>
                <a:spcPts val="0"/>
              </a:spcAft>
              <a:buNone/>
            </a:pPr>
            <a:r>
              <a:rPr b="1" lang="en-US" sz="1800">
                <a:solidFill>
                  <a:schemeClr val="dk1"/>
                </a:solidFill>
                <a:latin typeface="Times New Roman"/>
                <a:ea typeface="Times New Roman"/>
                <a:cs typeface="Times New Roman"/>
                <a:sym typeface="Times New Roman"/>
              </a:rPr>
              <a:t>Year</a:t>
            </a:r>
            <a:r>
              <a:rPr lang="en-US" sz="1800">
                <a:solidFill>
                  <a:schemeClr val="dk1"/>
                </a:solidFill>
                <a:latin typeface="Times New Roman"/>
                <a:ea typeface="Times New Roman"/>
                <a:cs typeface="Times New Roman"/>
                <a:sym typeface="Times New Roman"/>
              </a:rPr>
              <a:t>: 2020</a:t>
            </a:r>
            <a:endParaRPr sz="1800">
              <a:solidFill>
                <a:schemeClr val="dk1"/>
              </a:solidFill>
              <a:latin typeface="Calibri"/>
              <a:ea typeface="Calibri"/>
              <a:cs typeface="Calibri"/>
              <a:sym typeface="Calibri"/>
            </a:endParaRPr>
          </a:p>
          <a:p>
            <a:pPr indent="0" lvl="0" marL="0" marR="0" rtl="0" algn="l">
              <a:lnSpc>
                <a:spcPct val="107000"/>
              </a:lnSpc>
              <a:spcBef>
                <a:spcPts val="1580"/>
              </a:spcBef>
              <a:spcAft>
                <a:spcPts val="0"/>
              </a:spcAft>
              <a:buNone/>
            </a:pPr>
            <a:r>
              <a:rPr b="1" lang="en-US" sz="1800">
                <a:solidFill>
                  <a:schemeClr val="dk1"/>
                </a:solidFill>
                <a:latin typeface="Times New Roman"/>
                <a:ea typeface="Times New Roman"/>
                <a:cs typeface="Times New Roman"/>
                <a:sym typeface="Times New Roman"/>
              </a:rPr>
              <a:t>Description</a:t>
            </a:r>
            <a:r>
              <a:rPr lang="en-US" sz="1800">
                <a:solidFill>
                  <a:schemeClr val="dk1"/>
                </a:solidFill>
                <a:latin typeface="Times New Roman"/>
                <a:ea typeface="Times New Roman"/>
                <a:cs typeface="Times New Roman"/>
                <a:sym typeface="Times New Roman"/>
              </a:rPr>
              <a:t>:</a:t>
            </a:r>
            <a:endParaRPr sz="1800">
              <a:solidFill>
                <a:schemeClr val="dk1"/>
              </a:solidFill>
              <a:latin typeface="Calibri"/>
              <a:ea typeface="Calibri"/>
              <a:cs typeface="Calibri"/>
              <a:sym typeface="Calibri"/>
            </a:endParaRPr>
          </a:p>
          <a:p>
            <a:pPr indent="0" lvl="0" marL="0" marR="0" rtl="0" algn="just">
              <a:lnSpc>
                <a:spcPct val="150000"/>
              </a:lnSpc>
              <a:spcBef>
                <a:spcPts val="1580"/>
              </a:spcBef>
              <a:spcAft>
                <a:spcPts val="0"/>
              </a:spcAft>
              <a:buNone/>
            </a:pPr>
            <a:r>
              <a:rPr lang="en-US" sz="1800">
                <a:solidFill>
                  <a:schemeClr val="dk1"/>
                </a:solidFill>
                <a:latin typeface="Times New Roman"/>
                <a:ea typeface="Times New Roman"/>
                <a:cs typeface="Times New Roman"/>
                <a:sym typeface="Times New Roman"/>
              </a:rPr>
              <a:t>          While recognizing any individual, the most important attribute is face. It serves as an individual identity of everyone and therefore face recognition helps in authenticating any person's identity using his personal characteristics. The whole procedure for authenticating any face data is sub-divided into two phases, in the first phase, the face detection is done quickly except for those cases in which the object is placed quite far, followed by this the second phase is initiated in which the face is recognized as an individual. Then the whole process is repeated thereby helping in developing a face recognition model which is considered to be one of the most extremely deliberated biometric technology.</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