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2"/>
  </p:notesMasterIdLst>
  <p:sldIdLst>
    <p:sldId id="256" r:id="rId2"/>
    <p:sldId id="273" r:id="rId3"/>
    <p:sldId id="275" r:id="rId4"/>
    <p:sldId id="276" r:id="rId5"/>
    <p:sldId id="274" r:id="rId6"/>
    <p:sldId id="257" r:id="rId7"/>
    <p:sldId id="258" r:id="rId8"/>
    <p:sldId id="268" r:id="rId9"/>
    <p:sldId id="265" r:id="rId10"/>
    <p:sldId id="260" r:id="rId11"/>
    <p:sldId id="261" r:id="rId12"/>
    <p:sldId id="262" r:id="rId13"/>
    <p:sldId id="263" r:id="rId14"/>
    <p:sldId id="264" r:id="rId15"/>
    <p:sldId id="266" r:id="rId16"/>
    <p:sldId id="272" r:id="rId17"/>
    <p:sldId id="269" r:id="rId18"/>
    <p:sldId id="267"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0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4922A8-32FB-4074-A6BD-04F705F58CC1}" type="datetimeFigureOut">
              <a:rPr lang="en-US" smtClean="0"/>
              <a:pPr/>
              <a:t>10/27/2020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F1F7CD-327C-439A-AAC0-A7222C5561C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iscenglish.com/TheCastaway.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https://www.google.com/url?sa=i&amp;url=https%3A%2F%2Fwww.goodreads.com%2Fbook%2Fshow%2F22513563-the-castaway&amp;psig=AOvVaw23A0-MRCbNp0x39Z002iHj&amp;ust=1601747060575000&amp;source=images&amp;cd=vfe&amp;ved=2ahUKEwjo2uX1upbsAhVHeSsKHYyCDrEQr4kDegUIARDwAQ</a:t>
            </a:r>
          </a:p>
          <a:p>
            <a:endParaRPr lang="en-IN" dirty="0"/>
          </a:p>
        </p:txBody>
      </p:sp>
      <p:sp>
        <p:nvSpPr>
          <p:cNvPr id="4" name="Slide Number Placeholder 3"/>
          <p:cNvSpPr>
            <a:spLocks noGrp="1"/>
          </p:cNvSpPr>
          <p:nvPr>
            <p:ph type="sldNum" sz="quarter" idx="10"/>
          </p:nvPr>
        </p:nvSpPr>
        <p:spPr/>
        <p:txBody>
          <a:bodyPr/>
          <a:lstStyle/>
          <a:p>
            <a:fld id="{07F1F7CD-327C-439A-AAC0-A7222C5561CC}" type="slidenum">
              <a:rPr lang="en-IN" smtClean="0"/>
              <a:pPr/>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https://i.pinimg.com/736x/2b/f9/a0/2bf9a0921322e3f7dcaa2df5523cd34c--rabindranath-tagore-poem-whats-the.jpg</a:t>
            </a:r>
            <a:endParaRPr lang="en-IN" dirty="0"/>
          </a:p>
        </p:txBody>
      </p:sp>
      <p:sp>
        <p:nvSpPr>
          <p:cNvPr id="4" name="Slide Number Placeholder 3"/>
          <p:cNvSpPr>
            <a:spLocks noGrp="1"/>
          </p:cNvSpPr>
          <p:nvPr>
            <p:ph type="sldNum" sz="quarter" idx="10"/>
          </p:nvPr>
        </p:nvSpPr>
        <p:spPr/>
        <p:txBody>
          <a:bodyPr/>
          <a:lstStyle/>
          <a:p>
            <a:fld id="{07F1F7CD-327C-439A-AAC0-A7222C5561CC}"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hlinkClick r:id="rId3"/>
              </a:rPr>
              <a:t>http://www.iscenglish.com/TheCastaway.html#:~:text=The%20Castaway%20Summary%2C%20Notes%2C%20Guide&amp;text='The%20Castaway'%20depicts%20the%20emotional,storm%20and%20he%20swam%20ashore</a:t>
            </a:r>
            <a:endParaRPr lang="en-IN" dirty="0"/>
          </a:p>
        </p:txBody>
      </p:sp>
      <p:sp>
        <p:nvSpPr>
          <p:cNvPr id="4" name="Slide Number Placeholder 3"/>
          <p:cNvSpPr>
            <a:spLocks noGrp="1"/>
          </p:cNvSpPr>
          <p:nvPr>
            <p:ph type="sldNum" sz="quarter" idx="10"/>
          </p:nvPr>
        </p:nvSpPr>
        <p:spPr/>
        <p:txBody>
          <a:bodyPr/>
          <a:lstStyle/>
          <a:p>
            <a:fld id="{07F1F7CD-327C-439A-AAC0-A7222C5561CC}"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https://www.thefreshreads.com/the-castaway-summary/</a:t>
            </a:r>
            <a:endParaRPr lang="en-IN" dirty="0"/>
          </a:p>
        </p:txBody>
      </p:sp>
      <p:sp>
        <p:nvSpPr>
          <p:cNvPr id="4" name="Slide Number Placeholder 3"/>
          <p:cNvSpPr>
            <a:spLocks noGrp="1"/>
          </p:cNvSpPr>
          <p:nvPr>
            <p:ph type="sldNum" sz="quarter" idx="10"/>
          </p:nvPr>
        </p:nvSpPr>
        <p:spPr/>
        <p:txBody>
          <a:bodyPr/>
          <a:lstStyle/>
          <a:p>
            <a:fld id="{07F1F7CD-327C-439A-AAC0-A7222C5561CC}" type="slidenum">
              <a:rPr lang="en-IN" smtClean="0"/>
              <a:pPr/>
              <a:t>10</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https://www.thefreshreads.com/the-castaway-summary/</a:t>
            </a:r>
            <a:endParaRPr lang="en-IN" dirty="0"/>
          </a:p>
        </p:txBody>
      </p:sp>
      <p:sp>
        <p:nvSpPr>
          <p:cNvPr id="4" name="Slide Number Placeholder 3"/>
          <p:cNvSpPr>
            <a:spLocks noGrp="1"/>
          </p:cNvSpPr>
          <p:nvPr>
            <p:ph type="sldNum" sz="quarter" idx="10"/>
          </p:nvPr>
        </p:nvSpPr>
        <p:spPr/>
        <p:txBody>
          <a:bodyPr/>
          <a:lstStyle/>
          <a:p>
            <a:fld id="{07F1F7CD-327C-439A-AAC0-A7222C5561CC}" type="slidenum">
              <a:rPr lang="en-IN" smtClean="0"/>
              <a:pPr/>
              <a:t>11</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https://www.thefreshreads.com/the-castaway-summary/</a:t>
            </a:r>
            <a:endParaRPr lang="en-IN" dirty="0"/>
          </a:p>
        </p:txBody>
      </p:sp>
      <p:sp>
        <p:nvSpPr>
          <p:cNvPr id="4" name="Slide Number Placeholder 3"/>
          <p:cNvSpPr>
            <a:spLocks noGrp="1"/>
          </p:cNvSpPr>
          <p:nvPr>
            <p:ph type="sldNum" sz="quarter" idx="10"/>
          </p:nvPr>
        </p:nvSpPr>
        <p:spPr/>
        <p:txBody>
          <a:bodyPr/>
          <a:lstStyle/>
          <a:p>
            <a:fld id="{07F1F7CD-327C-439A-AAC0-A7222C5561CC}" type="slidenum">
              <a:rPr lang="en-IN" smtClean="0"/>
              <a:pPr/>
              <a:t>12</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https://www.thefreshreads.com/the-castaway-summary/</a:t>
            </a:r>
            <a:endParaRPr lang="en-IN" dirty="0"/>
          </a:p>
        </p:txBody>
      </p:sp>
      <p:sp>
        <p:nvSpPr>
          <p:cNvPr id="4" name="Slide Number Placeholder 3"/>
          <p:cNvSpPr>
            <a:spLocks noGrp="1"/>
          </p:cNvSpPr>
          <p:nvPr>
            <p:ph type="sldNum" sz="quarter" idx="10"/>
          </p:nvPr>
        </p:nvSpPr>
        <p:spPr/>
        <p:txBody>
          <a:bodyPr/>
          <a:lstStyle/>
          <a:p>
            <a:fld id="{07F1F7CD-327C-439A-AAC0-A7222C5561CC}" type="slidenum">
              <a:rPr lang="en-IN" smtClean="0"/>
              <a:pPr/>
              <a:t>13</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https://www.thefreshreads.com/the-castaway-summary/</a:t>
            </a:r>
            <a:endParaRPr lang="en-IN" dirty="0"/>
          </a:p>
        </p:txBody>
      </p:sp>
      <p:sp>
        <p:nvSpPr>
          <p:cNvPr id="4" name="Slide Number Placeholder 3"/>
          <p:cNvSpPr>
            <a:spLocks noGrp="1"/>
          </p:cNvSpPr>
          <p:nvPr>
            <p:ph type="sldNum" sz="quarter" idx="10"/>
          </p:nvPr>
        </p:nvSpPr>
        <p:spPr/>
        <p:txBody>
          <a:bodyPr/>
          <a:lstStyle/>
          <a:p>
            <a:fld id="{07F1F7CD-327C-439A-AAC0-A7222C5561CC}"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57F5450-8A00-41C7-8388-E5BAC036B7DB}" type="datetime1">
              <a:rPr lang="en-US" smtClean="0"/>
              <a:pPr/>
              <a:t>10/27/2020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12C9EBC-76DD-4511-A039-6503B969099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D0D51-366F-4F33-A410-70761EEB1284}" type="datetime1">
              <a:rPr lang="en-US" smtClean="0"/>
              <a:pPr/>
              <a:t>10/27/2020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2C9EBC-76DD-4511-A039-6503B969099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730855-281E-4002-A178-139268F645D5}" type="datetime1">
              <a:rPr lang="en-US" smtClean="0"/>
              <a:pPr/>
              <a:t>10/27/2020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2C9EBC-76DD-4511-A039-6503B969099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51559E-5709-4CB1-9916-4F2056E85128}" type="datetime1">
              <a:rPr lang="en-US" smtClean="0"/>
              <a:pPr/>
              <a:t>10/27/2020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2C9EBC-76DD-4511-A039-6503B969099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01802A5-4599-40CF-97F6-FB7AF445B124}" type="datetime1">
              <a:rPr lang="en-US" smtClean="0"/>
              <a:pPr/>
              <a:t>10/27/2020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2C9EBC-76DD-4511-A039-6503B969099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EB7F26C-82FD-4661-9154-E243D63B66BD}" type="datetime1">
              <a:rPr lang="en-US" smtClean="0"/>
              <a:pPr/>
              <a:t>10/27/2020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2C9EBC-76DD-4511-A039-6503B969099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A02E92-AB81-4BEE-9371-B35D0E438DD9}" type="datetime1">
              <a:rPr lang="en-US" smtClean="0"/>
              <a:pPr/>
              <a:t>10/27/2020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2C9EBC-76DD-4511-A039-6503B969099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282AAA6-FA4C-4D83-BFA2-D7B1359B117D}" type="datetime1">
              <a:rPr lang="en-US" smtClean="0"/>
              <a:pPr/>
              <a:t>10/27/2020</a:t>
            </a:fld>
            <a:endParaRPr lang="en-IN"/>
          </a:p>
        </p:txBody>
      </p:sp>
      <p:sp>
        <p:nvSpPr>
          <p:cNvPr id="8" name="Slide Number Placeholder 7"/>
          <p:cNvSpPr>
            <a:spLocks noGrp="1"/>
          </p:cNvSpPr>
          <p:nvPr>
            <p:ph type="sldNum" sz="quarter" idx="11"/>
          </p:nvPr>
        </p:nvSpPr>
        <p:spPr/>
        <p:txBody>
          <a:bodyPr/>
          <a:lstStyle/>
          <a:p>
            <a:fld id="{612C9EBC-76DD-4511-A039-6503B9690999}"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2B9C6-4762-4970-94A8-CCB38F525A3E}" type="datetime1">
              <a:rPr lang="en-US" smtClean="0"/>
              <a:pPr/>
              <a:t>10/27/2020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2C9EBC-76DD-4511-A039-6503B969099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D656F30-FF68-4402-B5CD-A77FCC3E39E2}" type="datetime1">
              <a:rPr lang="en-US" smtClean="0"/>
              <a:pPr/>
              <a:t>10/27/2020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612C9EBC-76DD-4511-A039-6503B969099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BD343720-49DB-4048-8AA0-9CF96868F12E}" type="datetime1">
              <a:rPr lang="en-US" smtClean="0"/>
              <a:pPr/>
              <a:t>10/27/2020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2C9EBC-76DD-4511-A039-6503B969099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58CE338-23AB-4DFD-A490-B4B4D45BAB88}" type="datetime1">
              <a:rPr lang="en-US" smtClean="0"/>
              <a:pPr/>
              <a:t>10/27/2020</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12C9EBC-76DD-4511-A039-6503B9690999}"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iscenglish.com/TheCastaway.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ttingbee.com/the-castaway-rabindranath-tagore/" TargetMode="External"/><Relationship Id="rId2" Type="http://schemas.openxmlformats.org/officeDocument/2006/relationships/hyperlink" Target="https://www.thefreshreads.com/the-castaway-summary/" TargetMode="External"/><Relationship Id="rId1" Type="http://schemas.openxmlformats.org/officeDocument/2006/relationships/slideLayout" Target="../slideLayouts/slideLayout2.xml"/><Relationship Id="rId5" Type="http://schemas.openxmlformats.org/officeDocument/2006/relationships/hyperlink" Target="http://www.iscenglish.com/TheCastaway.html" TargetMode="External"/><Relationship Id="rId4" Type="http://schemas.openxmlformats.org/officeDocument/2006/relationships/hyperlink" Target="https://storymirror.com/read/story/english/vyb7oawc/the-castawa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The Castaway</a:t>
            </a:r>
            <a:br>
              <a:rPr lang="en-IN" dirty="0" smtClean="0"/>
            </a:br>
            <a:r>
              <a:rPr lang="en-IN" dirty="0" smtClean="0"/>
              <a:t>Short Story by </a:t>
            </a:r>
            <a:r>
              <a:rPr lang="en-IN" dirty="0" err="1" smtClean="0"/>
              <a:t>RabindraNath</a:t>
            </a:r>
            <a:r>
              <a:rPr lang="en-IN" dirty="0" smtClean="0"/>
              <a:t> Tagore</a:t>
            </a:r>
            <a:endParaRPr lang="en-IN" dirty="0"/>
          </a:p>
        </p:txBody>
      </p:sp>
      <p:sp>
        <p:nvSpPr>
          <p:cNvPr id="3" name="Subtitle 2"/>
          <p:cNvSpPr>
            <a:spLocks noGrp="1"/>
          </p:cNvSpPr>
          <p:nvPr>
            <p:ph type="subTitle" idx="1"/>
          </p:nvPr>
        </p:nvSpPr>
        <p:spPr/>
        <p:txBody>
          <a:bodyPr/>
          <a:lstStyle/>
          <a:p>
            <a:r>
              <a:rPr lang="en-IN" dirty="0" smtClean="0"/>
              <a:t>Department of HSS, JIIT, </a:t>
            </a:r>
            <a:r>
              <a:rPr lang="en-IN" dirty="0" err="1" smtClean="0"/>
              <a:t>Noida</a:t>
            </a:r>
            <a:endParaRPr lang="en-IN"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Summary</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“The story opens with the details of a cloudy atmosphere. In a closed room at </a:t>
            </a:r>
            <a:r>
              <a:rPr lang="en-IN" dirty="0" err="1" smtClean="0"/>
              <a:t>Chandranagore</a:t>
            </a:r>
            <a:r>
              <a:rPr lang="en-IN" dirty="0" smtClean="0"/>
              <a:t> are sitting </a:t>
            </a:r>
            <a:r>
              <a:rPr lang="en-IN" dirty="0" err="1" smtClean="0"/>
              <a:t>Sharat</a:t>
            </a:r>
            <a:r>
              <a:rPr lang="en-IN" dirty="0" smtClean="0"/>
              <a:t>, the husband; and </a:t>
            </a:r>
            <a:r>
              <a:rPr lang="en-IN" dirty="0" err="1" smtClean="0"/>
              <a:t>Kiran</a:t>
            </a:r>
            <a:r>
              <a:rPr lang="en-IN" dirty="0" smtClean="0"/>
              <a:t>, the wife. The husband urges the wife to stay a few days more so that she may recover completely.</a:t>
            </a:r>
          </a:p>
          <a:p>
            <a:r>
              <a:rPr lang="en-IN" dirty="0" smtClean="0"/>
              <a:t>What had happened a few days ago was that </a:t>
            </a:r>
            <a:r>
              <a:rPr lang="en-IN" dirty="0" err="1" smtClean="0"/>
              <a:t>Kiran</a:t>
            </a:r>
            <a:r>
              <a:rPr lang="en-IN" dirty="0" smtClean="0"/>
              <a:t> had fallen ill. This made all the friends and relatives of </a:t>
            </a:r>
            <a:r>
              <a:rPr lang="en-IN" dirty="0" err="1" smtClean="0"/>
              <a:t>Kiran</a:t>
            </a:r>
            <a:r>
              <a:rPr lang="en-IN" dirty="0" smtClean="0"/>
              <a:t> very anxious, and despite the pinching remarks by the wiseacres of the village to which they have taken  thinking that the life of their darling was more important for them, they decided to take </a:t>
            </a:r>
            <a:r>
              <a:rPr lang="en-IN" dirty="0" err="1" smtClean="0"/>
              <a:t>Kiran</a:t>
            </a:r>
            <a:r>
              <a:rPr lang="en-IN" dirty="0" smtClean="0"/>
              <a:t> to </a:t>
            </a:r>
            <a:r>
              <a:rPr lang="en-IN" dirty="0" err="1" smtClean="0"/>
              <a:t>Chandanagore</a:t>
            </a:r>
            <a:r>
              <a:rPr lang="en-IN" dirty="0" smtClean="0"/>
              <a:t> so that she may recover completely. </a:t>
            </a:r>
            <a:r>
              <a:rPr lang="en-IN" dirty="0" err="1" smtClean="0"/>
              <a:t>Kiran</a:t>
            </a:r>
            <a:r>
              <a:rPr lang="en-IN" dirty="0" smtClean="0"/>
              <a:t> was fond of ‘society’ (company) and the loneliness of the riverside village did not suit her at all. she also hated to be busy the whole day with medicine and dieting.</a:t>
            </a:r>
            <a:endParaRPr lang="en-IN"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Summary contd...</a:t>
            </a:r>
            <a:endParaRPr lang="en-IN" dirty="0"/>
          </a:p>
        </p:txBody>
      </p:sp>
      <p:sp>
        <p:nvSpPr>
          <p:cNvPr id="3" name="Content Placeholder 2"/>
          <p:cNvSpPr>
            <a:spLocks noGrp="1"/>
          </p:cNvSpPr>
          <p:nvPr>
            <p:ph idx="1"/>
          </p:nvPr>
        </p:nvSpPr>
        <p:spPr>
          <a:xfrm>
            <a:off x="457200" y="1285860"/>
            <a:ext cx="7467600" cy="4840303"/>
          </a:xfrm>
        </p:spPr>
        <p:txBody>
          <a:bodyPr>
            <a:noAutofit/>
          </a:bodyPr>
          <a:lstStyle/>
          <a:p>
            <a:r>
              <a:rPr lang="en-IN" sz="1800" dirty="0" smtClean="0"/>
              <a:t>Suddenly </a:t>
            </a:r>
            <a:r>
              <a:rPr lang="en-IN" sz="1800" dirty="0" err="1" smtClean="0"/>
              <a:t>Sharat</a:t>
            </a:r>
            <a:r>
              <a:rPr lang="en-IN" sz="1800" dirty="0" smtClean="0"/>
              <a:t> heard a loud shouting and opening the door learnt that a boat had been upset in the storm and one of the occupants of the boat had succeeded in swimming ashore the garden. The name of the Brahman boy, who had been able to swim across the garden, was </a:t>
            </a:r>
            <a:r>
              <a:rPr lang="en-IN" sz="1800" dirty="0" err="1" smtClean="0"/>
              <a:t>Nilkanta</a:t>
            </a:r>
            <a:r>
              <a:rPr lang="en-IN" sz="1800" dirty="0" smtClean="0"/>
              <a:t>. He belonged to a theatrical troupe. </a:t>
            </a:r>
            <a:r>
              <a:rPr lang="en-IN" sz="1800" dirty="0" err="1" smtClean="0"/>
              <a:t>Kiran</a:t>
            </a:r>
            <a:r>
              <a:rPr lang="en-IN" sz="1800" dirty="0" smtClean="0"/>
              <a:t> took warm interest in him. </a:t>
            </a:r>
            <a:r>
              <a:rPr lang="en-IN" sz="1800" dirty="0" err="1" smtClean="0"/>
              <a:t>Sharat</a:t>
            </a:r>
            <a:r>
              <a:rPr lang="en-IN" sz="1800" dirty="0" smtClean="0"/>
              <a:t> thought that they boy’s appearance at this moment was a good thing as it would give his wife something to amuse her and she might be persuaded to stay on for a longer period of time. </a:t>
            </a:r>
            <a:r>
              <a:rPr lang="en-IN" sz="1800" dirty="0" err="1" smtClean="0"/>
              <a:t>Nilkanta</a:t>
            </a:r>
            <a:r>
              <a:rPr lang="en-IN" sz="1800" dirty="0" smtClean="0"/>
              <a:t> was also delighted at his double escape from his master and the other world. But in a short while </a:t>
            </a:r>
            <a:r>
              <a:rPr lang="en-IN" sz="1800" dirty="0" err="1" smtClean="0"/>
              <a:t>Sharat</a:t>
            </a:r>
            <a:r>
              <a:rPr lang="en-IN" sz="1800" dirty="0" smtClean="0"/>
              <a:t> and his mother changed their opinion and longed for </a:t>
            </a:r>
            <a:r>
              <a:rPr lang="en-IN" sz="1800" dirty="0" err="1" smtClean="0"/>
              <a:t>Nilkanta’s</a:t>
            </a:r>
            <a:r>
              <a:rPr lang="en-IN" sz="1800" dirty="0" smtClean="0"/>
              <a:t> departure. The boy was spoiled because of the generous attitude of </a:t>
            </a:r>
            <a:r>
              <a:rPr lang="en-IN" sz="1800" dirty="0" err="1" smtClean="0"/>
              <a:t>Kiran</a:t>
            </a:r>
            <a:r>
              <a:rPr lang="en-IN" sz="1800" dirty="0" smtClean="0"/>
              <a:t> towards him. She made the boy a dandy. </a:t>
            </a:r>
            <a:r>
              <a:rPr lang="en-IN" sz="1800" dirty="0" err="1" smtClean="0"/>
              <a:t>Sharat</a:t>
            </a:r>
            <a:r>
              <a:rPr lang="en-IN" sz="1800" dirty="0" smtClean="0"/>
              <a:t> often warned her but she would not listen to him. After her midday meal, </a:t>
            </a:r>
            <a:r>
              <a:rPr lang="en-IN" sz="1800" dirty="0" err="1" smtClean="0"/>
              <a:t>Kiran</a:t>
            </a:r>
            <a:r>
              <a:rPr lang="en-IN" sz="1800" dirty="0" smtClean="0"/>
              <a:t> would sit on the bedstead and ask </a:t>
            </a:r>
            <a:r>
              <a:rPr lang="en-IN" sz="1800" dirty="0" err="1" smtClean="0"/>
              <a:t>Nilkanta</a:t>
            </a:r>
            <a:r>
              <a:rPr lang="en-IN" sz="1800" dirty="0" smtClean="0"/>
              <a:t> to recite pieces from his repertory with appropriate gesture and song. </a:t>
            </a:r>
            <a:r>
              <a:rPr lang="en-IN" sz="1800" dirty="0" err="1" smtClean="0"/>
              <a:t>Nilkanta</a:t>
            </a:r>
            <a:r>
              <a:rPr lang="en-IN" sz="1800" dirty="0" smtClean="0"/>
              <a:t> often got beatings form </a:t>
            </a:r>
            <a:r>
              <a:rPr lang="en-IN" sz="1800" dirty="0" err="1" smtClean="0"/>
              <a:t>Sharat</a:t>
            </a:r>
            <a:r>
              <a:rPr lang="en-IN" sz="1800" dirty="0" smtClean="0"/>
              <a:t>, and </a:t>
            </a:r>
            <a:r>
              <a:rPr lang="en-IN" sz="1800" dirty="0" err="1" smtClean="0"/>
              <a:t>Nilkanta</a:t>
            </a:r>
            <a:r>
              <a:rPr lang="en-IN" sz="1800" dirty="0" smtClean="0"/>
              <a:t>, in return, had come to believe that as the earth consisted of land and water similarly the human life was made up of </a:t>
            </a:r>
            <a:r>
              <a:rPr lang="en-IN" sz="1800" dirty="0" err="1" smtClean="0"/>
              <a:t>eatings</a:t>
            </a:r>
            <a:r>
              <a:rPr lang="en-IN" sz="1800" dirty="0" smtClean="0"/>
              <a:t> and beatings.</a:t>
            </a:r>
            <a:endParaRPr lang="en-IN" sz="1800"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Summary contd...</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After the advent of </a:t>
            </a:r>
            <a:r>
              <a:rPr lang="en-IN" dirty="0" err="1" smtClean="0"/>
              <a:t>Nilkanta</a:t>
            </a:r>
            <a:r>
              <a:rPr lang="en-IN" dirty="0" smtClean="0"/>
              <a:t>, </a:t>
            </a:r>
            <a:r>
              <a:rPr lang="en-IN" dirty="0" err="1" smtClean="0"/>
              <a:t>Sharat’s</a:t>
            </a:r>
            <a:r>
              <a:rPr lang="en-IN" dirty="0" smtClean="0"/>
              <a:t> younger brother, </a:t>
            </a:r>
            <a:r>
              <a:rPr lang="en-IN" dirty="0" err="1" smtClean="0"/>
              <a:t>Satish</a:t>
            </a:r>
            <a:r>
              <a:rPr lang="en-IN" dirty="0" smtClean="0"/>
              <a:t> had come to spend his vacation with them. </a:t>
            </a:r>
            <a:r>
              <a:rPr lang="en-IN" dirty="0" err="1" smtClean="0"/>
              <a:t>Kiran</a:t>
            </a:r>
            <a:r>
              <a:rPr lang="en-IN" dirty="0" smtClean="0"/>
              <a:t> found a huge pleasure at finding a fresh occupant. </a:t>
            </a:r>
            <a:r>
              <a:rPr lang="en-IN" dirty="0" err="1" smtClean="0"/>
              <a:t>Satish</a:t>
            </a:r>
            <a:r>
              <a:rPr lang="en-IN" dirty="0" smtClean="0"/>
              <a:t> and </a:t>
            </a:r>
            <a:r>
              <a:rPr lang="en-IN" dirty="0" err="1" smtClean="0"/>
              <a:t>Kiran</a:t>
            </a:r>
            <a:r>
              <a:rPr lang="en-IN" dirty="0" smtClean="0"/>
              <a:t> were of the same age, and the time passed pleasantly in games and quarrels, laughter and even tears. Meanwhile </a:t>
            </a:r>
            <a:r>
              <a:rPr lang="en-IN" dirty="0" err="1" smtClean="0"/>
              <a:t>Nilkanta</a:t>
            </a:r>
            <a:r>
              <a:rPr lang="en-IN" dirty="0" smtClean="0"/>
              <a:t> suddenly filled with a bitterness, which he must avenge on somebody or something. He kicked his pet mongrel and thrashed his devoted band of boy followers for no fault. </a:t>
            </a:r>
            <a:r>
              <a:rPr lang="en-IN" dirty="0" err="1" smtClean="0"/>
              <a:t>Nilkanta</a:t>
            </a:r>
            <a:r>
              <a:rPr lang="en-IN" dirty="0" smtClean="0"/>
              <a:t> had his meal in the presence of </a:t>
            </a:r>
            <a:r>
              <a:rPr lang="en-IN" dirty="0" err="1" smtClean="0"/>
              <a:t>Kiran</a:t>
            </a:r>
            <a:r>
              <a:rPr lang="en-IN" dirty="0" smtClean="0"/>
              <a:t>. After the arrival of </a:t>
            </a:r>
            <a:r>
              <a:rPr lang="en-IN" dirty="0" err="1" smtClean="0"/>
              <a:t>Satish</a:t>
            </a:r>
            <a:r>
              <a:rPr lang="en-IN" dirty="0" smtClean="0"/>
              <a:t>, she had much less spare time, and was seldom present when </a:t>
            </a:r>
            <a:r>
              <a:rPr lang="en-IN" dirty="0" err="1" smtClean="0"/>
              <a:t>Nilkanta’s</a:t>
            </a:r>
            <a:r>
              <a:rPr lang="en-IN" dirty="0" smtClean="0"/>
              <a:t> meals were served. In the absence of </a:t>
            </a:r>
            <a:r>
              <a:rPr lang="en-IN" dirty="0" err="1" smtClean="0"/>
              <a:t>Kiran</a:t>
            </a:r>
            <a:r>
              <a:rPr lang="en-IN" dirty="0" smtClean="0"/>
              <a:t>, nothing tasted right to him. He would get up without eating much and say in a choking voice “I am not hungry”. He would, then, put out the lamp in his room and throw himself on his bed in the darkness burying his head in the pillow until the mother Sleep soothed his wounded heart with her soft caresses.</a:t>
            </a:r>
            <a:endParaRPr lang="en-IN"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Summary contd...</a:t>
            </a:r>
            <a:endParaRPr lang="en-IN" dirty="0"/>
          </a:p>
        </p:txBody>
      </p:sp>
      <p:sp>
        <p:nvSpPr>
          <p:cNvPr id="3" name="Content Placeholder 2"/>
          <p:cNvSpPr>
            <a:spLocks noGrp="1"/>
          </p:cNvSpPr>
          <p:nvPr>
            <p:ph idx="1"/>
          </p:nvPr>
        </p:nvSpPr>
        <p:spPr/>
        <p:txBody>
          <a:bodyPr>
            <a:normAutofit fontScale="77500" lnSpcReduction="20000"/>
          </a:bodyPr>
          <a:lstStyle/>
          <a:p>
            <a:r>
              <a:rPr lang="en-IN" dirty="0" err="1" smtClean="0"/>
              <a:t>Nilkanta</a:t>
            </a:r>
            <a:r>
              <a:rPr lang="en-IN" dirty="0" smtClean="0"/>
              <a:t> had the unshakable conviction that </a:t>
            </a:r>
            <a:r>
              <a:rPr lang="en-IN" dirty="0" err="1" smtClean="0"/>
              <a:t>Satish</a:t>
            </a:r>
            <a:r>
              <a:rPr lang="en-IN" dirty="0" smtClean="0"/>
              <a:t> was poisoning </a:t>
            </a:r>
            <a:r>
              <a:rPr lang="en-IN" dirty="0" err="1" smtClean="0"/>
              <a:t>Kiran’s</a:t>
            </a:r>
            <a:r>
              <a:rPr lang="en-IN" dirty="0" smtClean="0"/>
              <a:t> mind against him. He, therefore, longed to be </a:t>
            </a:r>
            <a:r>
              <a:rPr lang="en-IN" dirty="0" err="1" smtClean="0"/>
              <a:t>Satish</a:t>
            </a:r>
            <a:r>
              <a:rPr lang="en-IN" dirty="0" smtClean="0"/>
              <a:t> in the next rebirth. At last the time came for their return to their native place. Everybody was busy packing up, but to </a:t>
            </a:r>
            <a:r>
              <a:rPr lang="en-IN" dirty="0" err="1" smtClean="0"/>
              <a:t>Nilkanta</a:t>
            </a:r>
            <a:r>
              <a:rPr lang="en-IN" dirty="0" smtClean="0"/>
              <a:t> nobody said a word. </a:t>
            </a:r>
            <a:r>
              <a:rPr lang="en-IN" dirty="0" err="1" smtClean="0"/>
              <a:t>Kiran</a:t>
            </a:r>
            <a:r>
              <a:rPr lang="en-IN" dirty="0" smtClean="0"/>
              <a:t> had proposed to take him along with them but </a:t>
            </a:r>
            <a:r>
              <a:rPr lang="en-IN" dirty="0" err="1" smtClean="0"/>
              <a:t>Sharat</a:t>
            </a:r>
            <a:r>
              <a:rPr lang="en-IN" dirty="0" smtClean="0"/>
              <a:t> and his mother had objected to it so strenuously that she let the matter drop. A couple of days before they were to start, he sent for the boy and advised him to go back to his home town. Both </a:t>
            </a:r>
            <a:r>
              <a:rPr lang="en-IN" dirty="0" err="1" smtClean="0"/>
              <a:t>Kiran</a:t>
            </a:r>
            <a:r>
              <a:rPr lang="en-IN" dirty="0" smtClean="0"/>
              <a:t> and </a:t>
            </a:r>
            <a:r>
              <a:rPr lang="en-IN" dirty="0" err="1" smtClean="0"/>
              <a:t>Nilkanta</a:t>
            </a:r>
            <a:r>
              <a:rPr lang="en-IN" dirty="0" smtClean="0"/>
              <a:t> became emotional and burst into tears. </a:t>
            </a:r>
            <a:r>
              <a:rPr lang="en-IN" dirty="0" err="1" smtClean="0"/>
              <a:t>Sharat</a:t>
            </a:r>
            <a:r>
              <a:rPr lang="en-IN" dirty="0" smtClean="0"/>
              <a:t> and </a:t>
            </a:r>
            <a:r>
              <a:rPr lang="en-IN" dirty="0" err="1" smtClean="0"/>
              <a:t>Satish</a:t>
            </a:r>
            <a:r>
              <a:rPr lang="en-IN" dirty="0" smtClean="0"/>
              <a:t>, however, said that the tears of the boy were “Crocodile tears” only.</a:t>
            </a:r>
            <a:endParaRPr lang="en-IN"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Summary contd...</a:t>
            </a:r>
            <a:endParaRPr lang="en-IN" dirty="0"/>
          </a:p>
        </p:txBody>
      </p:sp>
      <p:sp>
        <p:nvSpPr>
          <p:cNvPr id="3" name="Content Placeholder 2"/>
          <p:cNvSpPr>
            <a:spLocks noGrp="1"/>
          </p:cNvSpPr>
          <p:nvPr>
            <p:ph idx="1"/>
          </p:nvPr>
        </p:nvSpPr>
        <p:spPr/>
        <p:txBody>
          <a:bodyPr>
            <a:normAutofit fontScale="62500" lnSpcReduction="20000"/>
          </a:bodyPr>
          <a:lstStyle/>
          <a:p>
            <a:pPr fontAlgn="base"/>
            <a:r>
              <a:rPr lang="en-IN" dirty="0" smtClean="0"/>
              <a:t>Then the day before they were to start, the inkstand was missing. </a:t>
            </a:r>
            <a:r>
              <a:rPr lang="en-IN" dirty="0" err="1" smtClean="0"/>
              <a:t>Satish</a:t>
            </a:r>
            <a:r>
              <a:rPr lang="en-IN" dirty="0" smtClean="0"/>
              <a:t> and Sharad were of the view that </a:t>
            </a:r>
            <a:r>
              <a:rPr lang="en-IN" dirty="0" err="1" smtClean="0"/>
              <a:t>Nikanta</a:t>
            </a:r>
            <a:r>
              <a:rPr lang="en-IN" dirty="0" smtClean="0"/>
              <a:t> had stolen it but </a:t>
            </a:r>
            <a:r>
              <a:rPr lang="en-IN" dirty="0" err="1" smtClean="0"/>
              <a:t>Kiran</a:t>
            </a:r>
            <a:r>
              <a:rPr lang="en-IN" dirty="0" smtClean="0"/>
              <a:t> strongly protested. She did not even accept the idea of </a:t>
            </a:r>
            <a:r>
              <a:rPr lang="en-IN" dirty="0" err="1" smtClean="0"/>
              <a:t>Satish</a:t>
            </a:r>
            <a:r>
              <a:rPr lang="en-IN" dirty="0" smtClean="0"/>
              <a:t> that his room and box must be searched.</a:t>
            </a:r>
          </a:p>
          <a:p>
            <a:pPr fontAlgn="base"/>
            <a:r>
              <a:rPr lang="en-IN" dirty="0" err="1" smtClean="0"/>
              <a:t>Kiran</a:t>
            </a:r>
            <a:r>
              <a:rPr lang="en-IN" dirty="0" smtClean="0"/>
              <a:t> got two new suits of clothes and a pair of shoes, and with these and a banknote she quietly went into </a:t>
            </a:r>
            <a:r>
              <a:rPr lang="en-IN" dirty="0" err="1" smtClean="0"/>
              <a:t>Nilkanta’s</a:t>
            </a:r>
            <a:r>
              <a:rPr lang="en-IN" dirty="0" smtClean="0"/>
              <a:t> room in the evening. She opened the box, and to her surprise she found amongst other things the missing inkstand also. In the meantime, </a:t>
            </a:r>
            <a:r>
              <a:rPr lang="en-IN" dirty="0" err="1" smtClean="0"/>
              <a:t>Nilkanta</a:t>
            </a:r>
            <a:r>
              <a:rPr lang="en-IN" dirty="0" smtClean="0"/>
              <a:t> entered the room without </a:t>
            </a:r>
            <a:r>
              <a:rPr lang="en-IN" dirty="0" err="1" smtClean="0"/>
              <a:t>Kiran</a:t>
            </a:r>
            <a:r>
              <a:rPr lang="en-IN" dirty="0" smtClean="0"/>
              <a:t> being aware of it. He wanted to say to </a:t>
            </a:r>
            <a:r>
              <a:rPr lang="en-IN" dirty="0" err="1" smtClean="0"/>
              <a:t>Kiran</a:t>
            </a:r>
            <a:r>
              <a:rPr lang="en-IN" dirty="0" smtClean="0"/>
              <a:t> that he had not committed the theft but everything was done out of malice. </a:t>
            </a:r>
            <a:r>
              <a:rPr lang="en-IN" dirty="0" err="1" smtClean="0"/>
              <a:t>Kiran</a:t>
            </a:r>
            <a:r>
              <a:rPr lang="en-IN" dirty="0" smtClean="0"/>
              <a:t> with a deep sigh replaced the inkstand in the box and also placed all her gifts at the top. Next day, the boy left them. Now </a:t>
            </a:r>
            <a:r>
              <a:rPr lang="en-IN" dirty="0" err="1" smtClean="0"/>
              <a:t>Sharat</a:t>
            </a:r>
            <a:r>
              <a:rPr lang="en-IN" dirty="0" smtClean="0"/>
              <a:t> wanted that his box must be searched but </a:t>
            </a:r>
            <a:r>
              <a:rPr lang="en-IN" dirty="0" err="1" smtClean="0"/>
              <a:t>Kiran</a:t>
            </a:r>
            <a:r>
              <a:rPr lang="en-IN" dirty="0" smtClean="0"/>
              <a:t> did not allow this. She took the box in her room, took out the inkstand and threw it into the river and the family went home. Only </a:t>
            </a:r>
            <a:r>
              <a:rPr lang="en-IN" dirty="0" err="1" smtClean="0"/>
              <a:t>Nikanta’s</a:t>
            </a:r>
            <a:r>
              <a:rPr lang="en-IN" dirty="0" smtClean="0"/>
              <a:t> mongrel remained prowling along the river bank.”</a:t>
            </a:r>
          </a:p>
          <a:p>
            <a:endParaRPr lang="en-IN"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Themes of the story</a:t>
            </a:r>
            <a:endParaRPr lang="en-IN" dirty="0"/>
          </a:p>
        </p:txBody>
      </p:sp>
      <p:sp>
        <p:nvSpPr>
          <p:cNvPr id="3" name="Content Placeholder 2"/>
          <p:cNvSpPr>
            <a:spLocks noGrp="1"/>
          </p:cNvSpPr>
          <p:nvPr>
            <p:ph idx="1"/>
          </p:nvPr>
        </p:nvSpPr>
        <p:spPr/>
        <p:txBody>
          <a:bodyPr>
            <a:normAutofit lnSpcReduction="10000"/>
          </a:bodyPr>
          <a:lstStyle/>
          <a:p>
            <a:r>
              <a:rPr lang="en-US" dirty="0" smtClean="0"/>
              <a:t>The Reality of emotional abandonment</a:t>
            </a:r>
          </a:p>
          <a:p>
            <a:r>
              <a:rPr lang="en-US" dirty="0" err="1" smtClean="0"/>
              <a:t>Nilkanta’s</a:t>
            </a:r>
            <a:r>
              <a:rPr lang="en-US" dirty="0" smtClean="0"/>
              <a:t> revenge &amp; helplessness</a:t>
            </a:r>
          </a:p>
          <a:p>
            <a:r>
              <a:rPr lang="en-US" dirty="0" smtClean="0"/>
              <a:t>Deceptive Perception</a:t>
            </a:r>
          </a:p>
          <a:p>
            <a:r>
              <a:rPr lang="en-IN" dirty="0" smtClean="0"/>
              <a:t>Teenager Psychology </a:t>
            </a:r>
          </a:p>
          <a:p>
            <a:r>
              <a:rPr lang="en-IN" dirty="0" smtClean="0"/>
              <a:t>Societal Pressures</a:t>
            </a:r>
          </a:p>
          <a:p>
            <a:r>
              <a:rPr lang="en-IN" dirty="0" smtClean="0"/>
              <a:t>Exploration of attributes  of kindness, mercy, jealousy, shame, honesty &amp; loyalty in human nature through various characters.</a:t>
            </a:r>
          </a:p>
        </p:txBody>
      </p:sp>
      <p:sp>
        <p:nvSpPr>
          <p:cNvPr id="4" name="Slide Number Placeholder 3"/>
          <p:cNvSpPr>
            <a:spLocks noGrp="1"/>
          </p:cNvSpPr>
          <p:nvPr>
            <p:ph type="sldNum" sz="quarter" idx="12"/>
          </p:nvPr>
        </p:nvSpPr>
        <p:spPr/>
        <p:txBody>
          <a:bodyPr/>
          <a:lstStyle/>
          <a:p>
            <a:fld id="{612C9EBC-76DD-4511-A039-6503B9690999}"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normAutofit fontScale="90000"/>
          </a:bodyPr>
          <a:lstStyle/>
          <a:p>
            <a:r>
              <a:rPr lang="en-US" dirty="0" smtClean="0"/>
              <a:t>The Reality of abandonment</a:t>
            </a:r>
            <a:br>
              <a:rPr lang="en-US" dirty="0" smtClean="0"/>
            </a:br>
            <a:endParaRPr lang="en-US" dirty="0"/>
          </a:p>
        </p:txBody>
      </p:sp>
      <p:sp>
        <p:nvSpPr>
          <p:cNvPr id="2" name="Content Placeholder 1"/>
          <p:cNvSpPr>
            <a:spLocks noGrp="1"/>
          </p:cNvSpPr>
          <p:nvPr>
            <p:ph idx="1"/>
          </p:nvPr>
        </p:nvSpPr>
        <p:spPr/>
        <p:txBody>
          <a:bodyPr/>
          <a:lstStyle/>
          <a:p>
            <a:r>
              <a:rPr lang="en-US" dirty="0" err="1" smtClean="0"/>
              <a:t>Kiran’s</a:t>
            </a:r>
            <a:r>
              <a:rPr lang="en-US" dirty="0" smtClean="0"/>
              <a:t> Abandonment</a:t>
            </a:r>
          </a:p>
          <a:p>
            <a:r>
              <a:rPr lang="en-US" dirty="0" err="1" smtClean="0"/>
              <a:t>Nilkanta’s</a:t>
            </a:r>
            <a:r>
              <a:rPr lang="en-US" dirty="0" smtClean="0"/>
              <a:t> Abandonment</a:t>
            </a:r>
          </a:p>
          <a:p>
            <a:r>
              <a:rPr lang="en-US" dirty="0" smtClean="0"/>
              <a:t> </a:t>
            </a:r>
            <a:r>
              <a:rPr lang="en-US" dirty="0" err="1" smtClean="0"/>
              <a:t>Satish’s</a:t>
            </a:r>
            <a:r>
              <a:rPr lang="en-US" dirty="0" smtClean="0"/>
              <a:t> Abandonment</a:t>
            </a:r>
          </a:p>
          <a:p>
            <a:endParaRPr lang="en-US" dirty="0"/>
          </a:p>
        </p:txBody>
      </p:sp>
      <p:sp>
        <p:nvSpPr>
          <p:cNvPr id="5" name="Slide Number Placeholder 4"/>
          <p:cNvSpPr>
            <a:spLocks noGrp="1"/>
          </p:cNvSpPr>
          <p:nvPr>
            <p:ph type="sldNum" sz="quarter" idx="12"/>
          </p:nvPr>
        </p:nvSpPr>
        <p:spPr/>
        <p:txBody>
          <a:bodyPr/>
          <a:lstStyle/>
          <a:p>
            <a:fld id="{612C9EBC-76DD-4511-A039-6503B9690999}"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Relevance of the ending</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stand of </a:t>
            </a:r>
            <a:r>
              <a:rPr lang="en-IN" dirty="0" err="1" smtClean="0"/>
              <a:t>Kiran</a:t>
            </a:r>
            <a:r>
              <a:rPr lang="en-IN" dirty="0" smtClean="0"/>
              <a:t>, at the end of not allowing anyone to see </a:t>
            </a:r>
            <a:r>
              <a:rPr lang="en-IN" dirty="0" err="1" smtClean="0"/>
              <a:t>Nilkanta’s</a:t>
            </a:r>
            <a:r>
              <a:rPr lang="en-IN" dirty="0" smtClean="0"/>
              <a:t> box and throwing away inkstand in water is what saved face of </a:t>
            </a:r>
            <a:r>
              <a:rPr lang="en-IN" dirty="0" err="1" smtClean="0"/>
              <a:t>Nilkanta</a:t>
            </a:r>
            <a:r>
              <a:rPr lang="en-IN" dirty="0" smtClean="0"/>
              <a:t> in front of the society.</a:t>
            </a:r>
          </a:p>
          <a:p>
            <a:r>
              <a:rPr lang="en-IN" dirty="0" smtClean="0"/>
              <a:t>Her ability to understand the jealousy and hatred of </a:t>
            </a:r>
            <a:r>
              <a:rPr lang="en-IN" dirty="0" err="1" smtClean="0"/>
              <a:t>Nilkanta</a:t>
            </a:r>
            <a:r>
              <a:rPr lang="en-IN" dirty="0" smtClean="0"/>
              <a:t> at the end and showing mercy &amp; kindness by keeping clothes and money in trunk was the right way to make </a:t>
            </a:r>
            <a:r>
              <a:rPr lang="en-IN" dirty="0" err="1" smtClean="0"/>
              <a:t>Nilkanta</a:t>
            </a:r>
            <a:r>
              <a:rPr lang="en-IN" dirty="0" smtClean="0"/>
              <a:t> understand his mistake and feel ashamed.</a:t>
            </a:r>
          </a:p>
          <a:p>
            <a:endParaRPr lang="en-IN"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Key Learning &amp; Contemporary Relevance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teenage psychology of </a:t>
            </a:r>
            <a:r>
              <a:rPr lang="en-IN" dirty="0" err="1" smtClean="0"/>
              <a:t>Nilkanta</a:t>
            </a:r>
            <a:r>
              <a:rPr lang="en-IN" dirty="0" smtClean="0"/>
              <a:t> is universally seen everywhere. </a:t>
            </a:r>
          </a:p>
          <a:p>
            <a:r>
              <a:rPr lang="en-IN" dirty="0" smtClean="0"/>
              <a:t>Depression, a common problem in today’s world is manifestation of the same feelings which </a:t>
            </a:r>
            <a:r>
              <a:rPr lang="en-IN" dirty="0" err="1" smtClean="0"/>
              <a:t>Nilkanta</a:t>
            </a:r>
            <a:r>
              <a:rPr lang="en-IN" dirty="0" smtClean="0"/>
              <a:t> felt in the story.</a:t>
            </a:r>
          </a:p>
          <a:p>
            <a:r>
              <a:rPr lang="en-IN" dirty="0" smtClean="0"/>
              <a:t>All the human attributes of jealousy, hatred, shame, mercy, kindness, loyalty etc are same in every society. This story depicts human nature &amp; society of all times.</a:t>
            </a:r>
          </a:p>
          <a:p>
            <a:r>
              <a:rPr lang="en-IN" dirty="0" smtClean="0"/>
              <a:t>The mature handling of the situation by </a:t>
            </a:r>
            <a:r>
              <a:rPr lang="en-IN" dirty="0" err="1" smtClean="0"/>
              <a:t>Kiran</a:t>
            </a:r>
            <a:r>
              <a:rPr lang="en-IN" dirty="0" smtClean="0"/>
              <a:t> shows the merciful side of nature, which we should all imbibe nowadays.</a:t>
            </a:r>
          </a:p>
        </p:txBody>
      </p:sp>
      <p:sp>
        <p:nvSpPr>
          <p:cNvPr id="4" name="Slide Number Placeholder 3"/>
          <p:cNvSpPr>
            <a:spLocks noGrp="1"/>
          </p:cNvSpPr>
          <p:nvPr>
            <p:ph type="sldNum" sz="quarter" idx="12"/>
          </p:nvPr>
        </p:nvSpPr>
        <p:spPr/>
        <p:txBody>
          <a:bodyPr/>
          <a:lstStyle/>
          <a:p>
            <a:fld id="{612C9EBC-76DD-4511-A039-6503B9690999}" type="slidenum">
              <a:rPr lang="en-IN" smtClean="0"/>
              <a:pPr/>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 us discuss...</a:t>
            </a:r>
            <a:endParaRPr lang="en-IN" dirty="0"/>
          </a:p>
        </p:txBody>
      </p:sp>
      <p:sp>
        <p:nvSpPr>
          <p:cNvPr id="3" name="Content Placeholder 2"/>
          <p:cNvSpPr>
            <a:spLocks noGrp="1"/>
          </p:cNvSpPr>
          <p:nvPr>
            <p:ph idx="1"/>
          </p:nvPr>
        </p:nvSpPr>
        <p:spPr/>
        <p:txBody>
          <a:bodyPr>
            <a:normAutofit fontScale="85000" lnSpcReduction="10000"/>
          </a:bodyPr>
          <a:lstStyle/>
          <a:p>
            <a:pPr algn="just">
              <a:buNone/>
            </a:pPr>
            <a:r>
              <a:rPr lang="en-US" dirty="0" smtClean="0"/>
              <a:t>1)	How does the story help us in understanding the psyche of an adolescent?</a:t>
            </a:r>
          </a:p>
          <a:p>
            <a:pPr algn="just">
              <a:buNone/>
            </a:pPr>
            <a:r>
              <a:rPr lang="en-US" dirty="0" smtClean="0"/>
              <a:t>2) What makes </a:t>
            </a:r>
            <a:r>
              <a:rPr lang="en-US" dirty="0" err="1" smtClean="0"/>
              <a:t>Nilkanta</a:t>
            </a:r>
            <a:r>
              <a:rPr lang="en-US" dirty="0" smtClean="0"/>
              <a:t> get infatuated/ attracted towards </a:t>
            </a:r>
            <a:r>
              <a:rPr lang="en-US" dirty="0" err="1" smtClean="0"/>
              <a:t>Kiran</a:t>
            </a:r>
            <a:r>
              <a:rPr lang="en-US" dirty="0" smtClean="0"/>
              <a:t>? </a:t>
            </a:r>
          </a:p>
          <a:p>
            <a:pPr algn="just">
              <a:buNone/>
            </a:pPr>
            <a:r>
              <a:rPr lang="en-US" dirty="0" smtClean="0"/>
              <a:t>3) Is </a:t>
            </a:r>
            <a:r>
              <a:rPr lang="en-US" dirty="0" err="1" smtClean="0"/>
              <a:t>Kiran</a:t>
            </a:r>
            <a:r>
              <a:rPr lang="en-US" dirty="0" smtClean="0"/>
              <a:t> aware of </a:t>
            </a:r>
            <a:r>
              <a:rPr lang="en-US" dirty="0" err="1" smtClean="0"/>
              <a:t>Nilkanta’s</a:t>
            </a:r>
            <a:r>
              <a:rPr lang="en-US" dirty="0" smtClean="0"/>
              <a:t> infatuation towards her? Does she reciprocate and how?</a:t>
            </a:r>
          </a:p>
          <a:p>
            <a:pPr algn="just">
              <a:buNone/>
            </a:pPr>
            <a:r>
              <a:rPr lang="en-US" dirty="0" smtClean="0"/>
              <a:t>4) Why do </a:t>
            </a:r>
            <a:r>
              <a:rPr lang="en-US" dirty="0" err="1" smtClean="0"/>
              <a:t>Satish</a:t>
            </a:r>
            <a:r>
              <a:rPr lang="en-US" dirty="0" smtClean="0"/>
              <a:t> and </a:t>
            </a:r>
            <a:r>
              <a:rPr lang="en-US" dirty="0" err="1" smtClean="0"/>
              <a:t>Sharat</a:t>
            </a:r>
            <a:r>
              <a:rPr lang="en-US" dirty="0" smtClean="0"/>
              <a:t> feel jealous of </a:t>
            </a:r>
            <a:r>
              <a:rPr lang="en-US" dirty="0" err="1" smtClean="0"/>
              <a:t>Nilkanta</a:t>
            </a:r>
            <a:r>
              <a:rPr lang="en-US" dirty="0" smtClean="0"/>
              <a:t>? What light does it throw on the feeling of men’s possessiveness? </a:t>
            </a:r>
          </a:p>
          <a:p>
            <a:pPr algn="just">
              <a:buNone/>
            </a:pPr>
            <a:r>
              <a:rPr lang="en-US" dirty="0" smtClean="0"/>
              <a:t>5) Give some instances from your life on nameless love.</a:t>
            </a:r>
          </a:p>
          <a:p>
            <a:endParaRPr lang="en-IN"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 to be Covered</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Castaway: An Introduction</a:t>
            </a:r>
          </a:p>
          <a:p>
            <a:r>
              <a:rPr lang="en-IN" dirty="0" smtClean="0"/>
              <a:t>About Tagore &amp; his beliefs</a:t>
            </a:r>
          </a:p>
          <a:p>
            <a:r>
              <a:rPr lang="en-IN" dirty="0" smtClean="0"/>
              <a:t>The Characters</a:t>
            </a:r>
          </a:p>
          <a:p>
            <a:r>
              <a:rPr lang="en-IN" dirty="0" smtClean="0"/>
              <a:t>The Summary</a:t>
            </a:r>
          </a:p>
          <a:p>
            <a:r>
              <a:rPr lang="en-IN" dirty="0" smtClean="0"/>
              <a:t>The Themes</a:t>
            </a:r>
          </a:p>
          <a:p>
            <a:r>
              <a:rPr lang="en-IN" dirty="0" smtClean="0"/>
              <a:t>Relevance of the ending</a:t>
            </a:r>
          </a:p>
          <a:p>
            <a:r>
              <a:rPr lang="en-IN" dirty="0" smtClean="0"/>
              <a:t>Key learning &amp; contemporary relevance</a:t>
            </a:r>
          </a:p>
          <a:p>
            <a:endParaRPr lang="en-IN" dirty="0" smtClean="0"/>
          </a:p>
          <a:p>
            <a:pPr>
              <a:buNone/>
            </a:pPr>
            <a:r>
              <a:rPr lang="en-IN" dirty="0" smtClean="0"/>
              <a:t>Resources to be consulted:</a:t>
            </a:r>
          </a:p>
          <a:p>
            <a:pPr>
              <a:buNone/>
            </a:pPr>
            <a:r>
              <a:rPr lang="en-IN" dirty="0" smtClean="0">
                <a:hlinkClick r:id="rId2"/>
              </a:rPr>
              <a:t>http://www.iscenglish.com/TheCastaway.html</a:t>
            </a:r>
            <a:endParaRPr lang="en-IN" dirty="0" smtClean="0"/>
          </a:p>
          <a:p>
            <a:pPr>
              <a:buNone/>
            </a:pPr>
            <a:endParaRPr lang="en-IN" dirty="0" smtClean="0"/>
          </a:p>
          <a:p>
            <a:endParaRPr lang="en-IN" dirty="0" smtClean="0"/>
          </a:p>
          <a:p>
            <a:endParaRPr lang="en-IN"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hlinkClick r:id="rId2"/>
              </a:rPr>
              <a:t>https://www.thefreshreads.com/the-castaway-summary/</a:t>
            </a:r>
            <a:endParaRPr lang="en-IN" dirty="0" smtClean="0"/>
          </a:p>
          <a:p>
            <a:r>
              <a:rPr lang="en-IN" dirty="0" smtClean="0">
                <a:hlinkClick r:id="rId3"/>
              </a:rPr>
              <a:t>http://sittingbee.com/the-castaway-rabindranath-tagore/</a:t>
            </a:r>
            <a:endParaRPr lang="en-IN" dirty="0" smtClean="0"/>
          </a:p>
          <a:p>
            <a:r>
              <a:rPr lang="en-IN" dirty="0" smtClean="0">
                <a:hlinkClick r:id="rId4"/>
              </a:rPr>
              <a:t>https://storymirror.com/read/story/english/vyb7oawc/the-castaway</a:t>
            </a:r>
            <a:endParaRPr lang="en-IN" dirty="0" smtClean="0"/>
          </a:p>
          <a:p>
            <a:r>
              <a:rPr lang="en-IN" dirty="0" smtClean="0">
                <a:hlinkClick r:id="rId5"/>
              </a:rPr>
              <a:t>http://www.iscenglish.com/TheCastaway.html#:~:text=The%20Castaway%20Summary%2C%20Notes%2C%20Guide&amp;text='The%20Castaway'%20depicts%20the%20emotional,storm%20and%20he%20swam%20ashore</a:t>
            </a:r>
            <a:r>
              <a:rPr lang="en-IN" dirty="0" smtClean="0"/>
              <a:t>.</a:t>
            </a:r>
          </a:p>
          <a:p>
            <a:endParaRPr lang="en-IN"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20</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Castaway: by Rabindranath Tagore"/>
          <p:cNvPicPr>
            <a:picLocks noChangeAspect="1" noChangeArrowheads="1"/>
          </p:cNvPicPr>
          <p:nvPr/>
        </p:nvPicPr>
        <p:blipFill>
          <a:blip r:embed="rId3"/>
          <a:srcRect/>
          <a:stretch>
            <a:fillRect/>
          </a:stretch>
        </p:blipFill>
        <p:spPr bwMode="auto">
          <a:xfrm>
            <a:off x="0" y="0"/>
            <a:ext cx="9144000" cy="6858000"/>
          </a:xfrm>
          <a:prstGeom prst="rect">
            <a:avLst/>
          </a:prstGeom>
          <a:noFill/>
        </p:spPr>
      </p:pic>
      <p:sp>
        <p:nvSpPr>
          <p:cNvPr id="3" name="Slide Number Placeholder 2"/>
          <p:cNvSpPr>
            <a:spLocks noGrp="1"/>
          </p:cNvSpPr>
          <p:nvPr>
            <p:ph type="sldNum" sz="quarter" idx="12"/>
          </p:nvPr>
        </p:nvSpPr>
        <p:spPr/>
        <p:txBody>
          <a:bodyPr/>
          <a:lstStyle/>
          <a:p>
            <a:fld id="{612C9EBC-76DD-4511-A039-6503B9690999}"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Beautiful Bengali Love Quotes Picture | Thousands of Inspiration Quotes  About Love and Life"/>
          <p:cNvPicPr>
            <a:picLocks noChangeAspect="1" noChangeArrowheads="1"/>
          </p:cNvPicPr>
          <p:nvPr/>
        </p:nvPicPr>
        <p:blipFill>
          <a:blip r:embed="rId3"/>
          <a:srcRect/>
          <a:stretch>
            <a:fillRect/>
          </a:stretch>
        </p:blipFill>
        <p:spPr bwMode="auto">
          <a:xfrm>
            <a:off x="0" y="0"/>
            <a:ext cx="9144000" cy="6858000"/>
          </a:xfrm>
          <a:prstGeom prst="rect">
            <a:avLst/>
          </a:prstGeom>
          <a:noFill/>
        </p:spPr>
      </p:pic>
      <p:sp>
        <p:nvSpPr>
          <p:cNvPr id="3" name="Slide Number Placeholder 2"/>
          <p:cNvSpPr>
            <a:spLocks noGrp="1"/>
          </p:cNvSpPr>
          <p:nvPr>
            <p:ph type="sldNum" sz="quarter" idx="12"/>
          </p:nvPr>
        </p:nvSpPr>
        <p:spPr/>
        <p:txBody>
          <a:bodyPr/>
          <a:lstStyle/>
          <a:p>
            <a:fld id="{612C9EBC-76DD-4511-A039-6503B9690999}" type="slidenum">
              <a:rPr lang="en-IN" smtClean="0"/>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Castaway: An Introduction</a:t>
            </a:r>
            <a:endParaRPr lang="en-IN" dirty="0"/>
          </a:p>
        </p:txBody>
      </p:sp>
      <p:sp>
        <p:nvSpPr>
          <p:cNvPr id="3" name="Content Placeholder 2"/>
          <p:cNvSpPr>
            <a:spLocks noGrp="1"/>
          </p:cNvSpPr>
          <p:nvPr>
            <p:ph idx="1"/>
          </p:nvPr>
        </p:nvSpPr>
        <p:spPr/>
        <p:txBody>
          <a:bodyPr>
            <a:normAutofit lnSpcReduction="10000"/>
          </a:bodyPr>
          <a:lstStyle/>
          <a:p>
            <a:r>
              <a:rPr lang="en-IN" dirty="0" smtClean="0"/>
              <a:t>The story is set up in Bengal of colonial times.</a:t>
            </a:r>
          </a:p>
          <a:p>
            <a:r>
              <a:rPr lang="en-IN" dirty="0" smtClean="0"/>
              <a:t>It is about the life of a </a:t>
            </a:r>
            <a:r>
              <a:rPr lang="en-IN" dirty="0" err="1" smtClean="0"/>
              <a:t>Zamindar</a:t>
            </a:r>
            <a:r>
              <a:rPr lang="en-IN" dirty="0" smtClean="0"/>
              <a:t> family in Bengal, whose son and daughter in law move to </a:t>
            </a:r>
            <a:r>
              <a:rPr lang="en-IN" dirty="0" err="1" smtClean="0"/>
              <a:t>Chandernagore</a:t>
            </a:r>
            <a:r>
              <a:rPr lang="en-IN" dirty="0" smtClean="0"/>
              <a:t> to make her recover from an illness.</a:t>
            </a:r>
          </a:p>
          <a:p>
            <a:r>
              <a:rPr lang="en-IN" dirty="0" smtClean="0"/>
              <a:t>There, a young teenager is found washed away on river banks and is taken by couple to be taken care of and the story follows.</a:t>
            </a:r>
            <a:endParaRPr lang="en-IN"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About the Author: </a:t>
            </a:r>
            <a:r>
              <a:rPr lang="en-IN" dirty="0" err="1" smtClean="0"/>
              <a:t>Rabindra</a:t>
            </a:r>
            <a:r>
              <a:rPr lang="en-IN" dirty="0" smtClean="0"/>
              <a:t> </a:t>
            </a:r>
            <a:r>
              <a:rPr lang="en-IN" dirty="0" err="1" smtClean="0"/>
              <a:t>Nath</a:t>
            </a:r>
            <a:r>
              <a:rPr lang="en-IN" dirty="0" smtClean="0"/>
              <a:t> </a:t>
            </a:r>
            <a:r>
              <a:rPr lang="en-IN" dirty="0"/>
              <a:t>T</a:t>
            </a:r>
            <a:r>
              <a:rPr lang="en-IN" dirty="0" smtClean="0"/>
              <a:t>agore</a:t>
            </a:r>
            <a:endParaRPr lang="en-IN" dirty="0"/>
          </a:p>
        </p:txBody>
      </p:sp>
      <p:sp>
        <p:nvSpPr>
          <p:cNvPr id="3" name="Content Placeholder 2"/>
          <p:cNvSpPr>
            <a:spLocks noGrp="1"/>
          </p:cNvSpPr>
          <p:nvPr>
            <p:ph idx="1"/>
          </p:nvPr>
        </p:nvSpPr>
        <p:spPr/>
        <p:txBody>
          <a:bodyPr>
            <a:normAutofit lnSpcReduction="10000"/>
          </a:bodyPr>
          <a:lstStyle/>
          <a:p>
            <a:r>
              <a:rPr lang="en-IN" dirty="0" smtClean="0"/>
              <a:t>Tagore was the first non European to receive Nobel Prize in the World.</a:t>
            </a:r>
          </a:p>
          <a:p>
            <a:r>
              <a:rPr lang="en-IN" dirty="0" smtClean="0"/>
              <a:t>He was the first Nobel Prize Winner of India.</a:t>
            </a:r>
          </a:p>
          <a:p>
            <a:r>
              <a:rPr lang="en-IN" dirty="0" smtClean="0"/>
              <a:t>He is the one who has composed National Anthem of India as well as given </a:t>
            </a:r>
            <a:r>
              <a:rPr lang="en-IN" dirty="0" err="1" smtClean="0"/>
              <a:t>Bangledesh</a:t>
            </a:r>
            <a:r>
              <a:rPr lang="en-IN" dirty="0" smtClean="0"/>
              <a:t> its </a:t>
            </a:r>
            <a:r>
              <a:rPr lang="en-IN" dirty="0"/>
              <a:t>N</a:t>
            </a:r>
            <a:r>
              <a:rPr lang="en-IN" dirty="0" smtClean="0"/>
              <a:t>ational Anthem.</a:t>
            </a:r>
          </a:p>
          <a:p>
            <a:r>
              <a:rPr lang="en-IN" dirty="0" smtClean="0"/>
              <a:t>He gave the name ‘Mahatma’ to </a:t>
            </a:r>
            <a:r>
              <a:rPr lang="en-IN" dirty="0" err="1" smtClean="0"/>
              <a:t>Gandhiji</a:t>
            </a:r>
            <a:r>
              <a:rPr lang="en-IN" dirty="0" smtClean="0"/>
              <a:t> </a:t>
            </a:r>
            <a:r>
              <a:rPr lang="en-IN" dirty="0" smtClean="0"/>
              <a:t>and was fondly called by him and later by the world ‘</a:t>
            </a:r>
            <a:r>
              <a:rPr lang="en-IN" dirty="0" err="1" smtClean="0"/>
              <a:t>Gurudev</a:t>
            </a:r>
            <a:r>
              <a:rPr lang="en-IN" dirty="0" smtClean="0"/>
              <a:t>’.</a:t>
            </a:r>
            <a:endParaRPr lang="en-IN"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Tagore’s Beliefs</a:t>
            </a:r>
            <a:endParaRPr lang="en-IN" dirty="0"/>
          </a:p>
        </p:txBody>
      </p:sp>
      <p:sp>
        <p:nvSpPr>
          <p:cNvPr id="3" name="Content Placeholder 2"/>
          <p:cNvSpPr>
            <a:spLocks noGrp="1"/>
          </p:cNvSpPr>
          <p:nvPr>
            <p:ph idx="1"/>
          </p:nvPr>
        </p:nvSpPr>
        <p:spPr/>
        <p:txBody>
          <a:bodyPr>
            <a:normAutofit lnSpcReduction="10000"/>
          </a:bodyPr>
          <a:lstStyle/>
          <a:p>
            <a:r>
              <a:rPr lang="en-IN" dirty="0" smtClean="0"/>
              <a:t>He believed in the concept of ‘ </a:t>
            </a:r>
            <a:r>
              <a:rPr lang="en-IN" dirty="0" err="1" smtClean="0"/>
              <a:t>Vasudhaiv</a:t>
            </a:r>
            <a:r>
              <a:rPr lang="en-IN" dirty="0" smtClean="0"/>
              <a:t> </a:t>
            </a:r>
            <a:r>
              <a:rPr lang="en-IN" dirty="0" err="1" smtClean="0"/>
              <a:t>Kutumbakam</a:t>
            </a:r>
            <a:r>
              <a:rPr lang="en-IN" dirty="0" smtClean="0"/>
              <a:t>’ i.e. We are all family.</a:t>
            </a:r>
          </a:p>
          <a:p>
            <a:r>
              <a:rPr lang="en-IN" dirty="0" smtClean="0"/>
              <a:t>Universal Brotherhood &amp; belief in nature’s spiritual influence led him to establish </a:t>
            </a:r>
            <a:r>
              <a:rPr lang="en-IN" dirty="0" err="1" smtClean="0"/>
              <a:t>Viswa</a:t>
            </a:r>
            <a:r>
              <a:rPr lang="en-IN" dirty="0" smtClean="0"/>
              <a:t> </a:t>
            </a:r>
            <a:r>
              <a:rPr lang="en-IN" dirty="0" err="1" smtClean="0"/>
              <a:t>Bharti</a:t>
            </a:r>
            <a:r>
              <a:rPr lang="en-IN" dirty="0" smtClean="0"/>
              <a:t> University.</a:t>
            </a:r>
          </a:p>
          <a:p>
            <a:r>
              <a:rPr lang="en-IN" dirty="0" smtClean="0"/>
              <a:t>Cultural Emancipation of entire mankind was his strong ideology, which he philosophised ardently through his literary output.</a:t>
            </a:r>
            <a:endParaRPr lang="en-IN"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714504"/>
          </a:xfrm>
        </p:spPr>
        <p:txBody>
          <a:bodyPr>
            <a:normAutofit fontScale="90000"/>
          </a:bodyPr>
          <a:lstStyle/>
          <a:p>
            <a:r>
              <a:rPr lang="en-IN" dirty="0" smtClean="0"/>
              <a:t>Full Text available on https://storymirror.com/read/story/english/vyb7oawc/the-castaway</a:t>
            </a:r>
            <a:endParaRPr lang="en-IN" dirty="0"/>
          </a:p>
        </p:txBody>
      </p:sp>
      <p:sp>
        <p:nvSpPr>
          <p:cNvPr id="3" name="Content Placeholder 2"/>
          <p:cNvSpPr>
            <a:spLocks noGrp="1"/>
          </p:cNvSpPr>
          <p:nvPr>
            <p:ph idx="1"/>
          </p:nvPr>
        </p:nvSpPr>
        <p:spPr>
          <a:xfrm>
            <a:off x="457200" y="2571744"/>
            <a:ext cx="8258204" cy="3554419"/>
          </a:xfrm>
        </p:spPr>
        <p:txBody>
          <a:bodyPr>
            <a:normAutofit fontScale="92500" lnSpcReduction="20000"/>
          </a:bodyPr>
          <a:lstStyle/>
          <a:p>
            <a:r>
              <a:rPr lang="en-IN" dirty="0" smtClean="0"/>
              <a:t>“'</a:t>
            </a:r>
            <a:r>
              <a:rPr lang="en-IN" b="1" dirty="0" smtClean="0"/>
              <a:t>The Castaway</a:t>
            </a:r>
            <a:r>
              <a:rPr lang="en-IN" dirty="0" smtClean="0"/>
              <a:t>' depicts the emotional journey of a young orphan </a:t>
            </a:r>
            <a:r>
              <a:rPr lang="en-IN" dirty="0" err="1" smtClean="0"/>
              <a:t>Nilkanta</a:t>
            </a:r>
            <a:r>
              <a:rPr lang="en-IN" dirty="0" smtClean="0"/>
              <a:t> who seeks to win the undivided affection of </a:t>
            </a:r>
            <a:r>
              <a:rPr lang="en-IN" dirty="0" err="1" smtClean="0"/>
              <a:t>Kiran</a:t>
            </a:r>
            <a:r>
              <a:rPr lang="en-IN" dirty="0" smtClean="0"/>
              <a:t>, the lady of the house where he sought shelter, soon after his boat foundered in a storm and he swam ashore.”</a:t>
            </a:r>
          </a:p>
          <a:p>
            <a:r>
              <a:rPr lang="en-IN" dirty="0" smtClean="0"/>
              <a:t>Summary may be heard on</a:t>
            </a:r>
          </a:p>
          <a:p>
            <a:r>
              <a:rPr lang="en-IN" dirty="0" smtClean="0"/>
              <a:t>https://www.youtube.com/watch?v=uWXsLEb8AuY</a:t>
            </a:r>
            <a:endParaRPr lang="en-IN"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Characters</a:t>
            </a:r>
            <a:endParaRPr lang="en-IN" dirty="0"/>
          </a:p>
        </p:txBody>
      </p:sp>
      <p:sp>
        <p:nvSpPr>
          <p:cNvPr id="3" name="Content Placeholder 2"/>
          <p:cNvSpPr>
            <a:spLocks noGrp="1"/>
          </p:cNvSpPr>
          <p:nvPr>
            <p:ph idx="1"/>
          </p:nvPr>
        </p:nvSpPr>
        <p:spPr/>
        <p:txBody>
          <a:bodyPr>
            <a:normAutofit fontScale="92500" lnSpcReduction="20000"/>
          </a:bodyPr>
          <a:lstStyle/>
          <a:p>
            <a:r>
              <a:rPr lang="en-US" dirty="0" err="1" smtClean="0"/>
              <a:t>Sharat</a:t>
            </a:r>
            <a:r>
              <a:rPr lang="en-US" dirty="0" smtClean="0"/>
              <a:t> : the husband</a:t>
            </a:r>
          </a:p>
          <a:p>
            <a:r>
              <a:rPr lang="en-US" dirty="0" err="1" smtClean="0"/>
              <a:t>Kiran</a:t>
            </a:r>
            <a:r>
              <a:rPr lang="en-US" dirty="0" smtClean="0"/>
              <a:t> : the wife, daughter in law of </a:t>
            </a:r>
            <a:r>
              <a:rPr lang="en-US" dirty="0" err="1" smtClean="0"/>
              <a:t>Zamindar</a:t>
            </a:r>
            <a:r>
              <a:rPr lang="en-US" dirty="0" smtClean="0"/>
              <a:t> Family; the protagonist 2</a:t>
            </a:r>
          </a:p>
          <a:p>
            <a:r>
              <a:rPr lang="en-US" dirty="0" err="1" smtClean="0"/>
              <a:t>Nilkanta</a:t>
            </a:r>
            <a:r>
              <a:rPr lang="en-US" dirty="0" smtClean="0"/>
              <a:t>: the Brahmin boy, who had joined play troupe,  found on shores of </a:t>
            </a:r>
            <a:r>
              <a:rPr lang="en-US" dirty="0" err="1" smtClean="0"/>
              <a:t>Ganga</a:t>
            </a:r>
            <a:r>
              <a:rPr lang="en-US" dirty="0" smtClean="0"/>
              <a:t> bank and taken into their home by </a:t>
            </a:r>
            <a:r>
              <a:rPr lang="en-US" dirty="0" err="1" smtClean="0"/>
              <a:t>Sharat</a:t>
            </a:r>
            <a:r>
              <a:rPr lang="en-US" dirty="0" smtClean="0"/>
              <a:t> &amp; </a:t>
            </a:r>
            <a:r>
              <a:rPr lang="en-US" dirty="0" err="1" smtClean="0"/>
              <a:t>Kiran</a:t>
            </a:r>
            <a:r>
              <a:rPr lang="en-US" dirty="0" smtClean="0"/>
              <a:t>; the protagonist 1</a:t>
            </a:r>
          </a:p>
          <a:p>
            <a:r>
              <a:rPr lang="en-US" dirty="0" err="1" smtClean="0"/>
              <a:t>Satish</a:t>
            </a:r>
            <a:r>
              <a:rPr lang="en-US" dirty="0" smtClean="0"/>
              <a:t>: Brother of </a:t>
            </a:r>
            <a:r>
              <a:rPr lang="en-US" dirty="0" err="1" smtClean="0"/>
              <a:t>Sharat</a:t>
            </a:r>
            <a:r>
              <a:rPr lang="en-US" dirty="0" smtClean="0"/>
              <a:t>, comes to stay at with them at  </a:t>
            </a:r>
            <a:r>
              <a:rPr lang="en-US" dirty="0" err="1" smtClean="0"/>
              <a:t>Chandernagore</a:t>
            </a:r>
            <a:r>
              <a:rPr lang="en-US" dirty="0" smtClean="0"/>
              <a:t> after a few days of arrival of </a:t>
            </a:r>
            <a:r>
              <a:rPr lang="en-US" dirty="0" err="1" smtClean="0"/>
              <a:t>Nilkanta</a:t>
            </a:r>
            <a:r>
              <a:rPr lang="en-US" dirty="0" smtClean="0"/>
              <a:t>.</a:t>
            </a:r>
          </a:p>
          <a:p>
            <a:r>
              <a:rPr lang="en-US" dirty="0" smtClean="0"/>
              <a:t>Dog</a:t>
            </a:r>
          </a:p>
          <a:p>
            <a:endParaRPr lang="en-IN" dirty="0"/>
          </a:p>
        </p:txBody>
      </p:sp>
      <p:sp>
        <p:nvSpPr>
          <p:cNvPr id="4" name="Slide Number Placeholder 3"/>
          <p:cNvSpPr>
            <a:spLocks noGrp="1"/>
          </p:cNvSpPr>
          <p:nvPr>
            <p:ph type="sldNum" sz="quarter" idx="12"/>
          </p:nvPr>
        </p:nvSpPr>
        <p:spPr/>
        <p:txBody>
          <a:bodyPr/>
          <a:lstStyle/>
          <a:p>
            <a:fld id="{612C9EBC-76DD-4511-A039-6503B9690999}" type="slidenum">
              <a:rPr lang="en-IN" smtClean="0"/>
              <a:pPr/>
              <a:t>9</a:t>
            </a:fld>
            <a:endParaRPr lang="en-IN"/>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266</TotalTime>
  <Words>1653</Words>
  <Application>Microsoft Office PowerPoint</Application>
  <PresentationFormat>On-screen Show (4:3)</PresentationFormat>
  <Paragraphs>115</Paragraphs>
  <Slides>20</Slides>
  <Notes>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Technic</vt:lpstr>
      <vt:lpstr>The Castaway Short Story by RabindraNath Tagore</vt:lpstr>
      <vt:lpstr>Topics to be Covered</vt:lpstr>
      <vt:lpstr>Slide 3</vt:lpstr>
      <vt:lpstr>Slide 4</vt:lpstr>
      <vt:lpstr>The Castaway: An Introduction</vt:lpstr>
      <vt:lpstr>About the Author: Rabindra Nath Tagore</vt:lpstr>
      <vt:lpstr>Tagore’s Beliefs</vt:lpstr>
      <vt:lpstr>Full Text available on https://storymirror.com/read/story/english/vyb7oawc/the-castaway</vt:lpstr>
      <vt:lpstr>The Characters</vt:lpstr>
      <vt:lpstr>The Summary</vt:lpstr>
      <vt:lpstr>The Summary contd...</vt:lpstr>
      <vt:lpstr>The Summary contd...</vt:lpstr>
      <vt:lpstr>The Summary contd...</vt:lpstr>
      <vt:lpstr>The Summary contd...</vt:lpstr>
      <vt:lpstr>Themes of the story</vt:lpstr>
      <vt:lpstr>The Reality of abandonment </vt:lpstr>
      <vt:lpstr>Relevance of the ending</vt:lpstr>
      <vt:lpstr>Key Learning &amp; Contemporary Relevance</vt:lpstr>
      <vt:lpstr>Let us discuss...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Castaway</dc:title>
  <dc:creator>monali</dc:creator>
  <cp:lastModifiedBy>monali</cp:lastModifiedBy>
  <cp:revision>47</cp:revision>
  <dcterms:created xsi:type="dcterms:W3CDTF">2020-10-02T13:20:06Z</dcterms:created>
  <dcterms:modified xsi:type="dcterms:W3CDTF">2020-10-27T09:48:14Z</dcterms:modified>
</cp:coreProperties>
</file>