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notesMasterIdLst>
    <p:notesMasterId r:id="rId26"/>
  </p:notesMasterIdLst>
  <p:handoutMasterIdLst>
    <p:handoutMasterId r:id="rId27"/>
  </p:handoutMasterIdLst>
  <p:sldIdLst>
    <p:sldId id="383" r:id="rId2"/>
    <p:sldId id="410" r:id="rId3"/>
    <p:sldId id="384" r:id="rId4"/>
    <p:sldId id="388" r:id="rId5"/>
    <p:sldId id="389" r:id="rId6"/>
    <p:sldId id="391" r:id="rId7"/>
    <p:sldId id="392" r:id="rId8"/>
    <p:sldId id="393" r:id="rId9"/>
    <p:sldId id="386" r:id="rId10"/>
    <p:sldId id="394" r:id="rId11"/>
    <p:sldId id="395" r:id="rId12"/>
    <p:sldId id="397" r:id="rId13"/>
    <p:sldId id="399" r:id="rId14"/>
    <p:sldId id="400" r:id="rId15"/>
    <p:sldId id="382" r:id="rId16"/>
    <p:sldId id="405" r:id="rId17"/>
    <p:sldId id="406" r:id="rId18"/>
    <p:sldId id="407" r:id="rId19"/>
    <p:sldId id="408" r:id="rId20"/>
    <p:sldId id="401" r:id="rId21"/>
    <p:sldId id="409" r:id="rId22"/>
    <p:sldId id="402" r:id="rId23"/>
    <p:sldId id="403" r:id="rId24"/>
    <p:sldId id="404" r:id="rId25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7133" autoAdjust="0"/>
  </p:normalViewPr>
  <p:slideViewPr>
    <p:cSldViewPr>
      <p:cViewPr>
        <p:scale>
          <a:sx n="80" d="100"/>
          <a:sy n="80" d="100"/>
        </p:scale>
        <p:origin x="-1056" y="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22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731D4EF-2228-4679-9B46-B8B07A6C21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87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7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7AF863A8-0BE5-4E4D-91BC-C80D4A5E4F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2843DC-D682-477F-9FD4-C48E7903B2C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5BE0F6-CF6C-4C28-AECB-ABF6E442357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CF929A-5E61-4845-A416-FE6E82587579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8B7C7A-B489-4864-BC11-5A9216175537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632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632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914400" y="4416425"/>
            <a:ext cx="5029200" cy="41830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3177" tIns="46589" rIns="93177" bIns="46589"/>
          <a:lstStyle/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87D54C-6C0A-4656-BC30-01BE1F9E7CE5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837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>
                <a:ea typeface="ＭＳ Ｐゴシック" pitchFamily="34" charset="-128"/>
              </a:rPr>
              <a:t>Bite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Brown</a:t>
            </a:r>
          </a:p>
          <a:p>
            <a:pPr eaLnBrk="1" hangingPunct="1"/>
            <a:r>
              <a:rPr lang="en-US" smtClean="0">
                <a:ea typeface="ＭＳ Ｐゴシック" pitchFamily="34" charset="-128"/>
              </a:rPr>
              <a:t>Boy</a:t>
            </a:r>
          </a:p>
          <a:p>
            <a:pPr eaLnBrk="1" hangingPunct="1"/>
            <a:endParaRPr lang="en-US" smtClean="0"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3A72AB-6855-4F17-B4E5-EF955CF9F159}" type="slidenum">
              <a:rPr lang="en-IN" smtClean="0"/>
              <a:pPr/>
              <a:t>16</a:t>
            </a:fld>
            <a:endParaRPr lang="en-IN" smtClean="0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159BD2-FEE0-4907-AB0D-2029CC6052F0}" type="slidenum">
              <a:rPr lang="en-IN" smtClean="0"/>
              <a:pPr/>
              <a:t>17</a:t>
            </a:fld>
            <a:endParaRPr lang="en-IN" smtClean="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EFF3E9D-A971-4542-92C2-278946E59145}" type="slidenum">
              <a:rPr lang="en-IN" smtClean="0"/>
              <a:pPr/>
              <a:t>18</a:t>
            </a:fld>
            <a:endParaRPr lang="en-IN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D3D357-9746-48E0-8515-3C4419A4169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6C9166-1B03-4FA3-82A7-6670C0EE9B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14F577-1171-4B59-9F42-B2210A39B0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227013"/>
            <a:ext cx="7477125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63525" y="1598613"/>
            <a:ext cx="3616325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2250" y="1598613"/>
            <a:ext cx="3617913" cy="44973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Rectangle 5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6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Rectangle 6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2E6F2A-C665-422D-BE1C-147D1FFF808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478D294-163F-4C13-9ED0-287DAFBE0CE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DA1BF-2EB1-4587-8CCB-6A700B59D38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228B80-CDBB-4D9E-8990-9987901C18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A68BE7-1E57-43EB-BB24-49F4FB57970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59E80B6-BEDF-41CF-8428-A83F0E2447C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58E900-E57D-4589-A819-1F40DB14F6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353D7-825E-49EB-B540-F27F19F8500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82CBF6A-07E1-4218-9197-0B02B64C27B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  <p:sldLayoutId id="2147483739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dfoRdKuPF9I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ademia.edu/39268853/Phonetics_The_Sounds_of_Language_Introduction_to_Linguistic_Theor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endParaRPr lang="en-US" b="1" dirty="0" smtClean="0"/>
          </a:p>
          <a:p>
            <a:pPr algn="ctr">
              <a:buNone/>
            </a:pPr>
            <a:r>
              <a:rPr lang="en-US" sz="4000" b="1" dirty="0" smtClean="0"/>
              <a:t>Phonetics: The Sounds of English  Language</a:t>
            </a:r>
            <a:br>
              <a:rPr lang="en-US" sz="4000" b="1" dirty="0" smtClean="0"/>
            </a:br>
            <a:endParaRPr lang="en-US" sz="4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IPA Symbols for Transcription</a:t>
            </a:r>
            <a:br>
              <a:rPr lang="en-US" b="1" dirty="0" smtClean="0">
                <a:ea typeface="ＭＳ Ｐゴシック" pitchFamily="34" charset="-128"/>
              </a:rPr>
            </a:br>
            <a:r>
              <a:rPr lang="en-US" b="1" dirty="0" smtClean="0">
                <a:ea typeface="ＭＳ Ｐゴシック" pitchFamily="34" charset="-128"/>
              </a:rPr>
              <a:t>(24 Consonant Sounds)</a:t>
            </a:r>
            <a:endParaRPr lang="en-US" b="1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07235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371600"/>
            <a:ext cx="4343400" cy="4648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/p/</a:t>
            </a:r>
            <a:r>
              <a:rPr lang="en-US" sz="4400" dirty="0" smtClean="0">
                <a:ea typeface="ＭＳ Ｐゴシック" pitchFamily="34" charset="-128"/>
              </a:rPr>
              <a:t>	as in 	</a:t>
            </a:r>
            <a:r>
              <a:rPr lang="en-US" sz="4400" u="sng" dirty="0" smtClean="0">
                <a:ea typeface="ＭＳ Ｐゴシック" pitchFamily="34" charset="-128"/>
              </a:rPr>
              <a:t>p</a:t>
            </a:r>
            <a:r>
              <a:rPr lang="en-US" sz="4400" dirty="0" smtClean="0">
                <a:ea typeface="ＭＳ Ｐゴシック" pitchFamily="34" charset="-128"/>
              </a:rPr>
              <a:t>at 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/b/</a:t>
            </a:r>
            <a:r>
              <a:rPr lang="en-US" sz="4400" dirty="0" smtClean="0">
                <a:ea typeface="ＭＳ Ｐゴシック" pitchFamily="34" charset="-128"/>
              </a:rPr>
              <a:t>	as in 	</a:t>
            </a:r>
            <a:r>
              <a:rPr lang="en-US" sz="4400" u="sng" dirty="0" smtClean="0">
                <a:ea typeface="ＭＳ Ｐゴシック" pitchFamily="34" charset="-128"/>
              </a:rPr>
              <a:t>b</a:t>
            </a:r>
            <a:r>
              <a:rPr lang="en-US" sz="4400" dirty="0" smtClean="0">
                <a:ea typeface="ＭＳ Ｐゴシック" pitchFamily="34" charset="-128"/>
              </a:rPr>
              <a:t>at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/t/</a:t>
            </a:r>
            <a:r>
              <a:rPr lang="en-US" sz="4400" dirty="0" smtClean="0">
                <a:ea typeface="ＭＳ Ｐゴシック" pitchFamily="34" charset="-128"/>
              </a:rPr>
              <a:t>	as in 	</a:t>
            </a:r>
            <a:r>
              <a:rPr lang="en-US" sz="4400" u="sng" dirty="0" smtClean="0">
                <a:ea typeface="ＭＳ Ｐゴシック" pitchFamily="34" charset="-128"/>
              </a:rPr>
              <a:t>t</a:t>
            </a:r>
            <a:r>
              <a:rPr lang="en-US" sz="4400" dirty="0" smtClean="0">
                <a:ea typeface="ＭＳ Ｐゴシック" pitchFamily="34" charset="-128"/>
              </a:rPr>
              <a:t>ap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/d/</a:t>
            </a:r>
            <a:r>
              <a:rPr lang="en-US" sz="4400" dirty="0" smtClean="0">
                <a:ea typeface="ＭＳ Ｐゴシック" pitchFamily="34" charset="-128"/>
              </a:rPr>
              <a:t>	as in	</a:t>
            </a:r>
            <a:r>
              <a:rPr lang="en-US" sz="4400" u="sng" dirty="0" smtClean="0">
                <a:ea typeface="ＭＳ Ｐゴシック" pitchFamily="34" charset="-128"/>
              </a:rPr>
              <a:t>d</a:t>
            </a:r>
            <a:r>
              <a:rPr lang="en-US" sz="4400" dirty="0" smtClean="0">
                <a:ea typeface="ＭＳ Ｐゴシック" pitchFamily="34" charset="-128"/>
              </a:rPr>
              <a:t>am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chemeClr val="hlink"/>
              </a:buClr>
              <a:buSzPct val="65000"/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/k/</a:t>
            </a:r>
            <a:r>
              <a:rPr lang="en-US" sz="4400" dirty="0" smtClean="0"/>
              <a:t>	as in 	</a:t>
            </a:r>
            <a:r>
              <a:rPr lang="en-US" sz="4400" u="sng" dirty="0" smtClean="0"/>
              <a:t>c</a:t>
            </a:r>
            <a:r>
              <a:rPr lang="en-US" sz="4400" dirty="0" smtClean="0"/>
              <a:t>ar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  <a:buClr>
                <a:schemeClr val="hlink"/>
              </a:buClr>
              <a:buSzPct val="65000"/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/g/</a:t>
            </a:r>
            <a:r>
              <a:rPr lang="en-US" sz="4400" dirty="0" smtClean="0"/>
              <a:t>	as in	</a:t>
            </a:r>
            <a:r>
              <a:rPr lang="en-US" sz="4400" u="sng" dirty="0" smtClean="0"/>
              <a:t>g</a:t>
            </a:r>
            <a:r>
              <a:rPr lang="en-US" sz="4400" dirty="0" smtClean="0"/>
              <a:t>uard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endParaRPr lang="en-US" sz="4400" dirty="0" smtClean="0">
              <a:ea typeface="ＭＳ Ｐゴシック" pitchFamily="34" charset="-128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07236" name="Rectangle 4"/>
          <p:cNvSpPr>
            <a:spLocks noChangeArrowheads="1"/>
          </p:cNvSpPr>
          <p:nvPr/>
        </p:nvSpPr>
        <p:spPr bwMode="auto">
          <a:xfrm>
            <a:off x="4648200" y="1447800"/>
            <a:ext cx="4114800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/f/</a:t>
            </a:r>
            <a:r>
              <a:rPr lang="en-US" sz="4400" dirty="0">
                <a:latin typeface="+mn-lt"/>
              </a:rPr>
              <a:t>	as in 	</a:t>
            </a:r>
            <a:r>
              <a:rPr lang="en-US" sz="4400" u="sng" dirty="0">
                <a:latin typeface="+mn-lt"/>
              </a:rPr>
              <a:t>f</a:t>
            </a:r>
            <a:r>
              <a:rPr lang="en-US" sz="4400" dirty="0">
                <a:latin typeface="+mn-lt"/>
              </a:rPr>
              <a:t>oot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/v/</a:t>
            </a:r>
            <a:r>
              <a:rPr lang="en-US" sz="4400" dirty="0">
                <a:latin typeface="+mn-lt"/>
              </a:rPr>
              <a:t>	as in 	</a:t>
            </a:r>
            <a:r>
              <a:rPr lang="en-US" sz="4400" u="sng" dirty="0">
                <a:latin typeface="+mn-lt"/>
              </a:rPr>
              <a:t>v</a:t>
            </a:r>
            <a:r>
              <a:rPr lang="en-US" sz="4400" dirty="0">
                <a:latin typeface="+mn-lt"/>
              </a:rPr>
              <a:t>an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/h/</a:t>
            </a:r>
            <a:r>
              <a:rPr lang="en-US" sz="4400" dirty="0">
                <a:latin typeface="+mn-lt"/>
              </a:rPr>
              <a:t>	as in 	</a:t>
            </a:r>
            <a:r>
              <a:rPr lang="en-US" sz="4400" u="sng" dirty="0">
                <a:latin typeface="+mn-lt"/>
              </a:rPr>
              <a:t>h</a:t>
            </a:r>
            <a:r>
              <a:rPr lang="en-US" sz="4400" dirty="0">
                <a:latin typeface="+mn-lt"/>
              </a:rPr>
              <a:t>at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/m/</a:t>
            </a:r>
            <a:r>
              <a:rPr lang="en-US" sz="4400" dirty="0">
                <a:latin typeface="+mn-lt"/>
              </a:rPr>
              <a:t>as in	</a:t>
            </a:r>
            <a:r>
              <a:rPr lang="en-US" sz="4400" u="sng" dirty="0">
                <a:latin typeface="+mn-lt"/>
              </a:rPr>
              <a:t>m</a:t>
            </a:r>
            <a:r>
              <a:rPr lang="en-US" sz="4400" dirty="0">
                <a:latin typeface="+mn-lt"/>
              </a:rPr>
              <a:t>ull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/n/</a:t>
            </a:r>
            <a:r>
              <a:rPr lang="en-US" sz="4400" dirty="0">
                <a:latin typeface="+mn-lt"/>
              </a:rPr>
              <a:t>	as in 	</a:t>
            </a:r>
            <a:r>
              <a:rPr lang="en-US" sz="4400" u="sng" dirty="0">
                <a:latin typeface="+mn-lt"/>
              </a:rPr>
              <a:t>n</a:t>
            </a:r>
            <a:r>
              <a:rPr lang="en-US" sz="4400" dirty="0">
                <a:latin typeface="+mn-lt"/>
              </a:rPr>
              <a:t>ull 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/s/ </a:t>
            </a:r>
            <a:r>
              <a:rPr lang="en-US" sz="4400" dirty="0">
                <a:latin typeface="+mn-lt"/>
                <a:ea typeface="ＭＳ Ｐゴシック" pitchFamily="34" charset="-128"/>
              </a:rPr>
              <a:t>	as in 	</a:t>
            </a:r>
            <a:r>
              <a:rPr lang="en-US" sz="4400" u="sng" dirty="0">
                <a:latin typeface="+mn-lt"/>
                <a:ea typeface="ＭＳ Ｐゴシック" pitchFamily="34" charset="-128"/>
              </a:rPr>
              <a:t>s</a:t>
            </a:r>
            <a:r>
              <a:rPr lang="en-US" sz="4400" dirty="0">
                <a:latin typeface="+mn-lt"/>
                <a:ea typeface="ＭＳ Ｐゴシック" pitchFamily="34" charset="-128"/>
              </a:rPr>
              <a:t>ap</a:t>
            </a:r>
            <a:endParaRPr lang="en-US" sz="4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7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7235" grpId="0" build="p" autoUpdateAnimBg="0"/>
      <p:bldP spid="60723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3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4191000" cy="4343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/r/</a:t>
            </a:r>
            <a:r>
              <a:rPr lang="en-US" sz="4400" dirty="0" smtClean="0"/>
              <a:t>	as in 	</a:t>
            </a:r>
            <a:r>
              <a:rPr lang="en-US" sz="4400" u="sng" dirty="0" smtClean="0"/>
              <a:t>r</a:t>
            </a:r>
            <a:r>
              <a:rPr lang="en-US" sz="4400" dirty="0" smtClean="0"/>
              <a:t>ing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/l/</a:t>
            </a:r>
            <a:r>
              <a:rPr lang="en-US" sz="4400" dirty="0" smtClean="0"/>
              <a:t>	as in 	</a:t>
            </a:r>
            <a:r>
              <a:rPr lang="en-US" sz="4400" u="sng" dirty="0" smtClean="0"/>
              <a:t>l</a:t>
            </a:r>
            <a:r>
              <a:rPr lang="en-US" sz="4400" dirty="0" smtClean="0"/>
              <a:t>eaf</a:t>
            </a:r>
          </a:p>
          <a:p>
            <a:pPr eaLnBrk="1" hangingPunct="1">
              <a:spcBef>
                <a:spcPts val="600"/>
              </a:spcBef>
              <a:spcAft>
                <a:spcPts val="1200"/>
              </a:spcAft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/w/</a:t>
            </a:r>
            <a:r>
              <a:rPr lang="en-US" sz="4400" dirty="0" smtClean="0"/>
              <a:t>	as in 	</a:t>
            </a:r>
            <a:r>
              <a:rPr lang="en-US" sz="4400" u="sng" dirty="0" smtClean="0"/>
              <a:t>w</a:t>
            </a:r>
            <a:r>
              <a:rPr lang="en-US" sz="4400" dirty="0" smtClean="0"/>
              <a:t>ith</a:t>
            </a:r>
          </a:p>
          <a:p>
            <a:pPr eaLnBrk="1" hangingPunct="1">
              <a:spcBef>
                <a:spcPct val="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/z/ </a:t>
            </a:r>
            <a:r>
              <a:rPr lang="en-US" sz="4400" dirty="0" smtClean="0">
                <a:ea typeface="ＭＳ Ｐゴシック" pitchFamily="34" charset="-128"/>
              </a:rPr>
              <a:t>	as in 	</a:t>
            </a:r>
            <a:r>
              <a:rPr lang="en-US" sz="4400" u="sng" dirty="0" smtClean="0">
                <a:ea typeface="ＭＳ Ｐゴシック" pitchFamily="34" charset="-128"/>
              </a:rPr>
              <a:t>z</a:t>
            </a:r>
            <a:r>
              <a:rPr lang="en-US" sz="4400" dirty="0" smtClean="0">
                <a:ea typeface="ＭＳ Ｐゴシック" pitchFamily="34" charset="-128"/>
              </a:rPr>
              <a:t>ip</a:t>
            </a:r>
          </a:p>
          <a:p>
            <a:pPr eaLnBrk="1" hangingPunct="1">
              <a:spcAft>
                <a:spcPts val="1200"/>
              </a:spcAft>
              <a:buFont typeface="Arial" charset="0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</a:rPr>
              <a:t>/ŋ/</a:t>
            </a:r>
            <a:r>
              <a:rPr lang="en-US" sz="4400" dirty="0" smtClean="0"/>
              <a:t>	as in 	ri</a:t>
            </a:r>
            <a:r>
              <a:rPr lang="en-US" sz="4400" u="sng" dirty="0" smtClean="0"/>
              <a:t>ng</a:t>
            </a:r>
          </a:p>
          <a:p>
            <a:pPr eaLnBrk="1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4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/θ/ </a:t>
            </a:r>
            <a:r>
              <a:rPr lang="en-US" sz="4400" dirty="0" smtClean="0">
                <a:ea typeface="ＭＳ Ｐゴシック" pitchFamily="34" charset="-128"/>
              </a:rPr>
              <a:t>	as in 	</a:t>
            </a:r>
            <a:r>
              <a:rPr lang="en-US" sz="4400" u="sng" dirty="0" smtClean="0">
                <a:ea typeface="ＭＳ Ｐゴシック" pitchFamily="34" charset="-128"/>
              </a:rPr>
              <a:t>th</a:t>
            </a:r>
            <a:r>
              <a:rPr lang="en-US" sz="4400" dirty="0" smtClean="0">
                <a:ea typeface="ＭＳ Ｐゴシック" pitchFamily="34" charset="-128"/>
              </a:rPr>
              <a:t>ink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09285" name="Rectangle 1029"/>
          <p:cNvSpPr>
            <a:spLocks noChangeArrowheads="1"/>
          </p:cNvSpPr>
          <p:nvPr/>
        </p:nvSpPr>
        <p:spPr bwMode="auto">
          <a:xfrm>
            <a:off x="4419600" y="1371600"/>
            <a:ext cx="4724400" cy="4733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/ð/ </a:t>
            </a:r>
            <a:r>
              <a:rPr lang="en-US" sz="3600" dirty="0">
                <a:latin typeface="+mn-lt"/>
                <a:ea typeface="ＭＳ Ｐゴシック" pitchFamily="34" charset="-128"/>
              </a:rPr>
              <a:t>	as in 	</a:t>
            </a:r>
            <a:r>
              <a:rPr lang="en-US" sz="3600" u="sng" dirty="0">
                <a:latin typeface="+mn-lt"/>
                <a:ea typeface="ＭＳ Ｐゴシック" pitchFamily="34" charset="-128"/>
              </a:rPr>
              <a:t>th</a:t>
            </a:r>
            <a:r>
              <a:rPr lang="en-US" sz="3600" dirty="0">
                <a:latin typeface="+mn-lt"/>
                <a:ea typeface="ＭＳ Ｐゴシック" pitchFamily="34" charset="-128"/>
              </a:rPr>
              <a:t>is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Arial" charset="0"/>
              <a:buNone/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/ʃ/</a:t>
            </a:r>
            <a:r>
              <a:rPr lang="en-US" sz="3600" dirty="0">
                <a:latin typeface="+mn-lt"/>
              </a:rPr>
              <a:t>	as in 	</a:t>
            </a:r>
            <a:r>
              <a:rPr lang="en-US" sz="3600" u="sng" dirty="0">
                <a:latin typeface="+mn-lt"/>
              </a:rPr>
              <a:t>sh</a:t>
            </a:r>
            <a:r>
              <a:rPr lang="en-US" sz="3600" dirty="0">
                <a:latin typeface="+mn-lt"/>
              </a:rPr>
              <a:t>ine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Arial" charset="0"/>
              <a:buNone/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/ʒ/ </a:t>
            </a:r>
            <a:r>
              <a:rPr lang="en-US" sz="3600" dirty="0">
                <a:latin typeface="+mn-lt"/>
              </a:rPr>
              <a:t>	as in 	vi</a:t>
            </a:r>
            <a:r>
              <a:rPr lang="en-US" sz="3600" u="sng" dirty="0">
                <a:latin typeface="+mn-lt"/>
              </a:rPr>
              <a:t>s</a:t>
            </a:r>
            <a:r>
              <a:rPr lang="en-US" sz="3600" dirty="0">
                <a:latin typeface="+mn-lt"/>
              </a:rPr>
              <a:t>ion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/ʧ/</a:t>
            </a:r>
            <a:r>
              <a:rPr lang="en-US" sz="3600" dirty="0">
                <a:latin typeface="+mn-lt"/>
              </a:rPr>
              <a:t>	as in 	tou</a:t>
            </a:r>
            <a:r>
              <a:rPr lang="en-US" sz="3600" u="sng" dirty="0">
                <a:latin typeface="+mn-lt"/>
              </a:rPr>
              <a:t>ch</a:t>
            </a:r>
          </a:p>
          <a:p>
            <a:pPr eaLnBrk="1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/ʤ/</a:t>
            </a:r>
            <a:r>
              <a:rPr lang="en-US" sz="3600" dirty="0">
                <a:latin typeface="+mn-lt"/>
              </a:rPr>
              <a:t>as in 	</a:t>
            </a:r>
            <a:r>
              <a:rPr lang="en-US" sz="3600" u="sng" dirty="0">
                <a:latin typeface="+mn-lt"/>
              </a:rPr>
              <a:t>j</a:t>
            </a:r>
            <a:r>
              <a:rPr lang="en-US" sz="3600" dirty="0">
                <a:latin typeface="+mn-lt"/>
              </a:rPr>
              <a:t>u</a:t>
            </a:r>
            <a:r>
              <a:rPr lang="en-US" sz="3600" u="sng" dirty="0">
                <a:latin typeface="+mn-lt"/>
              </a:rPr>
              <a:t>dg</a:t>
            </a:r>
            <a:r>
              <a:rPr lang="en-US" sz="3600" dirty="0">
                <a:latin typeface="+mn-lt"/>
              </a:rPr>
              <a:t>e</a:t>
            </a:r>
          </a:p>
          <a:p>
            <a:pPr>
              <a:spcBef>
                <a:spcPts val="1200"/>
              </a:spcBef>
              <a:spcAft>
                <a:spcPts val="1200"/>
              </a:spcAft>
              <a:defRPr/>
            </a:pP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/j/ </a:t>
            </a:r>
            <a:r>
              <a:rPr lang="en-US" sz="3600" dirty="0">
                <a:latin typeface="+mn-lt"/>
              </a:rPr>
              <a:t>	as in 	</a:t>
            </a:r>
            <a:r>
              <a:rPr lang="en-US" sz="3600" u="sng" dirty="0">
                <a:latin typeface="+mn-lt"/>
              </a:rPr>
              <a:t>y</a:t>
            </a:r>
            <a:r>
              <a:rPr lang="en-US" sz="3600" dirty="0">
                <a:latin typeface="+mn-lt"/>
              </a:rPr>
              <a:t>es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0" y="152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sz="4400" b="1" dirty="0">
                <a:latin typeface="+mj-lt"/>
                <a:ea typeface="ＭＳ Ｐゴシック" pitchFamily="34" charset="-128"/>
                <a:cs typeface="+mj-cs"/>
              </a:rPr>
              <a:t>IPA Symbols for Transcription</a:t>
            </a:r>
            <a:br>
              <a:rPr lang="en-US" sz="4400" b="1" dirty="0">
                <a:latin typeface="+mj-lt"/>
                <a:ea typeface="ＭＳ Ｐゴシック" pitchFamily="34" charset="-128"/>
                <a:cs typeface="+mj-cs"/>
              </a:rPr>
            </a:br>
            <a:r>
              <a:rPr lang="en-US" sz="4400" b="1" dirty="0" smtClean="0">
                <a:latin typeface="+mj-lt"/>
                <a:ea typeface="ＭＳ Ｐゴシック" pitchFamily="34" charset="-128"/>
                <a:cs typeface="+mj-cs"/>
              </a:rPr>
              <a:t>(24 Consonant Sounds Contd.)</a:t>
            </a:r>
            <a:endParaRPr lang="en-US" sz="4400" b="1" dirty="0">
              <a:latin typeface="Times New Roman" pitchFamily="18" charset="0"/>
              <a:ea typeface="ＭＳ Ｐゴシック" pitchFamily="34" charset="-128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92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9283" grpId="0" build="p" autoUpdateAnimBg="0"/>
      <p:bldP spid="609285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Diphthongs </a:t>
            </a:r>
            <a:br>
              <a:rPr lang="en-US" b="1" dirty="0" smtClean="0">
                <a:ea typeface="ＭＳ Ｐゴシック" pitchFamily="34" charset="-128"/>
              </a:rPr>
            </a:br>
            <a:r>
              <a:rPr lang="en-US" b="1" dirty="0" smtClean="0">
                <a:ea typeface="ＭＳ Ｐゴシック" pitchFamily="34" charset="-128"/>
              </a:rPr>
              <a:t>(8 Complex Vowel Sounds)</a:t>
            </a:r>
          </a:p>
        </p:txBody>
      </p:sp>
      <p:sp>
        <p:nvSpPr>
          <p:cNvPr id="4" name="Content Placeholder 4"/>
          <p:cNvSpPr>
            <a:spLocks noGrp="1"/>
          </p:cNvSpPr>
          <p:nvPr>
            <p:ph idx="1"/>
          </p:nvPr>
        </p:nvSpPr>
        <p:spPr>
          <a:xfrm>
            <a:off x="304800" y="3124200"/>
            <a:ext cx="4038600" cy="3276600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/</a:t>
            </a:r>
            <a:r>
              <a:rPr lang="en-US" sz="3600" b="1" dirty="0" err="1" smtClean="0">
                <a:solidFill>
                  <a:srgbClr val="C00000"/>
                </a:solidFill>
              </a:rPr>
              <a:t>eɪ</a:t>
            </a:r>
            <a:r>
              <a:rPr lang="en-US" sz="3600" b="1" dirty="0" smtClean="0">
                <a:solidFill>
                  <a:srgbClr val="C00000"/>
                </a:solidFill>
              </a:rPr>
              <a:t>/</a:t>
            </a:r>
            <a:r>
              <a:rPr lang="en-US" sz="3600" dirty="0" smtClean="0"/>
              <a:t>	as in 	b</a:t>
            </a:r>
            <a:r>
              <a:rPr lang="en-US" sz="3600" u="sng" dirty="0" smtClean="0"/>
              <a:t>ai</a:t>
            </a:r>
            <a:r>
              <a:rPr lang="en-US" sz="3600" dirty="0" smtClean="0"/>
              <a:t>t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/</a:t>
            </a:r>
            <a:r>
              <a:rPr lang="en-US" sz="3600" b="1" dirty="0" err="1" smtClean="0">
                <a:solidFill>
                  <a:srgbClr val="C00000"/>
                </a:solidFill>
              </a:rPr>
              <a:t>ɑɪ</a:t>
            </a:r>
            <a:r>
              <a:rPr lang="en-US" sz="3600" b="1" dirty="0" smtClean="0">
                <a:solidFill>
                  <a:srgbClr val="C00000"/>
                </a:solidFill>
              </a:rPr>
              <a:t>/ </a:t>
            </a:r>
            <a:r>
              <a:rPr lang="en-US" sz="3600" dirty="0" smtClean="0"/>
              <a:t>	as in		b</a:t>
            </a:r>
            <a:r>
              <a:rPr lang="en-US" sz="3600" u="sng" dirty="0" smtClean="0"/>
              <a:t>i</a:t>
            </a:r>
            <a:r>
              <a:rPr lang="en-US" sz="3600" dirty="0" smtClean="0"/>
              <a:t>te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/</a:t>
            </a:r>
            <a:r>
              <a:rPr lang="en-US" sz="3600" b="1" dirty="0" err="1" smtClean="0">
                <a:solidFill>
                  <a:srgbClr val="C00000"/>
                </a:solidFill>
              </a:rPr>
              <a:t>ɔɪ</a:t>
            </a:r>
            <a:r>
              <a:rPr lang="en-US" sz="3600" b="1" dirty="0" smtClean="0">
                <a:solidFill>
                  <a:srgbClr val="C00000"/>
                </a:solidFill>
              </a:rPr>
              <a:t>/ </a:t>
            </a:r>
            <a:r>
              <a:rPr lang="en-US" sz="3600" dirty="0" smtClean="0"/>
              <a:t>	as in 	b</a:t>
            </a:r>
            <a:r>
              <a:rPr lang="en-US" sz="3600" u="sng" dirty="0" smtClean="0"/>
              <a:t>o</a:t>
            </a:r>
            <a:r>
              <a:rPr lang="en-US" sz="3600" dirty="0" smtClean="0"/>
              <a:t>il</a:t>
            </a:r>
          </a:p>
          <a:p>
            <a:pPr algn="just">
              <a:spcBef>
                <a:spcPts val="1200"/>
              </a:spcBef>
              <a:spcAft>
                <a:spcPts val="1200"/>
              </a:spcAft>
              <a:buNone/>
              <a:defRPr/>
            </a:pPr>
            <a:r>
              <a:rPr lang="en-US" sz="3600" b="1" dirty="0" smtClean="0">
                <a:solidFill>
                  <a:srgbClr val="C00000"/>
                </a:solidFill>
              </a:rPr>
              <a:t>/</a:t>
            </a:r>
            <a:r>
              <a:rPr lang="en-US" sz="3600" b="1" dirty="0" err="1" smtClean="0">
                <a:solidFill>
                  <a:srgbClr val="C00000"/>
                </a:solidFill>
              </a:rPr>
              <a:t>əu</a:t>
            </a:r>
            <a:r>
              <a:rPr lang="en-US" sz="3600" b="1" dirty="0" smtClean="0">
                <a:solidFill>
                  <a:srgbClr val="C00000"/>
                </a:solidFill>
              </a:rPr>
              <a:t>/ </a:t>
            </a:r>
            <a:r>
              <a:rPr lang="en-US" sz="3600" dirty="0" smtClean="0"/>
              <a:t>as in		h</a:t>
            </a:r>
            <a:r>
              <a:rPr lang="en-US" sz="3600" u="sng" dirty="0" smtClean="0"/>
              <a:t>o</a:t>
            </a:r>
            <a:r>
              <a:rPr lang="en-US" sz="3600" dirty="0" smtClean="0"/>
              <a:t>me</a:t>
            </a:r>
            <a:endParaRPr lang="en-IN" sz="36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90854" name="Text Box 1030"/>
          <p:cNvSpPr txBox="1">
            <a:spLocks noChangeArrowheads="1"/>
          </p:cNvSpPr>
          <p:nvPr/>
        </p:nvSpPr>
        <p:spPr bwMode="auto">
          <a:xfrm>
            <a:off x="533400" y="1066800"/>
            <a:ext cx="8153400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+mn-lt"/>
              </a:rPr>
              <a:t>Complex because they are two-part vowels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defRPr/>
            </a:pPr>
            <a:r>
              <a:rPr lang="en-US" sz="3200" dirty="0">
                <a:latin typeface="+mn-lt"/>
              </a:rPr>
              <a:t>But count as a single sound because two vowels are articulated </a:t>
            </a:r>
            <a:r>
              <a:rPr lang="en-US" sz="3200" dirty="0" smtClean="0">
                <a:latin typeface="+mn-lt"/>
              </a:rPr>
              <a:t>together</a:t>
            </a:r>
            <a:endParaRPr lang="en-US" sz="3200" dirty="0">
              <a:latin typeface="+mn-lt"/>
            </a:endParaRPr>
          </a:p>
        </p:txBody>
      </p:sp>
      <p:sp>
        <p:nvSpPr>
          <p:cNvPr id="5" name="Content Placeholder 5"/>
          <p:cNvSpPr txBox="1">
            <a:spLocks/>
          </p:cNvSpPr>
          <p:nvPr/>
        </p:nvSpPr>
        <p:spPr>
          <a:xfrm>
            <a:off x="4724400" y="3124200"/>
            <a:ext cx="4191000" cy="3276600"/>
          </a:xfrm>
          <a:prstGeom prst="rect">
            <a:avLst/>
          </a:prstGeom>
        </p:spPr>
        <p:txBody>
          <a:bodyPr/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/au/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in 	h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iə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as in 	ch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 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ＭＳ Ｐゴシック" pitchFamily="34" charset="-128"/>
                <a:cs typeface="+mn-cs"/>
              </a:rPr>
              <a:t>ɛ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ə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in	</a:t>
            </a:r>
            <a:r>
              <a:rPr kumimoji="0" lang="en-US" sz="3600" b="0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ai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Tx/>
              <a:buSzTx/>
              <a:buFont typeface="Arial" charset="0"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</a:t>
            </a:r>
            <a:r>
              <a:rPr kumimoji="0" lang="en-US" sz="36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uə</a:t>
            </a:r>
            <a:r>
              <a:rPr kumimoji="0" lang="en-US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as in 	poor</a:t>
            </a:r>
            <a:endParaRPr kumimoji="0" lang="en-IN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8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085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phonetic alphabet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combination of letters may represent single sound </a:t>
            </a:r>
          </a:p>
          <a:p>
            <a:pPr>
              <a:buNone/>
            </a:pPr>
            <a:r>
              <a:rPr lang="en-US" u="sng" dirty="0" smtClean="0"/>
              <a:t>Sh</a:t>
            </a:r>
            <a:r>
              <a:rPr lang="en-US" dirty="0" smtClean="0"/>
              <a:t>oot    </a:t>
            </a:r>
            <a:r>
              <a:rPr lang="en-US" u="sng" dirty="0" smtClean="0"/>
              <a:t>ch</a:t>
            </a:r>
            <a:r>
              <a:rPr lang="en-US" dirty="0" smtClean="0"/>
              <a:t>aracter   </a:t>
            </a:r>
            <a:r>
              <a:rPr lang="en-US" u="sng" dirty="0" smtClean="0"/>
              <a:t>Th</a:t>
            </a:r>
            <a:r>
              <a:rPr lang="en-US" dirty="0" smtClean="0"/>
              <a:t>omas</a:t>
            </a:r>
          </a:p>
          <a:p>
            <a:pPr>
              <a:buNone/>
            </a:pPr>
            <a:r>
              <a:rPr lang="en-US" u="sng" dirty="0" smtClean="0"/>
              <a:t>Ei</a:t>
            </a:r>
            <a:r>
              <a:rPr lang="en-US" dirty="0" smtClean="0"/>
              <a:t>ther     </a:t>
            </a:r>
            <a:r>
              <a:rPr lang="en-US" u="sng" dirty="0" smtClean="0"/>
              <a:t>ph</a:t>
            </a:r>
            <a:r>
              <a:rPr lang="en-US" dirty="0" smtClean="0"/>
              <a:t>ysics       rou</a:t>
            </a:r>
            <a:r>
              <a:rPr lang="en-US" u="sng" dirty="0" smtClean="0"/>
              <a:t>gh</a:t>
            </a:r>
          </a:p>
          <a:p>
            <a:pPr>
              <a:buNone/>
            </a:pPr>
            <a:r>
              <a:rPr lang="en-US" dirty="0" smtClean="0"/>
              <a:t>C</a:t>
            </a:r>
            <a:r>
              <a:rPr lang="en-US" u="sng" dirty="0" smtClean="0"/>
              <a:t>oa</a:t>
            </a:r>
            <a:r>
              <a:rPr lang="en-US" dirty="0" smtClean="0"/>
              <a:t>t        d</a:t>
            </a:r>
            <a:r>
              <a:rPr lang="en-US" u="sng" dirty="0" smtClean="0"/>
              <a:t>ea</a:t>
            </a:r>
            <a:r>
              <a:rPr lang="en-US" dirty="0" smtClean="0"/>
              <a:t>l</a:t>
            </a:r>
          </a:p>
          <a:p>
            <a:r>
              <a:rPr lang="en-US" dirty="0" smtClean="0"/>
              <a:t>A single letter may represent a combination of sounds</a:t>
            </a:r>
          </a:p>
          <a:p>
            <a:pPr>
              <a:buNone/>
            </a:pPr>
            <a:r>
              <a:rPr lang="en-US" dirty="0" smtClean="0"/>
              <a:t>XERO</a:t>
            </a:r>
            <a:r>
              <a:rPr lang="en-US" u="sng" dirty="0" smtClean="0"/>
              <a:t>X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Some letters in a word are not pronounced at all</a:t>
            </a:r>
          </a:p>
          <a:p>
            <a:pPr>
              <a:buNone/>
            </a:pPr>
            <a:r>
              <a:rPr lang="en-US" dirty="0" smtClean="0"/>
              <a:t>     Autum</a:t>
            </a:r>
            <a:r>
              <a:rPr lang="en-US" u="sng" dirty="0" smtClean="0"/>
              <a:t>n</a:t>
            </a:r>
          </a:p>
          <a:p>
            <a:pPr>
              <a:buNone/>
            </a:pPr>
            <a:r>
              <a:rPr lang="en-US" dirty="0" smtClean="0"/>
              <a:t>     S</a:t>
            </a:r>
            <a:r>
              <a:rPr lang="en-US" u="sng" dirty="0" smtClean="0"/>
              <a:t>w</a:t>
            </a:r>
            <a:r>
              <a:rPr lang="en-US" dirty="0" smtClean="0"/>
              <a:t>ord</a:t>
            </a:r>
          </a:p>
          <a:p>
            <a:pPr>
              <a:buNone/>
            </a:pPr>
            <a:r>
              <a:rPr lang="en-US" dirty="0" smtClean="0"/>
              <a:t>    Resi</a:t>
            </a:r>
            <a:r>
              <a:rPr lang="en-US" u="sng" dirty="0" smtClean="0"/>
              <a:t>g</a:t>
            </a:r>
            <a:r>
              <a:rPr lang="en-US" dirty="0" smtClean="0"/>
              <a:t>n</a:t>
            </a:r>
          </a:p>
          <a:p>
            <a:pPr>
              <a:buNone/>
            </a:pPr>
            <a:r>
              <a:rPr lang="en-US" dirty="0" smtClean="0"/>
              <a:t>    Lam</a:t>
            </a:r>
            <a:r>
              <a:rPr lang="en-US" u="sng" dirty="0" smtClean="0"/>
              <a:t>b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u="sng" dirty="0" smtClean="0"/>
              <a:t>P</a:t>
            </a:r>
            <a:r>
              <a:rPr lang="en-US" dirty="0" smtClean="0"/>
              <a:t>sychology</a:t>
            </a:r>
          </a:p>
          <a:p>
            <a:pPr>
              <a:buNone/>
            </a:pPr>
            <a:r>
              <a:rPr lang="en-US" dirty="0" smtClean="0"/>
              <a:t>  </a:t>
            </a:r>
            <a:r>
              <a:rPr lang="en-US" u="sng" dirty="0" smtClean="0"/>
              <a:t>W</a:t>
            </a:r>
            <a:r>
              <a:rPr lang="en-US" dirty="0" smtClean="0"/>
              <a:t>rite</a:t>
            </a:r>
          </a:p>
          <a:p>
            <a:pPr>
              <a:buNone/>
            </a:pPr>
            <a:r>
              <a:rPr lang="en-US" u="sng" dirty="0" smtClean="0"/>
              <a:t>  k</a:t>
            </a:r>
            <a:r>
              <a:rPr lang="en-US" dirty="0" smtClean="0"/>
              <a:t>not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381001"/>
            <a:ext cx="8229600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28600"/>
            <a:ext cx="8458200" cy="1828800"/>
          </a:xfrm>
        </p:spPr>
        <p:txBody>
          <a:bodyPr>
            <a:normAutofit fontScale="92500" lnSpcReduction="10000"/>
          </a:bodyPr>
          <a:lstStyle/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IN" sz="2800" b="1" dirty="0" smtClean="0"/>
              <a:t>   Understanding Syllables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To understand word stress, it helps if we understand </a:t>
            </a:r>
            <a:r>
              <a:rPr lang="en-IN" sz="2400" b="1" dirty="0" smtClean="0"/>
              <a:t>syllables</a:t>
            </a:r>
            <a:r>
              <a:rPr lang="en-IN" sz="2400" dirty="0" smtClean="0"/>
              <a:t>. 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Every word is made of syllables.</a:t>
            </a:r>
          </a:p>
          <a:p>
            <a:pPr algn="just" eaLnBrk="1" hangingPunct="1">
              <a:lnSpc>
                <a:spcPct val="150000"/>
              </a:lnSpc>
              <a:spcBef>
                <a:spcPts val="0"/>
              </a:spcBef>
            </a:pPr>
            <a:r>
              <a:rPr lang="en-IN" sz="2400" dirty="0" smtClean="0"/>
              <a:t>Each word has one, two, three or more syllables.</a:t>
            </a:r>
            <a:endParaRPr lang="en-IN" sz="2400" b="1" dirty="0" smtClean="0"/>
          </a:p>
        </p:txBody>
      </p:sp>
      <p:graphicFrame>
        <p:nvGraphicFramePr>
          <p:cNvPr id="16448" name="Group 64"/>
          <p:cNvGraphicFramePr>
            <a:graphicFrameLocks noGrp="1"/>
          </p:cNvGraphicFramePr>
          <p:nvPr>
            <p:ph sz="half" idx="2"/>
          </p:nvPr>
        </p:nvGraphicFramePr>
        <p:xfrm>
          <a:off x="381000" y="2895600"/>
          <a:ext cx="8534400" cy="3793102"/>
        </p:xfrm>
        <a:graphic>
          <a:graphicData uri="http://schemas.openxmlformats.org/drawingml/2006/table">
            <a:tbl>
              <a:tblPr/>
              <a:tblGrid>
                <a:gridCol w="2851581"/>
                <a:gridCol w="3439650"/>
                <a:gridCol w="2243169"/>
              </a:tblGrid>
              <a:tr h="8591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Word</a:t>
                      </a:r>
                      <a:endParaRPr kumimoji="0" lang="en-I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Number of syllables</a:t>
                      </a:r>
                      <a:endParaRPr kumimoji="0" lang="en-IN" sz="2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31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Hot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Hot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1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Water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Wa.ter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2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50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Inferno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In.fer.no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3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8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Interesting</a:t>
                      </a:r>
                      <a:endParaRPr kumimoji="0" lang="en-I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In.ter.est.ing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4</a:t>
                      </a:r>
                      <a:endParaRPr kumimoji="0" lang="en-I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3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Unexceptional</a:t>
                      </a:r>
                      <a:endParaRPr kumimoji="0" lang="en-IN" sz="2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Un.ex.cep.tion.al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5</a:t>
                      </a:r>
                      <a:endParaRPr kumimoji="0" lang="en-IN" sz="2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2E6F2A-C665-422D-BE1C-147D1FFF8084}" type="slidenum">
              <a:rPr lang="en-IN" smtClean="0"/>
              <a:pPr>
                <a:defRPr/>
              </a:pPr>
              <a:t>16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838200"/>
          </a:xfrm>
        </p:spPr>
        <p:txBody>
          <a:bodyPr rtlCol="0">
            <a:noAutofit/>
          </a:bodyPr>
          <a:lstStyle/>
          <a:p>
            <a:pPr eaLnBrk="1" fontAlgn="auto" hangingPunct="1">
              <a:lnSpc>
                <a:spcPct val="130000"/>
              </a:lnSpc>
              <a:spcAft>
                <a:spcPts val="0"/>
              </a:spcAft>
              <a:defRPr/>
            </a:pPr>
            <a:r>
              <a:rPr lang="en-US" sz="3600" b="1" dirty="0" smtClean="0">
                <a:latin typeface="+mn-lt"/>
              </a:rPr>
              <a:t>DEGREES OF STRESS</a:t>
            </a:r>
            <a:endParaRPr lang="en-IN" sz="3600" b="1" dirty="0" smtClean="0">
              <a:latin typeface="+mn-lt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867400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Primary stress</a:t>
            </a:r>
            <a:endParaRPr lang="en-IN" sz="2800" b="1" dirty="0" smtClean="0"/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/>
              <a:t>It is the stronger degree of stress.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/>
              <a:t>Primary stress gives the final stressed syllable.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</a:pPr>
            <a:r>
              <a:rPr lang="en-IN" sz="2800" dirty="0" smtClean="0"/>
              <a:t>Primary stress is very important in compound words. 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/>
              <a:t>Secondary Stress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It is the weaker of two degrees of stress in the pronunciation of a word.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US" sz="2800" dirty="0" smtClean="0"/>
              <a:t>Secondary stress gives the </a:t>
            </a:r>
            <a:r>
              <a:rPr lang="en-IN" sz="2800" dirty="0" smtClean="0"/>
              <a:t>other lexically stressed syllables in a word.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IN" sz="2800" dirty="0" smtClean="0"/>
              <a:t>Secondary stress is important primarily in long words with several syllables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NOTATION</a:t>
            </a:r>
            <a:endParaRPr lang="en-IN" b="1" dirty="0" smtClean="0">
              <a:latin typeface="+mn-lt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14400"/>
            <a:ext cx="8763000" cy="4525963"/>
          </a:xfrm>
        </p:spPr>
        <p:txBody>
          <a:bodyPr>
            <a:normAutofit fontScale="92500" lnSpcReduction="20000"/>
          </a:bodyPr>
          <a:lstStyle/>
          <a:p>
            <a:pPr algn="just" eaLnBrk="1" hangingPunct="1">
              <a:lnSpc>
                <a:spcPct val="130000"/>
              </a:lnSpc>
              <a:buFontTx/>
              <a:buNone/>
            </a:pPr>
            <a:r>
              <a:rPr lang="en-IN" sz="2800" dirty="0" smtClean="0"/>
              <a:t>	Different systems exist for indicating syllabification and stress.</a:t>
            </a:r>
          </a:p>
          <a:p>
            <a:pPr algn="just" eaLnBrk="1" hangingPunct="1">
              <a:lnSpc>
                <a:spcPct val="130000"/>
              </a:lnSpc>
            </a:pPr>
            <a:r>
              <a:rPr lang="en-IN" sz="2800" dirty="0" smtClean="0"/>
              <a:t>In IPA, primary stress is indicated by a high vertical line before the syllable, secondary stress by a low vertical line. Example: /</a:t>
            </a:r>
            <a:r>
              <a:rPr lang="en-IN" sz="2800" dirty="0" err="1" smtClean="0"/>
              <a:t>sɪˌlæbəfɪˈkeɪʃən</a:t>
            </a:r>
            <a:r>
              <a:rPr lang="en-IN" sz="2800" dirty="0" smtClean="0"/>
              <a:t>/</a:t>
            </a:r>
          </a:p>
          <a:p>
            <a:pPr algn="just" eaLnBrk="1" hangingPunct="1">
              <a:lnSpc>
                <a:spcPct val="130000"/>
              </a:lnSpc>
              <a:buFont typeface="Arial" charset="0"/>
              <a:buNone/>
            </a:pPr>
            <a:endParaRPr lang="en-IN" sz="2800" dirty="0" smtClean="0"/>
          </a:p>
          <a:p>
            <a:pPr algn="just" eaLnBrk="1" hangingPunct="1">
              <a:lnSpc>
                <a:spcPct val="130000"/>
              </a:lnSpc>
            </a:pPr>
            <a:r>
              <a:rPr lang="en-IN" sz="2800" dirty="0" smtClean="0"/>
              <a:t>In English dictionaries which do not use IPA, stress is typically marked with a prime mark placed after the stressed syllable: /</a:t>
            </a:r>
            <a:r>
              <a:rPr lang="en-IN" sz="2800" dirty="0" err="1" smtClean="0"/>
              <a:t>si</a:t>
            </a:r>
            <a:r>
              <a:rPr lang="en-IN" sz="2800" dirty="0" smtClean="0"/>
              <a:t>-lab′-ə-</a:t>
            </a:r>
            <a:r>
              <a:rPr lang="en-IN" sz="2800" dirty="0" err="1" smtClean="0"/>
              <a:t>fi</a:t>
            </a:r>
            <a:r>
              <a:rPr lang="en-IN" sz="2800" dirty="0" smtClean="0"/>
              <a:t>-key′-</a:t>
            </a:r>
            <a:r>
              <a:rPr lang="en-IN" sz="2800" dirty="0" err="1" smtClean="0"/>
              <a:t>shən</a:t>
            </a:r>
            <a:r>
              <a:rPr lang="en-IN" sz="2800" dirty="0" smtClean="0"/>
              <a:t>/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76213"/>
            <a:ext cx="8915400" cy="6072187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ts val="0"/>
              </a:spcBef>
              <a:spcAft>
                <a:spcPts val="0"/>
              </a:spcAft>
              <a:buFont typeface="Arial" charset="0"/>
              <a:buNone/>
            </a:pPr>
            <a:r>
              <a:rPr lang="en-US" sz="2800" b="1" dirty="0" smtClean="0">
                <a:cs typeface="Times New Roman" pitchFamily="18" charset="0"/>
              </a:rPr>
              <a:t>Here’s an example…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The mice will go to the moon tomorrow to take over the world.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 smtClean="0">
                <a:cs typeface="Times New Roman" pitchFamily="18" charset="0"/>
              </a:rPr>
              <a:t>Who? 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The </a:t>
            </a:r>
            <a:r>
              <a:rPr lang="en-US" sz="2600" b="1" dirty="0" smtClean="0">
                <a:cs typeface="Times New Roman" pitchFamily="18" charset="0"/>
              </a:rPr>
              <a:t>mice</a:t>
            </a:r>
            <a:r>
              <a:rPr lang="en-US" sz="2600" dirty="0" smtClean="0">
                <a:cs typeface="Times New Roman" pitchFamily="18" charset="0"/>
              </a:rPr>
              <a:t> will go to the moon tomorrow to take over the world.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 smtClean="0">
                <a:cs typeface="Times New Roman" pitchFamily="18" charset="0"/>
              </a:rPr>
              <a:t>Where?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The mice will go to the </a:t>
            </a:r>
            <a:r>
              <a:rPr lang="en-US" sz="2600" b="1" dirty="0" smtClean="0">
                <a:cs typeface="Times New Roman" pitchFamily="18" charset="0"/>
              </a:rPr>
              <a:t>moon</a:t>
            </a:r>
            <a:r>
              <a:rPr lang="en-US" sz="2600" dirty="0" smtClean="0">
                <a:cs typeface="Times New Roman" pitchFamily="18" charset="0"/>
              </a:rPr>
              <a:t> tomorrow to take over the world.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 smtClean="0">
                <a:cs typeface="Times New Roman" pitchFamily="18" charset="0"/>
              </a:rPr>
              <a:t>When?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The mice will go to the moon </a:t>
            </a:r>
            <a:r>
              <a:rPr lang="en-US" sz="2600" b="1" dirty="0" smtClean="0">
                <a:cs typeface="Times New Roman" pitchFamily="18" charset="0"/>
              </a:rPr>
              <a:t>tomorrow</a:t>
            </a:r>
            <a:r>
              <a:rPr lang="en-US" sz="2600" dirty="0" smtClean="0">
                <a:cs typeface="Times New Roman" pitchFamily="18" charset="0"/>
              </a:rPr>
              <a:t> to take over the world.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b="1" dirty="0" smtClean="0">
                <a:cs typeface="Times New Roman" pitchFamily="18" charset="0"/>
              </a:rPr>
              <a:t>To do what?</a:t>
            </a:r>
          </a:p>
          <a:p>
            <a:pPr algn="just" eaLnBrk="1" hangingPunct="1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dirty="0" smtClean="0">
                <a:cs typeface="Times New Roman" pitchFamily="18" charset="0"/>
              </a:rPr>
              <a:t>The mice will go to the moon tomorrow to </a:t>
            </a:r>
            <a:r>
              <a:rPr lang="en-US" sz="2600" b="1" dirty="0" smtClean="0">
                <a:cs typeface="Times New Roman" pitchFamily="18" charset="0"/>
              </a:rPr>
              <a:t>take over the world</a:t>
            </a:r>
            <a:r>
              <a:rPr lang="en-US" sz="2600" dirty="0" smtClean="0">
                <a:cs typeface="Times New Roman" pitchFamily="18" charset="0"/>
              </a:rPr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 to be covered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Definition of Phonetics</a:t>
            </a:r>
          </a:p>
          <a:p>
            <a:r>
              <a:rPr lang="en-US" dirty="0" smtClean="0"/>
              <a:t> Speech Sound </a:t>
            </a:r>
          </a:p>
          <a:p>
            <a:r>
              <a:rPr lang="en-US" dirty="0" smtClean="0">
                <a:ea typeface="ＭＳ Ｐゴシック" pitchFamily="34" charset="-128"/>
              </a:rPr>
              <a:t>Phonetic Alphabet</a:t>
            </a:r>
          </a:p>
          <a:p>
            <a:r>
              <a:rPr lang="en-US" dirty="0" smtClean="0"/>
              <a:t>Understanding Syllables</a:t>
            </a:r>
          </a:p>
          <a:p>
            <a:r>
              <a:rPr lang="en-US" dirty="0" smtClean="0"/>
              <a:t>Degrees of stress</a:t>
            </a:r>
          </a:p>
          <a:p>
            <a:r>
              <a:rPr lang="en-US" dirty="0" smtClean="0"/>
              <a:t>Notation</a:t>
            </a:r>
          </a:p>
          <a:p>
            <a:r>
              <a:rPr lang="en-US" dirty="0" smtClean="0"/>
              <a:t>Resources for further study:</a:t>
            </a:r>
          </a:p>
          <a:p>
            <a:r>
              <a:rPr lang="en-US" dirty="0" smtClean="0"/>
              <a:t>https://www.youtube.com/watch?v=vzsQkjX4fD8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Watch the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https://www.youtube.com/watch?v=dfoRdKuPF9I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 smtClean="0"/>
              <a:t>MCQ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534400" cy="5287963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sz="2400" dirty="0" smtClean="0"/>
              <a:t>Which of these terms refer to the study of speech process?</a:t>
            </a:r>
            <a:br>
              <a:rPr lang="en-US" sz="2400" dirty="0" smtClean="0"/>
            </a:br>
            <a:r>
              <a:rPr lang="en-US" sz="2400" dirty="0" smtClean="0"/>
              <a:t>a) Phonology b) Phonetic substances  c) phonetics d) Semantics</a:t>
            </a:r>
          </a:p>
          <a:p>
            <a:pPr>
              <a:buNone/>
            </a:pPr>
            <a:r>
              <a:rPr lang="en-US" sz="2400" dirty="0" smtClean="0"/>
              <a:t>2.  What is the full form of </a:t>
            </a:r>
            <a:r>
              <a:rPr lang="en-US" sz="2400" b="1" dirty="0" smtClean="0"/>
              <a:t>IPA</a:t>
            </a:r>
            <a:r>
              <a:rPr lang="en-US" sz="2400" dirty="0" smtClean="0"/>
              <a:t>?</a:t>
            </a:r>
            <a:br>
              <a:rPr lang="en-US" sz="2400" dirty="0" smtClean="0"/>
            </a:br>
            <a:r>
              <a:rPr lang="en-US" sz="2400" dirty="0" smtClean="0"/>
              <a:t>a) Indian Phonetic Alphabet b) International </a:t>
            </a:r>
            <a:r>
              <a:rPr lang="en-US" sz="2400" smtClean="0"/>
              <a:t>Phonetic </a:t>
            </a:r>
            <a:r>
              <a:rPr lang="en-US" sz="2400" smtClean="0"/>
              <a:t>Alphabet) </a:t>
            </a:r>
            <a:r>
              <a:rPr lang="en-US" sz="2400" dirty="0" smtClean="0"/>
              <a:t>International Phonetic </a:t>
            </a:r>
            <a:r>
              <a:rPr lang="en-US" sz="2400" dirty="0" err="1" smtClean="0"/>
              <a:t>Agreementd</a:t>
            </a:r>
            <a:r>
              <a:rPr lang="en-US" sz="2400" dirty="0" smtClean="0"/>
              <a:t>) Indian Phonetic Agreement</a:t>
            </a:r>
          </a:p>
          <a:p>
            <a:pPr>
              <a:buNone/>
            </a:pPr>
            <a:r>
              <a:rPr lang="en-US" sz="2400" dirty="0" smtClean="0"/>
              <a:t>3.  What does the sign </a:t>
            </a:r>
            <a:r>
              <a:rPr lang="en-US" sz="2400" b="1" dirty="0" smtClean="0"/>
              <a:t>/  /</a:t>
            </a:r>
            <a:r>
              <a:rPr lang="en-US" sz="2400" dirty="0" smtClean="0"/>
              <a:t> represent? 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Phonetic transcription b) Centralization c) Voiced bilabial nasal</a:t>
            </a:r>
            <a:br>
              <a:rPr lang="en-US" sz="2400" dirty="0" smtClean="0"/>
            </a:br>
            <a:r>
              <a:rPr lang="en-US" sz="2400" dirty="0" smtClean="0"/>
              <a:t>d) Rising- falling pitch</a:t>
            </a:r>
          </a:p>
          <a:p>
            <a:pPr marL="457200" indent="-457200">
              <a:buNone/>
            </a:pPr>
            <a:r>
              <a:rPr lang="en-US" sz="2400" dirty="0" smtClean="0"/>
              <a:t> 4. Which one of the following is not an organ of speech?</a:t>
            </a:r>
            <a:br>
              <a:rPr lang="en-US" sz="2400" dirty="0" smtClean="0"/>
            </a:br>
            <a:r>
              <a:rPr lang="en-US" sz="2400" dirty="0" smtClean="0"/>
              <a:t>A. leg B. Tongue C. Vocal chord D. Lips</a:t>
            </a:r>
          </a:p>
          <a:p>
            <a:pPr marL="457200" indent="-457200">
              <a:buNone/>
            </a:pPr>
            <a:r>
              <a:rPr lang="en-US" sz="2400" dirty="0" smtClean="0"/>
              <a:t>5. . 5. Total Number of consonant sound in English is</a:t>
            </a:r>
            <a:br>
              <a:rPr lang="en-US" sz="2400" dirty="0" smtClean="0"/>
            </a:br>
            <a:r>
              <a:rPr lang="en-US" sz="2400" dirty="0" smtClean="0"/>
              <a:t>A. 12 B. 8 C. 20 D. 24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Learning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the acquired skills in delivering effective presentations</a:t>
            </a:r>
          </a:p>
          <a:p>
            <a:r>
              <a:rPr lang="en-IN" dirty="0" smtClean="0"/>
              <a:t>Apply Phonetics through theory and practice for better pronunciation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make our diction and pronunciation more refined</a:t>
            </a:r>
          </a:p>
          <a:p>
            <a:r>
              <a:rPr lang="en-US" dirty="0" smtClean="0"/>
              <a:t>To understand the science of language in greeter depth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https://www.academia.edu/39268853/Phonetics_The_Sounds_of_Language_Introduction_to_Linguistic_Theory</a:t>
            </a:r>
            <a:endParaRPr lang="en-US" dirty="0" smtClean="0"/>
          </a:p>
          <a:p>
            <a:r>
              <a:rPr lang="en-US" dirty="0" smtClean="0"/>
              <a:t>R.K </a:t>
            </a:r>
            <a:r>
              <a:rPr lang="en-US" dirty="0" err="1" smtClean="0"/>
              <a:t>Bansal</a:t>
            </a:r>
            <a:r>
              <a:rPr lang="en-US" dirty="0" smtClean="0"/>
              <a:t>, and J.B Harrison,  Spoken English for India, Orient Longman, 2018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Speech Sound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791200"/>
          </a:xfrm>
        </p:spPr>
        <p:txBody>
          <a:bodyPr>
            <a:normAutofit/>
          </a:bodyPr>
          <a:lstStyle/>
          <a:p>
            <a:r>
              <a:rPr lang="en-US" dirty="0" smtClean="0"/>
              <a:t>Phonetics is the study of speech sounds</a:t>
            </a:r>
          </a:p>
          <a:p>
            <a:r>
              <a:rPr lang="en-US" dirty="0" smtClean="0"/>
              <a:t>Knowing a language includes knowing the sounds of that language</a:t>
            </a:r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it-IT" sz="2800" dirty="0" smtClean="0"/>
              <a:t>English is not a phonographic language, i.e. spellings generally do not give a clear indication of pronunciation</a:t>
            </a:r>
            <a:r>
              <a:rPr lang="en-US" sz="2800" dirty="0" smtClean="0"/>
              <a:t>  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sz="2800" dirty="0" smtClean="0">
                <a:ea typeface="ＭＳ Ｐゴシック" pitchFamily="34" charset="-128"/>
              </a:rPr>
              <a:t>Same spelling for different sounds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sz="2800" dirty="0" smtClean="0">
                <a:ea typeface="ＭＳ Ｐゴシック" pitchFamily="34" charset="-128"/>
              </a:rPr>
              <a:t>Combination of letters representing one sound, </a:t>
            </a:r>
          </a:p>
          <a:p>
            <a:pPr lvl="2">
              <a:buFont typeface="Wingdings" pitchFamily="2" charset="2"/>
              <a:buChar char="Ø"/>
              <a:defRPr/>
            </a:pPr>
            <a:r>
              <a:rPr lang="en-US" sz="2800" dirty="0" smtClean="0">
                <a:ea typeface="ＭＳ Ｐゴシック" pitchFamily="34" charset="-128"/>
              </a:rPr>
              <a:t>Some letters are silent</a:t>
            </a:r>
            <a:endParaRPr lang="en-US" sz="2800" dirty="0" smtClean="0"/>
          </a:p>
          <a:p>
            <a:pPr algn="just" eaLnBrk="1" fontAlgn="auto" hangingPunct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Arial" pitchFamily="34" charset="0"/>
              <a:buChar char="•"/>
              <a:defRPr/>
            </a:pPr>
            <a:r>
              <a:rPr lang="en-US" sz="2800" dirty="0" smtClean="0"/>
              <a:t>Necessary for Indian students to make a systematic study of the English sound system.</a:t>
            </a: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latin typeface="+mn-lt"/>
              </a:rPr>
              <a:t>Sounds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200" b="1" u="sng" dirty="0" smtClean="0"/>
              <a:t>Vowels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Air comes out freely through the mouth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 closure of the air passage</a:t>
            </a:r>
          </a:p>
          <a:p>
            <a:pPr eaLnBrk="1" hangingPunct="1"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No narrowing of the passage that would cause audible friction.</a:t>
            </a:r>
          </a:p>
        </p:txBody>
      </p:sp>
      <p:sp>
        <p:nvSpPr>
          <p:cNvPr id="10244" name="Content Placeholder 5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r>
              <a:rPr lang="en-US" sz="3200" b="1" u="sng" dirty="0" smtClean="0"/>
              <a:t>Consonants</a:t>
            </a:r>
          </a:p>
          <a:p>
            <a:pPr algn="just" eaLnBrk="1" hangingPunct="1">
              <a:spcBef>
                <a:spcPts val="1200"/>
              </a:spcBef>
            </a:pPr>
            <a:r>
              <a:rPr lang="en-US" dirty="0" smtClean="0"/>
              <a:t> the closure or narrowing takes place</a:t>
            </a:r>
          </a:p>
          <a:p>
            <a:pPr eaLnBrk="1" hangingPunct="1"/>
            <a:endParaRPr lang="en-IN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DA1BF-2EB1-4587-8CCB-6A700B59D38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  <p:bldP spid="1024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458200" cy="1143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GB" altLang="zh-TW" sz="2800" b="1" dirty="0" smtClean="0">
                <a:latin typeface="+mn-lt"/>
              </a:rPr>
              <a:t>Do  the  highlighted letters in each of  the  following  sets of words represent the ‘same’ sound?</a:t>
            </a:r>
            <a:endParaRPr lang="en-IN" sz="2800" b="1" dirty="0" smtClean="0">
              <a:latin typeface="+mn-lt"/>
            </a:endParaRP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6C745-349C-4C33-AF38-46741CF4C490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33400" y="1371600"/>
            <a:ext cx="8153400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a) </a:t>
            </a:r>
            <a:r>
              <a:rPr lang="en-GB" altLang="zh-TW" sz="2800" b="1" u="sng"/>
              <a:t>c</a:t>
            </a:r>
            <a:r>
              <a:rPr lang="en-GB" altLang="zh-TW" sz="2800"/>
              <a:t>ity, </a:t>
            </a:r>
            <a:r>
              <a:rPr lang="en-GB" altLang="zh-TW" sz="2800" b="1" u="sng"/>
              <a:t>c</a:t>
            </a:r>
            <a:r>
              <a:rPr lang="en-GB" altLang="zh-TW" sz="2800"/>
              <a:t>otton, spe</a:t>
            </a:r>
            <a:r>
              <a:rPr lang="en-GB" altLang="zh-TW" sz="2800" b="1" u="sng"/>
              <a:t>c</a:t>
            </a:r>
            <a:r>
              <a:rPr lang="en-GB" altLang="zh-TW" sz="2800"/>
              <a:t>ies, </a:t>
            </a:r>
            <a:r>
              <a:rPr lang="en-GB" altLang="zh-TW" sz="2800" b="1" u="sng"/>
              <a:t>c</a:t>
            </a:r>
            <a:r>
              <a:rPr lang="en-GB" altLang="zh-TW" sz="2800"/>
              <a:t>ello.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b) </a:t>
            </a:r>
            <a:r>
              <a:rPr lang="en-GB" altLang="zh-TW" sz="2800" b="1" u="sng"/>
              <a:t>g</a:t>
            </a:r>
            <a:r>
              <a:rPr lang="en-GB" altLang="zh-TW" sz="2800"/>
              <a:t>old, </a:t>
            </a:r>
            <a:r>
              <a:rPr lang="en-GB" altLang="zh-TW" sz="2800" b="1" u="sng"/>
              <a:t>g</a:t>
            </a:r>
            <a:r>
              <a:rPr lang="en-GB" altLang="zh-TW" sz="2800"/>
              <a:t>inger, </a:t>
            </a:r>
            <a:r>
              <a:rPr lang="en-GB" altLang="zh-TW" sz="2800" b="1" u="sng"/>
              <a:t>g</a:t>
            </a:r>
            <a:r>
              <a:rPr lang="en-GB" altLang="zh-TW" sz="2800"/>
              <a:t>naw, hi</a:t>
            </a:r>
            <a:r>
              <a:rPr lang="en-GB" altLang="zh-TW" sz="2800" b="1" u="sng"/>
              <a:t>g</a:t>
            </a:r>
            <a:r>
              <a:rPr lang="en-GB" altLang="zh-TW" sz="2800"/>
              <a:t>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c) c</a:t>
            </a:r>
            <a:r>
              <a:rPr lang="en-GB" altLang="zh-TW" sz="2800" b="1" u="sng"/>
              <a:t>a</a:t>
            </a:r>
            <a:r>
              <a:rPr lang="en-GB" altLang="zh-TW" sz="2800"/>
              <a:t>n, c</a:t>
            </a:r>
            <a:r>
              <a:rPr lang="en-GB" altLang="zh-TW" sz="2800" b="1" u="sng"/>
              <a:t>a</a:t>
            </a:r>
            <a:r>
              <a:rPr lang="en-GB" altLang="zh-TW" sz="2800"/>
              <a:t>n't, </a:t>
            </a:r>
            <a:r>
              <a:rPr lang="en-GB" altLang="zh-TW" sz="2800" b="1" u="sng"/>
              <a:t>a</a:t>
            </a:r>
            <a:r>
              <a:rPr lang="en-GB" altLang="zh-TW" sz="2800"/>
              <a:t>ncient, sof</a:t>
            </a:r>
            <a:r>
              <a:rPr lang="en-GB" altLang="zh-TW" sz="2800" b="1" u="sng"/>
              <a:t>a</a:t>
            </a:r>
            <a:r>
              <a:rPr lang="en-GB" altLang="zh-TW" sz="280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d) bu</a:t>
            </a:r>
            <a:r>
              <a:rPr lang="en-GB" altLang="zh-TW" sz="2800" b="1" u="sng"/>
              <a:t>s</a:t>
            </a:r>
            <a:r>
              <a:rPr lang="en-GB" altLang="zh-TW" sz="2800"/>
              <a:t>, new</a:t>
            </a:r>
            <a:r>
              <a:rPr lang="en-GB" altLang="zh-TW" sz="2800" b="1" u="sng"/>
              <a:t>s</a:t>
            </a:r>
            <a:r>
              <a:rPr lang="en-GB" altLang="zh-TW" sz="2800"/>
              <a:t>, vi</a:t>
            </a:r>
            <a:r>
              <a:rPr lang="en-GB" altLang="zh-TW" sz="2800" b="1" u="sng"/>
              <a:t>s</a:t>
            </a:r>
            <a:r>
              <a:rPr lang="en-GB" altLang="zh-TW" sz="2800"/>
              <a:t>ion, A</a:t>
            </a:r>
            <a:r>
              <a:rPr lang="en-GB" altLang="zh-TW" sz="2800" b="1" u="sng"/>
              <a:t>s</a:t>
            </a:r>
            <a:r>
              <a:rPr lang="en-GB" altLang="zh-TW" sz="2800"/>
              <a:t>ia.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e) s</a:t>
            </a:r>
            <a:r>
              <a:rPr lang="en-GB" altLang="zh-TW" sz="2800" b="1" u="sng"/>
              <a:t>i</a:t>
            </a:r>
            <a:r>
              <a:rPr lang="en-GB" altLang="zh-TW" sz="2800"/>
              <a:t>t, s</a:t>
            </a:r>
            <a:r>
              <a:rPr lang="en-GB" altLang="zh-TW" sz="2800" b="1" u="sng"/>
              <a:t>i</a:t>
            </a:r>
            <a:r>
              <a:rPr lang="en-GB" altLang="zh-TW" sz="2800"/>
              <a:t>te, mach</a:t>
            </a:r>
            <a:r>
              <a:rPr lang="en-GB" altLang="zh-TW" sz="2800" b="1" u="sng"/>
              <a:t>i</a:t>
            </a:r>
            <a:r>
              <a:rPr lang="en-GB" altLang="zh-TW" sz="2800"/>
              <a:t>ne, rac</a:t>
            </a:r>
            <a:r>
              <a:rPr lang="en-GB" altLang="zh-TW" sz="2800" b="1" u="sng"/>
              <a:t>i</a:t>
            </a:r>
            <a:r>
              <a:rPr lang="en-GB" altLang="zh-TW" sz="2800"/>
              <a:t>al.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f) st</a:t>
            </a:r>
            <a:r>
              <a:rPr lang="en-GB" altLang="zh-TW" sz="2800" b="1" u="sng"/>
              <a:t>uff</a:t>
            </a:r>
            <a:r>
              <a:rPr lang="en-GB" altLang="zh-TW" sz="2800"/>
              <a:t>,</a:t>
            </a:r>
            <a:r>
              <a:rPr lang="en-GB" altLang="zh-TW" sz="2800" b="1"/>
              <a:t> </a:t>
            </a:r>
            <a:r>
              <a:rPr lang="en-GB" altLang="zh-TW" sz="2800"/>
              <a:t>r</a:t>
            </a:r>
            <a:r>
              <a:rPr lang="en-GB" altLang="zh-TW" sz="2800" b="1" u="sng"/>
              <a:t>ough</a:t>
            </a:r>
            <a:r>
              <a:rPr lang="en-GB" altLang="zh-TW" sz="2800"/>
              <a:t>, c</a:t>
            </a:r>
            <a:r>
              <a:rPr lang="en-GB" altLang="zh-TW" sz="2800" b="1" u="sng"/>
              <a:t>ough</a:t>
            </a:r>
            <a:r>
              <a:rPr lang="en-GB" altLang="zh-TW" sz="2800"/>
              <a:t>, thr</a:t>
            </a:r>
            <a:r>
              <a:rPr lang="en-GB" altLang="zh-TW" sz="2800" b="1" u="sng"/>
              <a:t>ough</a:t>
            </a:r>
            <a:r>
              <a:rPr lang="en-GB" altLang="zh-TW" sz="280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g) </a:t>
            </a:r>
            <a:r>
              <a:rPr lang="en-GB" altLang="zh-TW" sz="2800" b="1" u="sng"/>
              <a:t>k</a:t>
            </a:r>
            <a:r>
              <a:rPr lang="en-GB" altLang="zh-TW" sz="2800"/>
              <a:t>ick, </a:t>
            </a:r>
            <a:r>
              <a:rPr lang="en-GB" altLang="zh-TW" sz="2800" b="1" u="sng"/>
              <a:t>ch</a:t>
            </a:r>
            <a:r>
              <a:rPr lang="en-GB" altLang="zh-TW" sz="2800"/>
              <a:t>arisma, uni</a:t>
            </a:r>
            <a:r>
              <a:rPr lang="en-GB" altLang="zh-TW" sz="2800" b="1" u="sng"/>
              <a:t>que</a:t>
            </a:r>
            <a:r>
              <a:rPr lang="en-GB" altLang="zh-TW" sz="2800"/>
              <a:t>, </a:t>
            </a:r>
            <a:r>
              <a:rPr lang="en-GB" altLang="zh-TW" sz="2800" b="1" u="sng"/>
              <a:t>c</a:t>
            </a:r>
            <a:r>
              <a:rPr lang="en-GB" altLang="zh-TW" sz="2800"/>
              <a:t>ut.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h) m</a:t>
            </a:r>
            <a:r>
              <a:rPr lang="en-GB" altLang="zh-TW" sz="2800" b="1" u="sng"/>
              <a:t>ay</a:t>
            </a:r>
            <a:r>
              <a:rPr lang="en-GB" altLang="zh-TW" sz="2800"/>
              <a:t>, l</a:t>
            </a:r>
            <a:r>
              <a:rPr lang="en-GB" altLang="zh-TW" sz="2800" b="1" u="sng"/>
              <a:t>a</a:t>
            </a:r>
            <a:r>
              <a:rPr lang="en-GB" altLang="zh-TW" sz="2800"/>
              <a:t>me, f</a:t>
            </a:r>
            <a:r>
              <a:rPr lang="en-GB" altLang="zh-TW" sz="2800" b="1" u="sng"/>
              <a:t>ai</a:t>
            </a:r>
            <a:r>
              <a:rPr lang="en-GB" altLang="zh-TW" sz="2800"/>
              <a:t>l, h</a:t>
            </a:r>
            <a:r>
              <a:rPr lang="en-GB" altLang="zh-TW" sz="2800" b="1" u="sng"/>
              <a:t>ey</a:t>
            </a:r>
            <a:r>
              <a:rPr lang="en-GB" altLang="zh-TW" sz="2800"/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altLang="zh-TW" sz="2800"/>
              <a:t>i) </a:t>
            </a:r>
            <a:r>
              <a:rPr lang="en-GB" altLang="zh-TW" sz="2800" b="1" u="sng"/>
              <a:t>ch</a:t>
            </a:r>
            <a:r>
              <a:rPr lang="en-GB" altLang="zh-TW" sz="2800"/>
              <a:t>ef, </a:t>
            </a:r>
            <a:r>
              <a:rPr lang="en-GB" altLang="zh-TW" sz="2800" b="1" u="sng"/>
              <a:t>sh</a:t>
            </a:r>
            <a:r>
              <a:rPr lang="en-GB" altLang="zh-TW" sz="2800"/>
              <a:t>ell, mi</a:t>
            </a:r>
            <a:r>
              <a:rPr lang="en-GB" altLang="zh-TW" sz="2800" b="1" u="sng"/>
              <a:t>ss</a:t>
            </a:r>
            <a:r>
              <a:rPr lang="en-GB" altLang="zh-TW" sz="2800"/>
              <a:t>ion, spe</a:t>
            </a:r>
            <a:r>
              <a:rPr lang="en-GB" altLang="zh-TW" sz="2800" b="1" u="sng"/>
              <a:t>c</a:t>
            </a:r>
            <a:r>
              <a:rPr lang="en-GB" altLang="zh-TW" sz="2800"/>
              <a:t>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sz="half" idx="1"/>
          </p:nvPr>
        </p:nvSpPr>
        <p:spPr>
          <a:xfrm>
            <a:off x="838200" y="762000"/>
            <a:ext cx="3883025" cy="6096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500" dirty="0" smtClean="0"/>
              <a:t>Wednesday</a:t>
            </a:r>
          </a:p>
          <a:p>
            <a:pPr eaLnBrk="1" hangingPunct="1"/>
            <a:r>
              <a:rPr lang="en-US" sz="2500" dirty="0" smtClean="0"/>
              <a:t>Execute</a:t>
            </a:r>
          </a:p>
          <a:p>
            <a:pPr eaLnBrk="1" hangingPunct="1"/>
            <a:r>
              <a:rPr lang="en-US" sz="2500" dirty="0" smtClean="0"/>
              <a:t>Executive</a:t>
            </a:r>
          </a:p>
          <a:p>
            <a:pPr eaLnBrk="1" hangingPunct="1"/>
            <a:r>
              <a:rPr lang="en-US" sz="2500" dirty="0" smtClean="0"/>
              <a:t>Relative</a:t>
            </a:r>
          </a:p>
          <a:p>
            <a:pPr eaLnBrk="1" hangingPunct="1"/>
            <a:r>
              <a:rPr lang="en-US" sz="2500" dirty="0" smtClean="0"/>
              <a:t>Exchequer</a:t>
            </a:r>
          </a:p>
          <a:p>
            <a:pPr eaLnBrk="1" hangingPunct="1"/>
            <a:r>
              <a:rPr lang="en-US" sz="2500" dirty="0" smtClean="0"/>
              <a:t>Genre</a:t>
            </a:r>
          </a:p>
          <a:p>
            <a:pPr eaLnBrk="1" hangingPunct="1"/>
            <a:r>
              <a:rPr lang="en-US" sz="2500" dirty="0" smtClean="0"/>
              <a:t>Wind chimes</a:t>
            </a:r>
          </a:p>
          <a:p>
            <a:pPr eaLnBrk="1" hangingPunct="1"/>
            <a:r>
              <a:rPr lang="en-US" sz="2500" dirty="0" smtClean="0"/>
              <a:t>Liaison</a:t>
            </a:r>
          </a:p>
          <a:p>
            <a:pPr eaLnBrk="1" hangingPunct="1"/>
            <a:r>
              <a:rPr lang="en-US" sz="2500" dirty="0" smtClean="0"/>
              <a:t>Sesame</a:t>
            </a:r>
          </a:p>
          <a:p>
            <a:pPr eaLnBrk="1" hangingPunct="1"/>
            <a:r>
              <a:rPr lang="en-US" sz="2500" dirty="0" smtClean="0"/>
              <a:t>Strategy</a:t>
            </a:r>
          </a:p>
          <a:p>
            <a:pPr eaLnBrk="1" hangingPunct="1"/>
            <a:r>
              <a:rPr lang="en-US" sz="2500" dirty="0" smtClean="0"/>
              <a:t>Strategic</a:t>
            </a:r>
          </a:p>
          <a:p>
            <a:pPr eaLnBrk="1" hangingPunct="1"/>
            <a:r>
              <a:rPr lang="en-US" sz="2500" dirty="0" smtClean="0"/>
              <a:t>Economics</a:t>
            </a:r>
          </a:p>
          <a:p>
            <a:pPr eaLnBrk="1" hangingPunct="1"/>
            <a:r>
              <a:rPr lang="en-US" sz="2500" dirty="0" smtClean="0"/>
              <a:t>Economy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4572000" y="762000"/>
            <a:ext cx="3962400" cy="60198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US" sz="2500" dirty="0" smtClean="0"/>
              <a:t>Project</a:t>
            </a:r>
          </a:p>
          <a:p>
            <a:pPr eaLnBrk="1" hangingPunct="1"/>
            <a:r>
              <a:rPr lang="en-US" sz="2500" dirty="0" smtClean="0"/>
              <a:t>Trio</a:t>
            </a:r>
          </a:p>
          <a:p>
            <a:pPr eaLnBrk="1" hangingPunct="1"/>
            <a:r>
              <a:rPr lang="en-US" sz="2500" dirty="0" smtClean="0"/>
              <a:t>Hazard</a:t>
            </a:r>
          </a:p>
          <a:p>
            <a:pPr eaLnBrk="1" hangingPunct="1"/>
            <a:r>
              <a:rPr lang="en-US" sz="2500" dirty="0" smtClean="0"/>
              <a:t>Exorbitant</a:t>
            </a:r>
          </a:p>
          <a:p>
            <a:pPr eaLnBrk="1" hangingPunct="1"/>
            <a:r>
              <a:rPr lang="en-US" sz="2500" dirty="0" smtClean="0"/>
              <a:t>Suit</a:t>
            </a:r>
          </a:p>
          <a:p>
            <a:pPr eaLnBrk="1" hangingPunct="1"/>
            <a:r>
              <a:rPr lang="en-US" sz="2500" dirty="0" smtClean="0"/>
              <a:t>Suite</a:t>
            </a:r>
          </a:p>
          <a:p>
            <a:pPr eaLnBrk="1" hangingPunct="1"/>
            <a:r>
              <a:rPr lang="en-US" sz="2500" dirty="0" smtClean="0"/>
              <a:t>Hotel</a:t>
            </a:r>
          </a:p>
          <a:p>
            <a:pPr eaLnBrk="1" hangingPunct="1"/>
            <a:r>
              <a:rPr lang="en-US" sz="2500" dirty="0" smtClean="0"/>
              <a:t>Vehicle</a:t>
            </a:r>
          </a:p>
          <a:p>
            <a:pPr eaLnBrk="1" hangingPunct="1"/>
            <a:r>
              <a:rPr lang="en-US" sz="2500" dirty="0" smtClean="0"/>
              <a:t>Academy</a:t>
            </a:r>
          </a:p>
          <a:p>
            <a:pPr eaLnBrk="1" hangingPunct="1"/>
            <a:r>
              <a:rPr lang="en-US" sz="2500" dirty="0" smtClean="0"/>
              <a:t>Academic</a:t>
            </a:r>
          </a:p>
          <a:p>
            <a:pPr eaLnBrk="1" hangingPunct="1"/>
            <a:r>
              <a:rPr lang="en-US" sz="2500" dirty="0" smtClean="0"/>
              <a:t>Academician</a:t>
            </a:r>
          </a:p>
          <a:p>
            <a:pPr eaLnBrk="1" hangingPunct="1"/>
            <a:r>
              <a:rPr lang="en-US" sz="2500" dirty="0" smtClean="0"/>
              <a:t>Helped</a:t>
            </a:r>
          </a:p>
          <a:p>
            <a:pPr eaLnBrk="1" hangingPunct="1"/>
            <a:r>
              <a:rPr lang="en-US" sz="2500" dirty="0" smtClean="0"/>
              <a:t>Competitive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BDA1BF-2EB1-4587-8CCB-6A700B59D3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124" name="TextBox 6"/>
          <p:cNvSpPr txBox="1">
            <a:spLocks noChangeArrowheads="1"/>
          </p:cNvSpPr>
          <p:nvPr/>
        </p:nvSpPr>
        <p:spPr bwMode="auto">
          <a:xfrm>
            <a:off x="838200" y="76200"/>
            <a:ext cx="61579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Let’s pronounce these words:</a:t>
            </a:r>
            <a:endParaRPr lang="en-I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0" grpId="0" build="p"/>
      <p:bldP spid="13005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pitchFamily="34" charset="-128"/>
              </a:rPr>
              <a:t>Phonetic Alphabet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3733800"/>
          </a:xfrm>
        </p:spPr>
        <p:txBody>
          <a:bodyPr/>
          <a:lstStyle/>
          <a:p>
            <a:pPr eaLnBrk="1" hangingPunct="1">
              <a:spcAft>
                <a:spcPts val="1800"/>
              </a:spcAft>
            </a:pPr>
            <a:r>
              <a:rPr lang="en-US" sz="2800" dirty="0" smtClean="0">
                <a:ea typeface="ＭＳ Ｐゴシック" pitchFamily="34" charset="-128"/>
              </a:rPr>
              <a:t>One symbol represents one sound</a:t>
            </a:r>
          </a:p>
          <a:p>
            <a:pPr eaLnBrk="1" hangingPunct="1">
              <a:spcAft>
                <a:spcPts val="1800"/>
              </a:spcAft>
            </a:pPr>
            <a:r>
              <a:rPr lang="en-US" sz="2800" dirty="0" smtClean="0">
                <a:ea typeface="ＭＳ Ｐゴシック" pitchFamily="34" charset="-128"/>
              </a:rPr>
              <a:t>Each speech sound has a distinct symbol</a:t>
            </a:r>
          </a:p>
          <a:p>
            <a:pPr eaLnBrk="1" hangingPunct="1"/>
            <a:r>
              <a:rPr lang="en-US" sz="2800" dirty="0" smtClean="0">
                <a:ea typeface="ＭＳ Ｐゴシック" pitchFamily="34" charset="-128"/>
              </a:rPr>
              <a:t>Cross-linguistically applicable</a:t>
            </a:r>
          </a:p>
          <a:p>
            <a:pPr eaLnBrk="1" hangingPunct="1">
              <a:buFont typeface="Wingdings" pitchFamily="2" charset="2"/>
              <a:buNone/>
            </a:pPr>
            <a:endParaRPr lang="en-US" sz="2400" dirty="0" smtClean="0">
              <a:ea typeface="ＭＳ Ｐゴシック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ea typeface="ＭＳ Ｐゴシック" pitchFamily="34" charset="-128"/>
              </a:rPr>
              <a:t>International Phonetic Alphabet (IPA)</a:t>
            </a:r>
            <a:endParaRPr lang="en-US" dirty="0" smtClean="0">
              <a:latin typeface="+mn-lt"/>
            </a:endParaRPr>
          </a:p>
        </p:txBody>
      </p:sp>
      <p:sp>
        <p:nvSpPr>
          <p:cNvPr id="12291" name="Content Placeholder 3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dirty="0" smtClean="0"/>
              <a:t>Unique alphabet/symbol for each sound</a:t>
            </a:r>
          </a:p>
          <a:p>
            <a:pPr eaLnBrk="1" hangingPunct="1"/>
            <a:r>
              <a:rPr lang="en-US" dirty="0" smtClean="0"/>
              <a:t>Always written in small case</a:t>
            </a:r>
          </a:p>
          <a:p>
            <a:pPr eaLnBrk="1" hangingPunct="1"/>
            <a:r>
              <a:rPr lang="en-US" dirty="0" smtClean="0"/>
              <a:t>Always put between slashes </a:t>
            </a:r>
            <a:r>
              <a:rPr lang="en-US" dirty="0" err="1" smtClean="0"/>
              <a:t>eg</a:t>
            </a:r>
            <a:r>
              <a:rPr lang="en-US" dirty="0" smtClean="0"/>
              <a:t>.  /put/</a:t>
            </a:r>
          </a:p>
          <a:p>
            <a:pPr eaLnBrk="1" hangingPunct="1">
              <a:buNone/>
            </a:pPr>
            <a:r>
              <a:rPr lang="en-US" dirty="0" smtClean="0">
                <a:solidFill>
                  <a:prstClr val="black"/>
                </a:solidFill>
              </a:rPr>
              <a:t>	Colon (</a:t>
            </a:r>
            <a:r>
              <a:rPr lang="en-US" sz="5400" b="1" dirty="0" smtClean="0"/>
              <a:t>:</a:t>
            </a:r>
            <a:r>
              <a:rPr lang="en-US" dirty="0" smtClean="0"/>
              <a:t>) in vowel sounds represent stress (long sound)</a:t>
            </a:r>
          </a:p>
          <a:p>
            <a:pPr eaLnBrk="1" hangingPunct="1"/>
            <a:endParaRPr lang="en-IN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>
                <a:ea typeface="ＭＳ Ｐゴシック" pitchFamily="34" charset="-128"/>
              </a:rPr>
              <a:t>IPA Symbols for Transcription</a:t>
            </a:r>
            <a:br>
              <a:rPr lang="en-US" b="1" dirty="0" smtClean="0">
                <a:ea typeface="ＭＳ Ｐゴシック" pitchFamily="34" charset="-128"/>
              </a:rPr>
            </a:br>
            <a:r>
              <a:rPr lang="en-US" b="1" dirty="0" smtClean="0">
                <a:ea typeface="ＭＳ Ｐゴシック" pitchFamily="34" charset="-128"/>
              </a:rPr>
              <a:t>(12 Vowel Sounds)</a:t>
            </a:r>
            <a:endParaRPr lang="en-US" b="1" dirty="0" smtClean="0"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28387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1447800"/>
            <a:ext cx="4572000" cy="4191000"/>
          </a:xfrm>
          <a:effectLst>
            <a:outerShdw blurRad="63500" dist="25400" dir="16979900" algn="ctr" rotWithShape="0">
              <a:schemeClr val="bg2">
                <a:alpha val="75000"/>
              </a:schemeClr>
            </a:outerShdw>
          </a:effectLst>
        </p:spPr>
        <p:txBody>
          <a:bodyPr rtlCol="0">
            <a:noAutofit/>
          </a:bodyPr>
          <a:lstStyle/>
          <a:p>
            <a:pPr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 </a:t>
            </a:r>
            <a:r>
              <a:rPr lang="en-US" sz="4000" dirty="0" smtClean="0">
                <a:ea typeface="ＭＳ Ｐゴシック" pitchFamily="34" charset="-128"/>
              </a:rPr>
              <a:t>	as in 	sh</a:t>
            </a:r>
            <a:r>
              <a:rPr lang="en-US" sz="4000" u="sng" dirty="0" smtClean="0">
                <a:ea typeface="ＭＳ Ｐゴシック" pitchFamily="34" charset="-128"/>
              </a:rPr>
              <a:t>i</a:t>
            </a:r>
            <a:r>
              <a:rPr lang="en-US" sz="4000" dirty="0" smtClean="0">
                <a:ea typeface="ＭＳ Ｐゴシック" pitchFamily="34" charset="-128"/>
              </a:rPr>
              <a:t>p</a:t>
            </a:r>
          </a:p>
          <a:p>
            <a:pPr eaLnBrk="1" fontAlgn="auto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i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:/ </a:t>
            </a:r>
            <a:r>
              <a:rPr lang="en-US" sz="4000" dirty="0" smtClean="0">
                <a:ea typeface="ＭＳ Ｐゴシック" pitchFamily="34" charset="-128"/>
              </a:rPr>
              <a:t>	as in 	sh</a:t>
            </a:r>
            <a:r>
              <a:rPr lang="en-US" sz="4000" u="sng" dirty="0" smtClean="0">
                <a:ea typeface="ＭＳ Ｐゴシック" pitchFamily="34" charset="-128"/>
              </a:rPr>
              <a:t>ee</a:t>
            </a:r>
            <a:r>
              <a:rPr lang="en-US" sz="4000" dirty="0" smtClean="0">
                <a:ea typeface="ＭＳ Ｐゴシック" pitchFamily="34" charset="-128"/>
              </a:rPr>
              <a:t>p</a:t>
            </a:r>
          </a:p>
          <a:p>
            <a:pPr eaLnBrk="1" fontAlgn="auto" hangingPunct="1">
              <a:spcAft>
                <a:spcPts val="1200"/>
              </a:spcAft>
              <a:buFont typeface="Wingdings" pitchFamily="2" charset="2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ea typeface="ＭＳ Ｐゴシック" pitchFamily="34" charset="-128"/>
              </a:rPr>
              <a:t>/ ɛ / </a:t>
            </a:r>
            <a:r>
              <a:rPr lang="en-US" sz="4000" dirty="0" smtClean="0">
                <a:ea typeface="ＭＳ Ｐゴシック" pitchFamily="34" charset="-128"/>
              </a:rPr>
              <a:t>as in 	b</a:t>
            </a:r>
            <a:r>
              <a:rPr lang="en-US" sz="4000" u="sng" dirty="0" smtClean="0">
                <a:ea typeface="ＭＳ Ｐゴシック" pitchFamily="34" charset="-128"/>
              </a:rPr>
              <a:t>e</a:t>
            </a:r>
            <a:r>
              <a:rPr lang="en-US" sz="4000" dirty="0" smtClean="0">
                <a:ea typeface="ＭＳ Ｐゴシック" pitchFamily="34" charset="-128"/>
              </a:rPr>
              <a:t>d</a:t>
            </a:r>
          </a:p>
          <a:p>
            <a:pPr eaLnBrk="1" fontAlgn="auto" hangingPunct="1">
              <a:spcAft>
                <a:spcPts val="1200"/>
              </a:spcAft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/æ/ </a:t>
            </a:r>
            <a:r>
              <a:rPr lang="en-US" sz="4000" dirty="0" smtClean="0"/>
              <a:t>as in 	b</a:t>
            </a:r>
            <a:r>
              <a:rPr lang="en-US" sz="4000" u="sng" dirty="0" smtClean="0"/>
              <a:t>a</a:t>
            </a:r>
            <a:r>
              <a:rPr lang="en-US" sz="4000" dirty="0" smtClean="0"/>
              <a:t>d</a:t>
            </a:r>
            <a:endParaRPr lang="en-US" sz="4000" dirty="0" smtClean="0">
              <a:ea typeface="ＭＳ Ｐゴシック" pitchFamily="34" charset="-128"/>
            </a:endParaRPr>
          </a:p>
          <a:p>
            <a:pPr eaLnBrk="1" fontAlgn="auto" hangingPunct="1">
              <a:spcAft>
                <a:spcPts val="1200"/>
              </a:spcAft>
              <a:buClr>
                <a:schemeClr val="hlink"/>
              </a:buClr>
              <a:buSzPct val="65000"/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/ʊ/</a:t>
            </a:r>
            <a:r>
              <a:rPr lang="en-US" sz="4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4000" dirty="0" smtClean="0"/>
              <a:t>	as in 	p</a:t>
            </a:r>
            <a:r>
              <a:rPr lang="en-US" sz="4000" u="sng" dirty="0" smtClean="0"/>
              <a:t>u</a:t>
            </a:r>
            <a:r>
              <a:rPr lang="en-US" sz="4000" dirty="0" smtClean="0"/>
              <a:t>t</a:t>
            </a:r>
          </a:p>
          <a:p>
            <a:pPr eaLnBrk="1" fontAlgn="auto" hangingPunct="1">
              <a:spcAft>
                <a:spcPts val="1200"/>
              </a:spcAft>
              <a:buClr>
                <a:schemeClr val="hlink"/>
              </a:buClr>
              <a:buSzPct val="65000"/>
              <a:buFont typeface="Arial" pitchFamily="34" charset="0"/>
              <a:buNone/>
              <a:defRPr/>
            </a:pP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</a:rPr>
              <a:t>/u:/ </a:t>
            </a:r>
            <a:r>
              <a:rPr lang="en-US" sz="4000" dirty="0" smtClean="0"/>
              <a:t>as in 	b</a:t>
            </a:r>
            <a:r>
              <a:rPr lang="en-US" sz="4000" u="sng" dirty="0" smtClean="0"/>
              <a:t>oo</a:t>
            </a:r>
            <a:r>
              <a:rPr lang="en-US" sz="4000" dirty="0" smtClean="0"/>
              <a:t>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93DB93-7433-40DD-8AB5-18FE2EE823A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528388" name="Rectangle 4"/>
          <p:cNvSpPr>
            <a:spLocks noChangeArrowheads="1"/>
          </p:cNvSpPr>
          <p:nvPr/>
        </p:nvSpPr>
        <p:spPr bwMode="auto">
          <a:xfrm>
            <a:off x="4419600" y="1524000"/>
            <a:ext cx="4572000" cy="4191000"/>
          </a:xfrm>
          <a:prstGeom prst="rect">
            <a:avLst/>
          </a:prstGeom>
          <a:effectLst>
            <a:outerShdw blurRad="63500" dist="25400" dir="16979900" algn="ctr" rotWithShape="0">
              <a:schemeClr val="bg2">
                <a:alpha val="75000"/>
              </a:schemeClr>
            </a:outerShdw>
          </a:effectLst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/ɔ/ </a:t>
            </a:r>
            <a:r>
              <a:rPr lang="en-IN" sz="4000" dirty="0">
                <a:latin typeface="+mn-lt"/>
                <a:ea typeface="ＭＳ Ｐゴシック" pitchFamily="34" charset="-128"/>
              </a:rPr>
              <a:t>	as in 	h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o</a:t>
            </a:r>
            <a:r>
              <a:rPr lang="en-IN" sz="4000" dirty="0">
                <a:latin typeface="+mn-lt"/>
                <a:ea typeface="ＭＳ Ｐゴシック" pitchFamily="34" charset="-128"/>
              </a:rPr>
              <a:t>t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/ɔ:/ </a:t>
            </a:r>
            <a:r>
              <a:rPr lang="en-IN" sz="4000" dirty="0">
                <a:latin typeface="+mn-lt"/>
                <a:ea typeface="ＭＳ Ｐゴシック" pitchFamily="34" charset="-128"/>
              </a:rPr>
              <a:t>	as in 	c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augh</a:t>
            </a:r>
            <a:r>
              <a:rPr lang="en-IN" sz="4000" dirty="0">
                <a:latin typeface="+mn-lt"/>
                <a:ea typeface="ＭＳ Ｐゴシック" pitchFamily="34" charset="-128"/>
              </a:rPr>
              <a:t>t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/ə/ </a:t>
            </a:r>
            <a:r>
              <a:rPr lang="en-IN" sz="4000" dirty="0">
                <a:latin typeface="+mn-lt"/>
                <a:ea typeface="ＭＳ Ｐゴシック" pitchFamily="34" charset="-128"/>
              </a:rPr>
              <a:t>	as in 	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a</a:t>
            </a:r>
            <a:r>
              <a:rPr lang="en-IN" sz="4000" dirty="0">
                <a:latin typeface="+mn-lt"/>
                <a:ea typeface="ＭＳ Ｐゴシック" pitchFamily="34" charset="-128"/>
              </a:rPr>
              <a:t>bout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</a:t>
            </a: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ə:/ </a:t>
            </a:r>
            <a:r>
              <a:rPr lang="en-IN" sz="4000" dirty="0">
                <a:latin typeface="+mn-lt"/>
                <a:ea typeface="ＭＳ Ｐゴシック" pitchFamily="34" charset="-128"/>
              </a:rPr>
              <a:t>as in 	s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er</a:t>
            </a:r>
            <a:r>
              <a:rPr lang="en-IN" sz="4000" dirty="0">
                <a:latin typeface="+mn-lt"/>
                <a:ea typeface="ＭＳ Ｐゴシック" pitchFamily="34" charset="-128"/>
              </a:rPr>
              <a:t>ve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/ʌ/</a:t>
            </a:r>
            <a:r>
              <a:rPr lang="en-IN" sz="4000" dirty="0">
                <a:latin typeface="+mn-lt"/>
                <a:ea typeface="ＭＳ Ｐゴシック" pitchFamily="34" charset="-128"/>
              </a:rPr>
              <a:t> 	as in 	b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u</a:t>
            </a:r>
            <a:r>
              <a:rPr lang="en-IN" sz="4000" dirty="0">
                <a:latin typeface="+mn-lt"/>
                <a:ea typeface="ＭＳ Ｐゴシック" pitchFamily="34" charset="-128"/>
              </a:rPr>
              <a:t>t</a:t>
            </a:r>
          </a:p>
          <a:p>
            <a:pPr marL="342900" indent="-342900" eaLnBrk="1" hangingPunct="1">
              <a:spcBef>
                <a:spcPct val="20000"/>
              </a:spcBef>
              <a:spcAft>
                <a:spcPts val="1200"/>
              </a:spcAft>
              <a:buClr>
                <a:schemeClr val="hlink"/>
              </a:buClr>
              <a:buSzPct val="65000"/>
              <a:defRPr/>
            </a:pPr>
            <a:r>
              <a:rPr lang="en-IN" sz="40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ＭＳ Ｐゴシック" pitchFamily="34" charset="-128"/>
              </a:rPr>
              <a:t>/ɑ:/ </a:t>
            </a:r>
            <a:r>
              <a:rPr lang="en-IN" sz="4000" dirty="0">
                <a:latin typeface="+mn-lt"/>
                <a:ea typeface="ＭＳ Ｐゴシック" pitchFamily="34" charset="-128"/>
              </a:rPr>
              <a:t>as in 	f</a:t>
            </a:r>
            <a:r>
              <a:rPr lang="en-IN" sz="4000" u="sng" dirty="0">
                <a:latin typeface="+mn-lt"/>
                <a:ea typeface="ＭＳ Ｐゴシック" pitchFamily="34" charset="-128"/>
              </a:rPr>
              <a:t>a</a:t>
            </a:r>
            <a:r>
              <a:rPr lang="en-IN" sz="4000" dirty="0">
                <a:latin typeface="+mn-lt"/>
                <a:ea typeface="ＭＳ Ｐゴシック" pitchFamily="34" charset="-128"/>
              </a:rPr>
              <a:t>ther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8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8387" grpId="0" build="p" autoUpdateAnimBg="0"/>
      <p:bldP spid="528388" grpId="0" build="p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3712</TotalTime>
  <Words>746</Words>
  <Application>Microsoft Office PowerPoint</Application>
  <PresentationFormat>On-screen Show (4:3)</PresentationFormat>
  <Paragraphs>238</Paragraphs>
  <Slides>24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Slide 1</vt:lpstr>
      <vt:lpstr>Topics to be covered</vt:lpstr>
      <vt:lpstr>Speech Sound </vt:lpstr>
      <vt:lpstr>Sounds</vt:lpstr>
      <vt:lpstr>Do  the  highlighted letters in each of  the  following  sets of words represent the ‘same’ sound?</vt:lpstr>
      <vt:lpstr>Slide 6</vt:lpstr>
      <vt:lpstr>Phonetic Alphabet</vt:lpstr>
      <vt:lpstr>International Phonetic Alphabet (IPA)</vt:lpstr>
      <vt:lpstr>IPA Symbols for Transcription (12 Vowel Sounds)</vt:lpstr>
      <vt:lpstr>IPA Symbols for Transcription (24 Consonant Sounds)</vt:lpstr>
      <vt:lpstr>Slide 11</vt:lpstr>
      <vt:lpstr>Diphthongs  (8 Complex Vowel Sounds)</vt:lpstr>
      <vt:lpstr>The phonetic alphabet</vt:lpstr>
      <vt:lpstr>Slide 14</vt:lpstr>
      <vt:lpstr>Slide 15</vt:lpstr>
      <vt:lpstr>Slide 16</vt:lpstr>
      <vt:lpstr>DEGREES OF STRESS</vt:lpstr>
      <vt:lpstr>NOTATION</vt:lpstr>
      <vt:lpstr>Slide 19</vt:lpstr>
      <vt:lpstr>Watch the video</vt:lpstr>
      <vt:lpstr>MCQ</vt:lpstr>
      <vt:lpstr>Learning outcome</vt:lpstr>
      <vt:lpstr>Relevance</vt:lpstr>
      <vt:lpstr>References</vt:lpstr>
    </vt:vector>
  </TitlesOfParts>
  <Company>jiit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santosh.dev</dc:creator>
  <cp:lastModifiedBy>monali</cp:lastModifiedBy>
  <cp:revision>259</cp:revision>
  <dcterms:created xsi:type="dcterms:W3CDTF">2005-07-19T09:49:36Z</dcterms:created>
  <dcterms:modified xsi:type="dcterms:W3CDTF">2020-11-07T09:28:56Z</dcterms:modified>
</cp:coreProperties>
</file>