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21" r:id="rId3"/>
    <p:sldId id="322" r:id="rId4"/>
    <p:sldId id="323" r:id="rId5"/>
    <p:sldId id="324" r:id="rId6"/>
    <p:sldId id="325" r:id="rId7"/>
    <p:sldId id="327" r:id="rId8"/>
    <p:sldId id="329" r:id="rId9"/>
    <p:sldId id="335" r:id="rId10"/>
    <p:sldId id="336" r:id="rId11"/>
    <p:sldId id="337" r:id="rId12"/>
    <p:sldId id="338" r:id="rId13"/>
    <p:sldId id="340" r:id="rId14"/>
    <p:sldId id="341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015" autoAdjust="0"/>
  </p:normalViewPr>
  <p:slideViewPr>
    <p:cSldViewPr snapToGrid="0">
      <p:cViewPr>
        <p:scale>
          <a:sx n="79" d="100"/>
          <a:sy n="79" d="100"/>
        </p:scale>
        <p:origin x="-86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94A0-5A96-44E6-9542-22D18A8F5FC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EA247-2AF6-4E01-AEB5-E4E0A8D9292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5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7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24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</a:t>
            </a:r>
            <a:r>
              <a:rPr lang="en-IN" sz="2000" b="1" dirty="0" smtClean="0">
                <a:solidFill>
                  <a:srgbClr val="002060"/>
                </a:solidFill>
              </a:rPr>
              <a:t>2021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8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4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22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A63B-D362-4C0D-B387-760DB43C3B9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oftwaretestinghelp.com/stacks-and-queues-in-st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Odd Semester </a:t>
            </a:r>
            <a:r>
              <a:rPr lang="en-US" sz="3100" dirty="0" smtClean="0"/>
              <a:t>2021</a:t>
            </a:r>
            <a:endParaRPr lang="en-IN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840" y="4316902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  <a:endParaRPr lang="en-US" sz="2000" dirty="0"/>
          </a:p>
          <a:p>
            <a:pPr algn="ctr"/>
            <a:r>
              <a:rPr lang="en-US" sz="2000" dirty="0"/>
              <a:t>Jaypee Institute Of Information Technology (JIIT), Noida</a:t>
            </a:r>
            <a:endParaRPr lang="en-US" sz="2000" dirty="0"/>
          </a:p>
        </p:txBody>
      </p:sp>
      <p:pic>
        <p:nvPicPr>
          <p:cNvPr id="2050" name="Picture 2" descr="Jaypee Institute of Information Technology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493901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020" y="230287"/>
            <a:ext cx="99461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Removing Recursion: </a:t>
            </a:r>
            <a:r>
              <a:rPr lang="en-US" sz="2000" b="1" dirty="0" err="1" smtClean="0"/>
              <a:t>Nonrecursive</a:t>
            </a:r>
            <a:r>
              <a:rPr lang="en-US" sz="2000" b="1" dirty="0" smtClean="0"/>
              <a:t> </a:t>
            </a:r>
            <a:r>
              <a:rPr lang="en-US" sz="2000" b="1" dirty="0" smtClean="0"/>
              <a:t>Algorithm   to </a:t>
            </a:r>
            <a:r>
              <a:rPr lang="en-US" sz="2000" b="1" dirty="0" smtClean="0"/>
              <a:t>Print a Linked List Backward</a:t>
            </a:r>
            <a:endParaRPr lang="en-US" sz="20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1126" y="1049505"/>
            <a:ext cx="5282008" cy="106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 t="5811" r="11287" b="20212"/>
          <a:stretch>
            <a:fillRect/>
          </a:stretch>
        </p:blipFill>
        <p:spPr bwMode="auto">
          <a:xfrm>
            <a:off x="221832" y="2454442"/>
            <a:ext cx="6636168" cy="220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966" y="4773780"/>
            <a:ext cx="7400483" cy="1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337" y="374667"/>
            <a:ext cx="8249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Because current is not NULL, the statements in Lines 4 and 5 execute. 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40219" y="3524000"/>
            <a:ext cx="8884762" cy="211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t="5811" r="11287" b="20212"/>
          <a:stretch>
            <a:fillRect/>
          </a:stretch>
        </p:blipFill>
        <p:spPr bwMode="auto">
          <a:xfrm>
            <a:off x="5082589" y="974558"/>
            <a:ext cx="6636168" cy="220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8761" y="1593433"/>
            <a:ext cx="7849435" cy="409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25905" y="669304"/>
            <a:ext cx="930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statements </a:t>
            </a:r>
            <a:r>
              <a:rPr lang="en-US" dirty="0" smtClean="0"/>
              <a:t>in  Lines </a:t>
            </a:r>
            <a:r>
              <a:rPr lang="en-US" dirty="0" smtClean="0"/>
              <a:t>4 and 5 execute until current </a:t>
            </a:r>
            <a:r>
              <a:rPr lang="en-US" dirty="0" smtClean="0"/>
              <a:t>becomes </a:t>
            </a:r>
            <a:r>
              <a:rPr lang="en-US" dirty="0" smtClean="0"/>
              <a:t>NULL. When current is NULL,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894" y="265564"/>
            <a:ext cx="10391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Because current is NULL, the loop condition evaluates to false and the while loop, </a:t>
            </a:r>
            <a:r>
              <a:rPr lang="en-US" dirty="0" smtClean="0"/>
              <a:t>in Line </a:t>
            </a:r>
            <a:r>
              <a:rPr lang="en-US" dirty="0" smtClean="0"/>
              <a:t>2, terminates. </a:t>
            </a:r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 smtClean="0">
                <a:solidFill>
                  <a:srgbClr val="FF0000"/>
                </a:solidFill>
              </a:rPr>
              <a:t>follows that a pointer to each node in the </a:t>
            </a:r>
            <a:r>
              <a:rPr lang="en-US" dirty="0" smtClean="0">
                <a:solidFill>
                  <a:srgbClr val="FF0000"/>
                </a:solidFill>
              </a:rPr>
              <a:t>linked list </a:t>
            </a:r>
            <a:r>
              <a:rPr lang="en-US" dirty="0" smtClean="0">
                <a:solidFill>
                  <a:srgbClr val="FF0000"/>
                </a:solidFill>
              </a:rPr>
              <a:t>is saved in the stack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top element of the stack contains a pointer to the last node </a:t>
            </a:r>
            <a:r>
              <a:rPr lang="en-US" dirty="0" smtClean="0"/>
              <a:t>in  the </a:t>
            </a:r>
            <a:r>
              <a:rPr lang="en-US" dirty="0" smtClean="0"/>
              <a:t>list, and so </a:t>
            </a:r>
            <a:r>
              <a:rPr lang="en-US" dirty="0" smtClean="0"/>
              <a:t>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1568" y="1420479"/>
            <a:ext cx="8428466" cy="2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473" y="3657350"/>
            <a:ext cx="6764543" cy="2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59035"/>
          <a:stretch>
            <a:fillRect/>
          </a:stretch>
        </p:blipFill>
        <p:spPr bwMode="auto">
          <a:xfrm>
            <a:off x="8639594" y="1449054"/>
            <a:ext cx="3215522" cy="409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4" y="0"/>
            <a:ext cx="9603275" cy="600891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References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824" y="1035300"/>
            <a:ext cx="9603275" cy="3294576"/>
          </a:xfrm>
        </p:spPr>
        <p:txBody>
          <a:bodyPr>
            <a:normAutofit/>
          </a:bodyPr>
          <a:lstStyle/>
          <a:p>
            <a:r>
              <a:rPr lang="en-IN" sz="1200" dirty="0" smtClean="0"/>
              <a:t>https</a:t>
            </a:r>
            <a:r>
              <a:rPr lang="en-IN" sz="1200" dirty="0"/>
              <a:t>://www.hackerearth.com/practice/notes/stacks-and-queues/</a:t>
            </a:r>
            <a:endParaRPr lang="en-IN" sz="1200" dirty="0"/>
          </a:p>
          <a:p>
            <a:endParaRPr lang="en-IN" sz="1200" dirty="0" smtClean="0"/>
          </a:p>
          <a:p>
            <a:r>
              <a:rPr lang="en-IN" sz="1200" dirty="0" smtClean="0">
                <a:hlinkClick r:id="rId1"/>
              </a:rPr>
              <a:t>https</a:t>
            </a:r>
            <a:r>
              <a:rPr lang="en-IN" sz="1200" dirty="0">
                <a:hlinkClick r:id="rId1"/>
              </a:rPr>
              <a:t>://www.softwaretestinghelp.com/stacks-and-queues-in-stl</a:t>
            </a:r>
            <a:r>
              <a:rPr lang="en-IN" sz="1200" dirty="0" smtClean="0">
                <a:hlinkClick r:id="rId1"/>
              </a:rPr>
              <a:t>/</a:t>
            </a:r>
            <a:endParaRPr lang="en-IN" sz="1200" dirty="0" smtClean="0"/>
          </a:p>
          <a:p>
            <a:r>
              <a:rPr lang="en-IN" sz="1200" dirty="0" smtClean="0"/>
              <a:t>Data structures using C++ by D.S </a:t>
            </a:r>
            <a:r>
              <a:rPr lang="en-IN" sz="1200" dirty="0" err="1" smtClean="0"/>
              <a:t>Malik</a:t>
            </a:r>
            <a:endParaRPr lang="en-IN" sz="1200" dirty="0" smtClean="0"/>
          </a:p>
          <a:p>
            <a:endParaRPr lang="en-IN" sz="1200" dirty="0"/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1425673"/>
          </a:xfrm>
        </p:spPr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  <a:p>
            <a:r>
              <a:rPr lang="en-IN" dirty="0" smtClean="0"/>
              <a:t>Removal of recursion using stack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3926" y="316414"/>
            <a:ext cx="3525253" cy="477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5330" y="968041"/>
            <a:ext cx="11009312" cy="32956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process of solving a problem by reducing it to smaller versions of itself is called recursion. Recursion is a very powerful way to solve certain problems for which the solution would otherwise be very complicated. </a:t>
            </a:r>
            <a:endParaRPr lang="en-US" dirty="0" smtClean="0"/>
          </a:p>
          <a:p>
            <a:r>
              <a:rPr lang="en-US" dirty="0" smtClean="0"/>
              <a:t>Formally</a:t>
            </a:r>
            <a:endParaRPr lang="en-US" dirty="0" smtClean="0"/>
          </a:p>
          <a:p>
            <a:r>
              <a:rPr lang="en-US" b="1" dirty="0" smtClean="0"/>
              <a:t>Recursive definition</a:t>
            </a:r>
            <a:r>
              <a:rPr lang="en-US" dirty="0" smtClean="0"/>
              <a:t>: A definition in which something is defined in terms of a </a:t>
            </a:r>
            <a:r>
              <a:rPr lang="en-US" dirty="0" err="1" smtClean="0"/>
              <a:t>smallerversion</a:t>
            </a:r>
            <a:r>
              <a:rPr lang="en-US" dirty="0" smtClean="0"/>
              <a:t> of itself.</a:t>
            </a:r>
            <a:endParaRPr lang="en-US" dirty="0" smtClean="0"/>
          </a:p>
          <a:p>
            <a:r>
              <a:rPr lang="en-US" dirty="0" smtClean="0"/>
              <a:t>1. Every recursive definition must have one (or more) base cases.</a:t>
            </a:r>
            <a:endParaRPr lang="en-US" dirty="0" smtClean="0"/>
          </a:p>
          <a:p>
            <a:r>
              <a:rPr lang="en-US" dirty="0" smtClean="0"/>
              <a:t>2. The general case must eventually be reduced to a base case.</a:t>
            </a:r>
            <a:endParaRPr lang="en-US" dirty="0" smtClean="0"/>
          </a:p>
          <a:p>
            <a:r>
              <a:rPr lang="en-US" dirty="0" smtClean="0"/>
              <a:t>3. The base case stops the recursion.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8251" y="4194011"/>
            <a:ext cx="10607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Recursive Algorithm </a:t>
            </a:r>
            <a:r>
              <a:rPr lang="en-US" dirty="0" smtClean="0"/>
              <a:t>: An algorithm that finds the solution to a given problem by reducing the problem to smaller versions of itself is called a </a:t>
            </a:r>
            <a:r>
              <a:rPr lang="en-US" dirty="0" smtClean="0">
                <a:solidFill>
                  <a:srgbClr val="FF0000"/>
                </a:solidFill>
              </a:rPr>
              <a:t>recursive algorithm</a:t>
            </a:r>
            <a:r>
              <a:rPr lang="en-US" dirty="0" smtClean="0"/>
              <a:t>. The recursive algorithm must have one or more base cases, and the general solution must  eventually be reduced to a base case.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894" y="403793"/>
            <a:ext cx="10511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 : Consider the recursive function that implements the factorial function.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fact(</a:t>
            </a:r>
            <a:r>
              <a:rPr lang="en-US" dirty="0" err="1" smtClean="0"/>
              <a:t>int</a:t>
            </a:r>
            <a:r>
              <a:rPr lang="en-US" dirty="0" smtClean="0"/>
              <a:t> num)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if (num == 0)</a:t>
            </a:r>
            <a:endParaRPr lang="en-US" dirty="0" smtClean="0"/>
          </a:p>
          <a:p>
            <a:r>
              <a:rPr lang="en-US" dirty="0" smtClean="0"/>
              <a:t>return 1;</a:t>
            </a:r>
            <a:endParaRPr lang="en-US" dirty="0" smtClean="0"/>
          </a:p>
          <a:p>
            <a:r>
              <a:rPr lang="en-US" dirty="0" smtClean="0"/>
              <a:t>else</a:t>
            </a:r>
            <a:endParaRPr lang="en-US" dirty="0" smtClean="0"/>
          </a:p>
          <a:p>
            <a:r>
              <a:rPr lang="en-US" dirty="0" smtClean="0"/>
              <a:t>return num * fact(num - 1);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2925" y="964784"/>
            <a:ext cx="49244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803027" y="3268397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trace fact (3)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026" idx="1"/>
          </p:cNvCxnSpPr>
          <p:nvPr/>
        </p:nvCxnSpPr>
        <p:spPr>
          <a:xfrm>
            <a:off x="4851986" y="3453063"/>
            <a:ext cx="1500939" cy="1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3872" y="343362"/>
            <a:ext cx="93926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Steps  to design a recursive function</a:t>
            </a:r>
            <a:endParaRPr lang="en-US" b="1" dirty="0" smtClean="0"/>
          </a:p>
          <a:p>
            <a:r>
              <a:rPr lang="en-US" dirty="0" smtClean="0"/>
              <a:t>1. Understand the problem requirements.</a:t>
            </a:r>
            <a:endParaRPr lang="en-US" dirty="0" smtClean="0"/>
          </a:p>
          <a:p>
            <a:r>
              <a:rPr lang="en-US" dirty="0" smtClean="0"/>
              <a:t>2. Determine the limiting conditions. For example, for a list, the limiting condition is the number of elements in the list.</a:t>
            </a:r>
            <a:endParaRPr lang="en-US" dirty="0" smtClean="0"/>
          </a:p>
          <a:p>
            <a:r>
              <a:rPr lang="en-US" dirty="0" smtClean="0"/>
              <a:t>3. Identify the base cases and provide a direct solution to each base case.</a:t>
            </a:r>
            <a:endParaRPr lang="en-US" dirty="0" smtClean="0"/>
          </a:p>
          <a:p>
            <a:r>
              <a:rPr lang="en-US" dirty="0" smtClean="0"/>
              <a:t>4. Identify the general cases and provide a solution to each general case in terms of smaller versions of itself.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6116" y="2739008"/>
            <a:ext cx="5107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 : Print a Linked List in Reverse Order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8510" y="3437272"/>
            <a:ext cx="3124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8706" y="4248562"/>
            <a:ext cx="436345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Algorithm 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Base Case: List is empty:</a:t>
            </a:r>
            <a:endParaRPr lang="en-US" dirty="0" smtClean="0"/>
          </a:p>
          <a:p>
            <a:r>
              <a:rPr lang="en-US" dirty="0" smtClean="0"/>
              <a:t>		 no action</a:t>
            </a:r>
            <a:endParaRPr lang="en-US" dirty="0" smtClean="0"/>
          </a:p>
          <a:p>
            <a:r>
              <a:rPr lang="en-US" dirty="0" smtClean="0"/>
              <a:t>General Case: List is nonempty</a:t>
            </a:r>
            <a:endParaRPr lang="en-US" dirty="0" smtClean="0"/>
          </a:p>
          <a:p>
            <a:pPr lvl="2"/>
            <a:r>
              <a:rPr lang="en-US" dirty="0" smtClean="0"/>
              <a:t>1. Print the tail</a:t>
            </a:r>
            <a:endParaRPr lang="en-US" dirty="0" smtClean="0"/>
          </a:p>
          <a:p>
            <a:pPr lvl="2"/>
            <a:r>
              <a:rPr lang="en-US" dirty="0" smtClean="0"/>
              <a:t>2. Print the element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4529" r="5913"/>
          <a:stretch>
            <a:fillRect/>
          </a:stretch>
        </p:blipFill>
        <p:spPr bwMode="auto">
          <a:xfrm>
            <a:off x="5498432" y="3454318"/>
            <a:ext cx="6256421" cy="235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631" y="3015461"/>
            <a:ext cx="5819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Consider the statement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reversePrint</a:t>
            </a:r>
            <a:r>
              <a:rPr lang="en-US" b="1" dirty="0" smtClean="0">
                <a:solidFill>
                  <a:srgbClr val="FF0000"/>
                </a:solidFill>
              </a:rPr>
              <a:t>(first);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where first is a pointer of type </a:t>
            </a:r>
            <a:r>
              <a:rPr lang="en-US" dirty="0" err="1" smtClean="0">
                <a:solidFill>
                  <a:srgbClr val="FF0000"/>
                </a:solidFill>
              </a:rPr>
              <a:t>nodeType</a:t>
            </a:r>
            <a:r>
              <a:rPr lang="en-US" dirty="0" smtClean="0">
                <a:solidFill>
                  <a:srgbClr val="FF0000"/>
                </a:solidFill>
              </a:rPr>
              <a:t>&lt;Type&gt;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8015" y="4135103"/>
            <a:ext cx="3621068" cy="76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4845" r="5801" b="2851"/>
          <a:stretch>
            <a:fillRect/>
          </a:stretch>
        </p:blipFill>
        <p:spPr bwMode="auto">
          <a:xfrm>
            <a:off x="5889190" y="336885"/>
            <a:ext cx="6302810" cy="560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4529" r="5913"/>
          <a:stretch>
            <a:fillRect/>
          </a:stretch>
        </p:blipFill>
        <p:spPr bwMode="auto">
          <a:xfrm>
            <a:off x="0" y="338140"/>
            <a:ext cx="5919537" cy="220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90578" y="1118937"/>
          <a:ext cx="8128000" cy="1828800"/>
        </p:xfrm>
        <a:graphic>
          <a:graphicData uri="http://schemas.openxmlformats.org/drawingml/2006/table">
            <a:tbl>
              <a:tblPr/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Drawbacks of Recursion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Recursion consumes stack space</a:t>
                      </a:r>
                      <a:r>
                        <a:rPr lang="en-US" dirty="0"/>
                        <a:t>. Every recursive method call produces a new instance of the method, one with a new set of local variables. The total stack space used depends upon the level of nesting of the recursion process, and the number of local variables and parameters.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463" y="229469"/>
            <a:ext cx="10126579" cy="199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 Rounded MT Bold" panose="020F0704030504030204" charset="0"/>
                <a:cs typeface="Arial Rounded MT Bold" panose="020F0704030504030204" charset="0"/>
              </a:rPr>
              <a:t>Removal of recursion using 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Stack</a:t>
            </a:r>
            <a:endParaRPr lang="en-US" sz="2400" b="1" dirty="0" smtClean="0">
              <a:solidFill>
                <a:srgbClr val="FF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000" dirty="0" smtClean="0">
                <a:latin typeface="Arial Rounded MT Bold" panose="020F0704030504030204" charset="0"/>
                <a:cs typeface="Arial Rounded MT Bold" panose="020F0704030504030204" charset="0"/>
              </a:rPr>
              <a:t>1) A stack for each parameter, variable, (Label).</a:t>
            </a:r>
            <a:endParaRPr lang="en-US" sz="2000" dirty="0" smtClean="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000" dirty="0" smtClean="0">
                <a:latin typeface="Arial Rounded MT Bold" panose="020F0704030504030204" charset="0"/>
                <a:cs typeface="Arial Rounded MT Bold" panose="020F0704030504030204" charset="0"/>
              </a:rPr>
              <a:t>2) A variable to hold the return value.</a:t>
            </a:r>
            <a:endParaRPr lang="en-US" sz="2000" dirty="0" smtClean="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000" dirty="0" smtClean="0">
                <a:latin typeface="Arial Rounded MT Bold" panose="020F0704030504030204" charset="0"/>
                <a:cs typeface="Arial Rounded MT Bold" panose="020F0704030504030204" charset="0"/>
              </a:rPr>
              <a:t>3) if the stop condition is reached, check whether the stack is empty.</a:t>
            </a:r>
            <a:endParaRPr lang="en-US" sz="2000" dirty="0" smtClean="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000" dirty="0" smtClean="0">
                <a:latin typeface="Arial Rounded MT Bold" panose="020F0704030504030204" charset="0"/>
                <a:cs typeface="Arial Rounded MT Bold" panose="020F0704030504030204" charset="0"/>
              </a:rPr>
              <a:t>4) If the stack is not empty, pop() and jump to the appropriate label.</a:t>
            </a:r>
            <a:endParaRPr lang="en-US" sz="2000" dirty="0" smtClean="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000" dirty="0" smtClean="0">
                <a:latin typeface="Arial Rounded MT Bold" panose="020F0704030504030204" charset="0"/>
                <a:cs typeface="Arial Rounded MT Bold" panose="020F0704030504030204" charset="0"/>
              </a:rPr>
              <a:t>5) If the stack is empty, return the result.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76726" y="2974241"/>
            <a:ext cx="4884821" cy="307795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</a:ln>
          <a:effectLst/>
        </p:spPr>
        <p:txBody>
          <a:bodyPr vert="horz" wrap="square" lIns="0" tIns="426903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 factorial(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 n 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	new a stack P;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L1: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	If (n &gt; 1)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	push to stack P (n);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	n = n - 1;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goto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 L1;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3179" y="2502893"/>
            <a:ext cx="42030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L2: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r = r * n; 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} else {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r = 1;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}</a:t>
            </a:r>
            <a:endParaRPr lang="en-US" dirty="0" smtClean="0">
              <a:solidFill>
                <a:srgbClr val="292929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 if (stack is not empty)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{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n = pop();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</a:t>
            </a:r>
            <a:r>
              <a:rPr lang="en-US" dirty="0" err="1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goto</a:t>
            </a: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 L2;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} else {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	return r;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}</a:t>
            </a:r>
            <a:b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dirty="0" smtClean="0">
                <a:solidFill>
                  <a:srgbClr val="292929"/>
                </a:solidFill>
                <a:latin typeface="Arial Rounded MT Bold" panose="020F0704030504030204" charset="0"/>
                <a:cs typeface="Arial Rounded MT Bold" panose="020F0704030504030204" charset="0"/>
              </a:rPr>
              <a:t>}</a:t>
            </a:r>
            <a:r>
              <a:rPr lang="en-US" sz="1100" dirty="0" smtClean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endParaRPr lang="en-US" sz="2800" dirty="0" smtClean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426" y="2522439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 Rounded MT Bold" panose="020F0704030504030204" charset="0"/>
                <a:cs typeface="Arial Rounded MT Bold" panose="020F0704030504030204" charset="0"/>
              </a:rPr>
              <a:t>Example 1: </a:t>
            </a:r>
            <a:endParaRPr lang="en-US" b="1" dirty="0" smtClean="0">
              <a:solidFill>
                <a:srgbClr val="FF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/>
          <a:srcRect l="9607" b="3744"/>
          <a:stretch>
            <a:fillRect/>
          </a:stretch>
        </p:blipFill>
        <p:spPr bwMode="auto">
          <a:xfrm>
            <a:off x="421104" y="171868"/>
            <a:ext cx="4800611" cy="600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8787" y="460710"/>
            <a:ext cx="5531412" cy="21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0408" y="3774906"/>
            <a:ext cx="5471365" cy="9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15789" y="3092115"/>
            <a:ext cx="11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6"/>
                </a:solidFill>
              </a:rPr>
              <a:t>Output</a:t>
            </a:r>
            <a:endParaRPr lang="en-US" b="1" u="sng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3314</Words>
  <Application>WPS Presentation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Menlo</vt:lpstr>
      <vt:lpstr>AMGDT</vt:lpstr>
      <vt:lpstr>Century Gothic</vt:lpstr>
      <vt:lpstr>Microsoft YaHei</vt:lpstr>
      <vt:lpstr>Arial Unicode MS</vt:lpstr>
      <vt:lpstr>Calibri</vt:lpstr>
      <vt:lpstr>Arial Rounded MT Bold</vt:lpstr>
      <vt:lpstr>Gallery</vt:lpstr>
      <vt:lpstr>Data Structures (15B11CI311)  Odd Semester 2021</vt:lpstr>
      <vt:lpstr>Outline</vt:lpstr>
      <vt:lpstr>Recursion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Shefali</dc:creator>
  <cp:lastModifiedBy>RAHI AGARWAL 9921103145</cp:lastModifiedBy>
  <cp:revision>106</cp:revision>
  <dcterms:created xsi:type="dcterms:W3CDTF">2020-06-20T13:41:00Z</dcterms:created>
  <dcterms:modified xsi:type="dcterms:W3CDTF">2022-09-14T23:40:38Z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F4D84EF3665147C8A30BF47DD1E393D3</vt:lpwstr>
  </property>
  <property fmtid="{D5CDD505-2E9C-101B-9397-08002B2CF9AE}" pid="3" name="KSOProductBuildVer">
    <vt:lpwstr>1033-11.2.0.11306</vt:lpwstr>
  </property>
</Properties>
</file>