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9"/>
  </p:notesMasterIdLst>
  <p:sldIdLst>
    <p:sldId id="395" r:id="rId2"/>
    <p:sldId id="396" r:id="rId3"/>
    <p:sldId id="397" r:id="rId4"/>
    <p:sldId id="371" r:id="rId5"/>
    <p:sldId id="388" r:id="rId6"/>
    <p:sldId id="389" r:id="rId7"/>
    <p:sldId id="394" r:id="rId8"/>
    <p:sldId id="398" r:id="rId9"/>
    <p:sldId id="399" r:id="rId10"/>
    <p:sldId id="400" r:id="rId11"/>
    <p:sldId id="403" r:id="rId12"/>
    <p:sldId id="404" r:id="rId13"/>
    <p:sldId id="405" r:id="rId14"/>
    <p:sldId id="406" r:id="rId15"/>
    <p:sldId id="407" r:id="rId16"/>
    <p:sldId id="401" r:id="rId17"/>
    <p:sldId id="40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74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177E4-C1DD-443C-9E5F-A6B79296ABE8}" type="datetimeFigureOut">
              <a:rPr lang="en-IN" smtClean="0"/>
              <a:pPr/>
              <a:t>11-09-2021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C8413-CF18-46CE-995F-4405F19B6C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31828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2771049C-395B-482C-A387-65DECF28A76C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02241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99718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75128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69501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10307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5894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5556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94064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12667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8971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2771049C-395B-482C-A387-65DECF28A76C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58367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1100" y="0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771049C-395B-482C-A387-65DECF28A76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1E4F7C6-ADF5-4E4E-B66B-C1266817EBB8}"/>
              </a:ext>
            </a:extLst>
          </p:cNvPr>
          <p:cNvSpPr/>
          <p:nvPr userDrawn="1"/>
        </p:nvSpPr>
        <p:spPr>
          <a:xfrm>
            <a:off x="11465169" y="-24289"/>
            <a:ext cx="726831" cy="73855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xmlns="" id="{540C03E7-842A-4317-A982-3EF957B17B32}"/>
              </a:ext>
            </a:extLst>
          </p:cNvPr>
          <p:cNvSpPr txBox="1"/>
          <p:nvPr userDrawn="1"/>
        </p:nvSpPr>
        <p:spPr>
          <a:xfrm>
            <a:off x="5022166" y="6400800"/>
            <a:ext cx="2622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solidFill>
                  <a:srgbClr val="002060"/>
                </a:solidFill>
              </a:rPr>
              <a:t>Data Structure </a:t>
            </a:r>
            <a:r>
              <a:rPr lang="en-IN" sz="2000" b="1" dirty="0" smtClean="0">
                <a:solidFill>
                  <a:srgbClr val="002060"/>
                </a:solidFill>
              </a:rPr>
              <a:t>2021</a:t>
            </a:r>
            <a:endParaRPr lang="en-IN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728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51cto.com/wintys/10297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08FD51-4C67-49A5-8DEE-4C0608E4A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0" y="998625"/>
            <a:ext cx="8637073" cy="11552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Data Structures (15B11CI311)</a:t>
            </a: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3100" b="1" dirty="0"/>
              <a:t/>
            </a:r>
            <a:br>
              <a:rPr lang="en-US" sz="3100" b="1" dirty="0"/>
            </a:br>
            <a:r>
              <a:rPr lang="en-US" sz="3100" dirty="0"/>
              <a:t>Odd Semester </a:t>
            </a:r>
            <a:r>
              <a:rPr lang="en-US" sz="3100" dirty="0" smtClean="0"/>
              <a:t>2021</a:t>
            </a:r>
            <a:endParaRPr lang="en-IN" sz="31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DB62C41-2131-4126-987A-5AE49F2AF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4160" y="4323081"/>
            <a:ext cx="9369236" cy="762000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3</a:t>
            </a:r>
            <a:r>
              <a:rPr lang="en-US" sz="2000" baseline="30000" dirty="0"/>
              <a:t>rd</a:t>
            </a:r>
            <a:r>
              <a:rPr lang="en-US" sz="2000" dirty="0"/>
              <a:t> Semester , Computer Science and Engineering</a:t>
            </a:r>
          </a:p>
          <a:p>
            <a:pPr algn="ctr"/>
            <a:r>
              <a:rPr lang="en-US" sz="2000" dirty="0"/>
              <a:t>Jaypee Institute Of Information Technology (JIIT), Noida</a:t>
            </a:r>
          </a:p>
        </p:txBody>
      </p:sp>
      <p:pic>
        <p:nvPicPr>
          <p:cNvPr id="2050" name="Picture 2" descr="Jaypee Institute of Information Technology - Wikipedia">
            <a:extLst>
              <a:ext uri="{FF2B5EF4-FFF2-40B4-BE49-F238E27FC236}">
                <a16:creationId xmlns="" xmlns:a16="http://schemas.microsoft.com/office/drawing/2014/main" id="{42622B0E-5F06-4CBC-B256-77E0A3872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24582" y="2405923"/>
            <a:ext cx="1342836" cy="16701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B127EEF-63E8-4BBA-A19E-907327E3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4396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300251" y="0"/>
            <a:ext cx="4012441" cy="6494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include&lt;</a:t>
            </a:r>
            <a:r>
              <a:rPr lang="en-US" sz="1600" dirty="0" err="1"/>
              <a:t>iostream</a:t>
            </a:r>
            <a:r>
              <a:rPr lang="en-US" sz="1600" dirty="0"/>
              <a:t>&gt;</a:t>
            </a:r>
          </a:p>
          <a:p>
            <a:r>
              <a:rPr lang="en-US" sz="1600" dirty="0"/>
              <a:t>using namespace </a:t>
            </a:r>
            <a:r>
              <a:rPr lang="en-US" sz="1600" dirty="0" err="1"/>
              <a:t>std</a:t>
            </a:r>
            <a:r>
              <a:rPr lang="en-US" sz="1600" dirty="0"/>
              <a:t>;</a:t>
            </a:r>
          </a:p>
          <a:p>
            <a:r>
              <a:rPr lang="en-US" sz="1600" dirty="0"/>
              <a:t>int median(int A[],int </a:t>
            </a:r>
            <a:r>
              <a:rPr lang="en-US" sz="1600" dirty="0" err="1"/>
              <a:t>l,int</a:t>
            </a:r>
            <a:r>
              <a:rPr lang="en-US" sz="1600" dirty="0"/>
              <a:t> </a:t>
            </a:r>
            <a:r>
              <a:rPr lang="en-US" sz="1600" dirty="0" err="1"/>
              <a:t>r,int</a:t>
            </a:r>
            <a:r>
              <a:rPr lang="en-US" sz="1600" dirty="0"/>
              <a:t> k)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int index, flag=0;</a:t>
            </a:r>
          </a:p>
          <a:p>
            <a:r>
              <a:rPr lang="en-US" sz="1600" dirty="0"/>
              <a:t>    while(l&lt;r)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int </a:t>
            </a:r>
            <a:r>
              <a:rPr lang="en-US" sz="1600" dirty="0" err="1"/>
              <a:t>ind</a:t>
            </a:r>
            <a:r>
              <a:rPr lang="en-US" sz="1600" dirty="0"/>
              <a:t> = r-l+1;</a:t>
            </a:r>
          </a:p>
          <a:p>
            <a:r>
              <a:rPr lang="en-US" sz="1600" dirty="0"/>
              <a:t>    cout&lt;&lt;"\n l="&lt;&lt;l&lt;&lt;"r="&lt;&lt;r;</a:t>
            </a:r>
          </a:p>
          <a:p>
            <a:r>
              <a:rPr lang="en-US" sz="1600" dirty="0"/>
              <a:t>    index = rand()%</a:t>
            </a:r>
            <a:r>
              <a:rPr lang="en-US" sz="1600" dirty="0" err="1"/>
              <a:t>ind</a:t>
            </a:r>
            <a:r>
              <a:rPr lang="en-US" sz="1600" dirty="0"/>
              <a:t>;</a:t>
            </a:r>
          </a:p>
          <a:p>
            <a:r>
              <a:rPr lang="en-US" sz="1600" dirty="0"/>
              <a:t>    int </a:t>
            </a:r>
            <a:r>
              <a:rPr lang="en-US" sz="1600" dirty="0" err="1"/>
              <a:t>i,j</a:t>
            </a:r>
            <a:r>
              <a:rPr lang="en-US" sz="1600" dirty="0"/>
              <a:t>=0,m=0,n=0;</a:t>
            </a:r>
          </a:p>
          <a:p>
            <a:r>
              <a:rPr lang="en-US" sz="1600" dirty="0"/>
              <a:t>    int S1[10],S3[10],S2[1];</a:t>
            </a:r>
          </a:p>
          <a:p>
            <a:r>
              <a:rPr lang="en-US" sz="1600" dirty="0"/>
              <a:t>    for(</a:t>
            </a:r>
            <a:r>
              <a:rPr lang="en-US" sz="1600" dirty="0" err="1"/>
              <a:t>i</a:t>
            </a:r>
            <a:r>
              <a:rPr lang="en-US" sz="1600" dirty="0"/>
              <a:t>=0;i&lt;=</a:t>
            </a:r>
            <a:r>
              <a:rPr lang="en-US" sz="1600" dirty="0" err="1"/>
              <a:t>r;i</a:t>
            </a:r>
            <a:r>
              <a:rPr lang="en-US" sz="1600" dirty="0"/>
              <a:t>++)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if(A[</a:t>
            </a:r>
            <a:r>
              <a:rPr lang="en-US" sz="1600" dirty="0" err="1"/>
              <a:t>i</a:t>
            </a:r>
            <a:r>
              <a:rPr lang="en-US" sz="1600" dirty="0"/>
              <a:t>]&lt;A[index])</a:t>
            </a:r>
          </a:p>
          <a:p>
            <a:r>
              <a:rPr lang="en-US" sz="1600" dirty="0"/>
              <a:t>        {</a:t>
            </a:r>
          </a:p>
          <a:p>
            <a:r>
              <a:rPr lang="en-US" sz="1600" dirty="0"/>
              <a:t>            S1[j]=A[</a:t>
            </a:r>
            <a:r>
              <a:rPr lang="en-US" sz="1600" dirty="0" err="1"/>
              <a:t>i</a:t>
            </a:r>
            <a:r>
              <a:rPr lang="en-US" sz="1600" dirty="0"/>
              <a:t>];</a:t>
            </a:r>
          </a:p>
          <a:p>
            <a:r>
              <a:rPr lang="en-US" sz="1600" dirty="0"/>
              <a:t>            j++;</a:t>
            </a:r>
          </a:p>
          <a:p>
            <a:r>
              <a:rPr lang="en-US" sz="1600" dirty="0"/>
              <a:t>        }</a:t>
            </a:r>
          </a:p>
          <a:p>
            <a:endParaRPr lang="en-US" sz="1600" dirty="0"/>
          </a:p>
          <a:p>
            <a:r>
              <a:rPr lang="en-US" sz="1600" dirty="0"/>
              <a:t>        else if(A[</a:t>
            </a:r>
            <a:r>
              <a:rPr lang="en-US" sz="1600" dirty="0" err="1"/>
              <a:t>i</a:t>
            </a:r>
            <a:r>
              <a:rPr lang="en-US" sz="1600" dirty="0"/>
              <a:t>]==A[index])</a:t>
            </a:r>
          </a:p>
          <a:p>
            <a:r>
              <a:rPr lang="en-US" sz="1600" dirty="0"/>
              <a:t>        {</a:t>
            </a:r>
          </a:p>
          <a:p>
            <a:r>
              <a:rPr lang="en-US" sz="1600" dirty="0"/>
              <a:t>            S2[n]=A[</a:t>
            </a:r>
            <a:r>
              <a:rPr lang="en-US" sz="1600" dirty="0" err="1"/>
              <a:t>i</a:t>
            </a:r>
            <a:r>
              <a:rPr lang="en-US" sz="1600" dirty="0"/>
              <a:t>];</a:t>
            </a:r>
          </a:p>
          <a:p>
            <a:r>
              <a:rPr lang="en-US" sz="1600" dirty="0"/>
              <a:t>            n++;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00929" y="107721"/>
            <a:ext cx="2934269" cy="6278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else</a:t>
            </a:r>
          </a:p>
          <a:p>
            <a:r>
              <a:rPr lang="en-US" sz="1600" dirty="0"/>
              <a:t>        {</a:t>
            </a:r>
          </a:p>
          <a:p>
            <a:r>
              <a:rPr lang="en-US" sz="1600" dirty="0"/>
              <a:t>             S3[m]=A[</a:t>
            </a:r>
            <a:r>
              <a:rPr lang="en-US" sz="1600" dirty="0" err="1"/>
              <a:t>i</a:t>
            </a:r>
            <a:r>
              <a:rPr lang="en-US" sz="1600" dirty="0"/>
              <a:t>];</a:t>
            </a:r>
          </a:p>
          <a:p>
            <a:r>
              <a:rPr lang="en-US" sz="1600" dirty="0"/>
              <a:t>            m++;</a:t>
            </a:r>
          </a:p>
          <a:p>
            <a:r>
              <a:rPr lang="en-US" sz="1600" dirty="0"/>
              <a:t>        }</a:t>
            </a:r>
          </a:p>
          <a:p>
            <a:endParaRPr lang="en-US" sz="1600" dirty="0"/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// j=j-1;m=m-1;</a:t>
            </a:r>
          </a:p>
          <a:p>
            <a:r>
              <a:rPr lang="en-US" sz="1600" dirty="0"/>
              <a:t>    if(j&gt;k)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for(int y=0;y&lt;</a:t>
            </a:r>
            <a:r>
              <a:rPr lang="en-US" sz="1600" dirty="0" err="1"/>
              <a:t>j;y</a:t>
            </a:r>
            <a:r>
              <a:rPr lang="en-US" sz="1600" dirty="0"/>
              <a:t>++)</a:t>
            </a:r>
          </a:p>
          <a:p>
            <a:r>
              <a:rPr lang="en-US" sz="1600" dirty="0"/>
              <a:t>        {</a:t>
            </a:r>
          </a:p>
          <a:p>
            <a:r>
              <a:rPr lang="en-US" sz="1600" dirty="0"/>
              <a:t>            A[y]=S1[y];</a:t>
            </a:r>
          </a:p>
          <a:p>
            <a:r>
              <a:rPr lang="en-US" sz="1600" dirty="0"/>
              <a:t>            r=j-1;</a:t>
            </a:r>
          </a:p>
          <a:p>
            <a:r>
              <a:rPr lang="en-US" sz="1600" dirty="0"/>
              <a:t>        }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smtClean="0"/>
              <a:t>}</a:t>
            </a:r>
          </a:p>
          <a:p>
            <a:r>
              <a:rPr lang="en-US" sz="1600" dirty="0"/>
              <a:t>else if((</a:t>
            </a:r>
            <a:r>
              <a:rPr lang="en-US" sz="1600" dirty="0" err="1"/>
              <a:t>j+n</a:t>
            </a:r>
            <a:r>
              <a:rPr lang="en-US" sz="1600" dirty="0"/>
              <a:t>)&gt;=k)</a:t>
            </a:r>
          </a:p>
          <a:p>
            <a:r>
              <a:rPr lang="en-US" sz="1600" dirty="0"/>
              <a:t>    {</a:t>
            </a:r>
          </a:p>
          <a:p>
            <a:endParaRPr lang="en-US" sz="1600" dirty="0"/>
          </a:p>
          <a:p>
            <a:r>
              <a:rPr lang="en-US" sz="1600" dirty="0"/>
              <a:t>    return A[index];</a:t>
            </a:r>
          </a:p>
          <a:p>
            <a:endParaRPr lang="en-US" sz="1600" dirty="0"/>
          </a:p>
          <a:p>
            <a:r>
              <a:rPr lang="en-US" sz="1600" dirty="0"/>
              <a:t>    }</a:t>
            </a:r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33564" y="0"/>
            <a:ext cx="4490114" cy="575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else</a:t>
            </a:r>
            <a:endParaRPr lang="en-US" sz="1600" dirty="0"/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for(int y=0;y&lt;</a:t>
            </a:r>
            <a:r>
              <a:rPr lang="en-US" sz="1600" dirty="0" err="1"/>
              <a:t>m;y</a:t>
            </a:r>
            <a:r>
              <a:rPr lang="en-US" sz="1600" dirty="0"/>
              <a:t>++)</a:t>
            </a:r>
          </a:p>
          <a:p>
            <a:r>
              <a:rPr lang="en-US" sz="1600" dirty="0"/>
              <a:t>        {</a:t>
            </a:r>
          </a:p>
          <a:p>
            <a:endParaRPr lang="en-US" sz="1600" dirty="0"/>
          </a:p>
          <a:p>
            <a:r>
              <a:rPr lang="en-US" sz="1600" dirty="0"/>
              <a:t>        A[y]=S3[y];</a:t>
            </a:r>
          </a:p>
          <a:p>
            <a:r>
              <a:rPr lang="en-US" sz="1600" dirty="0"/>
              <a:t>        r=m-1;</a:t>
            </a:r>
          </a:p>
          <a:p>
            <a:r>
              <a:rPr lang="en-US" sz="1600" dirty="0"/>
              <a:t>        k=k-(</a:t>
            </a:r>
            <a:r>
              <a:rPr lang="en-US" sz="1600" dirty="0" err="1"/>
              <a:t>j+n</a:t>
            </a:r>
            <a:r>
              <a:rPr lang="en-US" sz="1600" dirty="0"/>
              <a:t>);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}</a:t>
            </a:r>
          </a:p>
          <a:p>
            <a:endParaRPr lang="en-US" sz="1600" dirty="0"/>
          </a:p>
          <a:p>
            <a:r>
              <a:rPr lang="en-US" sz="1600" dirty="0"/>
              <a:t>}</a:t>
            </a:r>
          </a:p>
          <a:p>
            <a:r>
              <a:rPr lang="en-US" sz="1600" dirty="0" smtClean="0"/>
              <a:t>int </a:t>
            </a:r>
            <a:r>
              <a:rPr lang="en-US" sz="1600" dirty="0"/>
              <a:t>main()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	int </a:t>
            </a:r>
            <a:r>
              <a:rPr lang="en-US" sz="1600" dirty="0" err="1"/>
              <a:t>arr</a:t>
            </a:r>
            <a:r>
              <a:rPr lang="en-US" sz="1600" dirty="0"/>
              <a:t>[] = {7, 10, 4, 3, 20, 15, 8, 12,6};</a:t>
            </a:r>
          </a:p>
          <a:p>
            <a:r>
              <a:rPr lang="en-US" sz="1600" dirty="0"/>
              <a:t>	int n = </a:t>
            </a:r>
            <a:r>
              <a:rPr lang="en-US" sz="1600" dirty="0" err="1"/>
              <a:t>sizeof</a:t>
            </a:r>
            <a:r>
              <a:rPr lang="en-US" sz="1600" dirty="0"/>
              <a:t>(</a:t>
            </a:r>
            <a:r>
              <a:rPr lang="en-US" sz="1600" dirty="0" err="1"/>
              <a:t>arr</a:t>
            </a:r>
            <a:r>
              <a:rPr lang="en-US" sz="1600" dirty="0"/>
              <a:t>)/</a:t>
            </a:r>
            <a:r>
              <a:rPr lang="en-US" sz="1600" dirty="0" err="1"/>
              <a:t>sizeof</a:t>
            </a:r>
            <a:r>
              <a:rPr lang="en-US" sz="1600" dirty="0"/>
              <a:t>(</a:t>
            </a:r>
            <a:r>
              <a:rPr lang="en-US" sz="1600" dirty="0" err="1"/>
              <a:t>arr</a:t>
            </a:r>
            <a:r>
              <a:rPr lang="en-US" sz="1600" dirty="0"/>
              <a:t>[0]), k = 3;</a:t>
            </a:r>
          </a:p>
          <a:p>
            <a:r>
              <a:rPr lang="en-US" sz="1600" dirty="0"/>
              <a:t>	int element=median(</a:t>
            </a:r>
            <a:r>
              <a:rPr lang="en-US" sz="1600" dirty="0" err="1"/>
              <a:t>arr</a:t>
            </a:r>
            <a:r>
              <a:rPr lang="en-US" sz="1600" dirty="0"/>
              <a:t>, 0, n-1, k);</a:t>
            </a:r>
          </a:p>
          <a:p>
            <a:r>
              <a:rPr lang="en-US" sz="1600" dirty="0"/>
              <a:t>	cout &lt;&lt; "</a:t>
            </a:r>
            <a:r>
              <a:rPr lang="en-US" sz="1600" dirty="0" err="1"/>
              <a:t>K'th</a:t>
            </a:r>
            <a:r>
              <a:rPr lang="en-US" sz="1600" dirty="0"/>
              <a:t> smallest element is "&lt;&lt;element;</a:t>
            </a:r>
          </a:p>
          <a:p>
            <a:r>
              <a:rPr lang="en-US" sz="1600" dirty="0"/>
              <a:t>	return 0;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221" y="5390865"/>
            <a:ext cx="41148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3885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871959" y="803663"/>
            <a:ext cx="101934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An </a:t>
            </a:r>
            <a:r>
              <a:rPr lang="en-US" dirty="0" smtClean="0"/>
              <a:t>Interpolation Search is an improvement over Binary Search for scenarios where the values in a sorted array are uniformly distributed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Binary Search goes to the middle element to check.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On </a:t>
            </a:r>
            <a:r>
              <a:rPr lang="en-US" dirty="0" smtClean="0">
                <a:solidFill>
                  <a:srgbClr val="FF0000"/>
                </a:solidFill>
              </a:rPr>
              <a:t>the other hand, Interpolation Search may go to different locations according to the value of the key being searched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59421" y="350663"/>
            <a:ext cx="37144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Interpolation </a:t>
            </a:r>
            <a:r>
              <a:rPr lang="en-US" sz="2800" dirty="0" smtClean="0"/>
              <a:t>Search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36292" y="2654819"/>
            <a:ext cx="11154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For example, </a:t>
            </a:r>
            <a:r>
              <a:rPr lang="en-US" dirty="0" smtClean="0"/>
              <a:t>if the value of the key is close to the last element, Interpolation Search is likely to start search toward the end side.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351097" y="5733288"/>
            <a:ext cx="112698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https://medium.com/karuna-sehgal/an-explanation-of-interpolation-search-c98555005138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12</a:t>
            </a:fld>
            <a:endParaRPr lang="en-IN"/>
          </a:p>
        </p:txBody>
      </p:sp>
      <p:pic>
        <p:nvPicPr>
          <p:cNvPr id="3" name="Picture 2" descr="https://miro.medium.com/max/1400/1*jx1WRTDRLbehBj-Sf-ZEOg.png"/>
          <p:cNvPicPr>
            <a:picLocks noChangeAspect="1" noChangeArrowheads="1"/>
          </p:cNvPicPr>
          <p:nvPr/>
        </p:nvPicPr>
        <p:blipFill>
          <a:blip r:embed="rId2"/>
          <a:srcRect t="10811" r="5307"/>
          <a:stretch>
            <a:fillRect/>
          </a:stretch>
        </p:blipFill>
        <p:spPr bwMode="auto">
          <a:xfrm>
            <a:off x="486137" y="833377"/>
            <a:ext cx="10949651" cy="4400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547867" y="424079"/>
            <a:ext cx="109805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 a loop, calculate the value of “pos” using the probe position </a:t>
            </a:r>
            <a:r>
              <a:rPr lang="en-US" dirty="0" smtClean="0"/>
              <a:t>formula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there is a match, return the index of the item, and exit.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the item is less than the </a:t>
            </a:r>
            <a:r>
              <a:rPr lang="en-US" dirty="0" err="1" smtClean="0"/>
              <a:t>arr</a:t>
            </a:r>
            <a:r>
              <a:rPr lang="en-US" dirty="0" smtClean="0"/>
              <a:t>[pos], calculate the probe position of the left sub-array. Otherwise calculate the same in the right sub-array.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Repeat until a match is found or the sub-array reduces to zero</a:t>
            </a:r>
            <a:r>
              <a:rPr lang="en-US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706055" y="394692"/>
            <a:ext cx="968801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interpolationSearch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[], </a:t>
            </a:r>
            <a:r>
              <a:rPr lang="en-US" dirty="0" err="1" smtClean="0"/>
              <a:t>int</a:t>
            </a:r>
            <a:r>
              <a:rPr lang="en-US" dirty="0" smtClean="0"/>
              <a:t> lo, </a:t>
            </a:r>
            <a:r>
              <a:rPr lang="en-US" dirty="0" err="1" smtClean="0"/>
              <a:t>int</a:t>
            </a:r>
            <a:r>
              <a:rPr lang="en-US" dirty="0" smtClean="0"/>
              <a:t> hi, </a:t>
            </a:r>
            <a:r>
              <a:rPr lang="en-US" dirty="0" err="1" smtClean="0"/>
              <a:t>int</a:t>
            </a:r>
            <a:r>
              <a:rPr lang="en-US" dirty="0" smtClean="0"/>
              <a:t> x)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pos;</a:t>
            </a:r>
          </a:p>
          <a:p>
            <a:r>
              <a:rPr lang="en-US" dirty="0" smtClean="0"/>
              <a:t>// </a:t>
            </a:r>
            <a:r>
              <a:rPr lang="en-US" dirty="0" smtClean="0"/>
              <a:t>Since array is sorted, an element </a:t>
            </a:r>
            <a:r>
              <a:rPr lang="en-US" dirty="0" smtClean="0"/>
              <a:t>present in </a:t>
            </a:r>
            <a:r>
              <a:rPr lang="en-US" dirty="0" smtClean="0"/>
              <a:t>array must be in range defined by corner</a:t>
            </a:r>
          </a:p>
          <a:p>
            <a:r>
              <a:rPr lang="en-US" dirty="0" smtClean="0"/>
              <a:t>	if (lo &lt;= hi &amp;&amp; x &gt;= </a:t>
            </a:r>
            <a:r>
              <a:rPr lang="en-US" dirty="0" err="1" smtClean="0"/>
              <a:t>arr</a:t>
            </a:r>
            <a:r>
              <a:rPr lang="en-US" dirty="0" smtClean="0"/>
              <a:t>[lo] &amp;&amp; x &lt;= </a:t>
            </a:r>
            <a:r>
              <a:rPr lang="en-US" dirty="0" err="1" smtClean="0"/>
              <a:t>arr</a:t>
            </a:r>
            <a:r>
              <a:rPr lang="en-US" dirty="0" smtClean="0"/>
              <a:t>[hi]) {</a:t>
            </a:r>
          </a:p>
          <a:p>
            <a:endParaRPr lang="en-US" dirty="0" smtClean="0"/>
          </a:p>
          <a:p>
            <a:r>
              <a:rPr lang="en-US" dirty="0" smtClean="0"/>
              <a:t>		</a:t>
            </a:r>
            <a:r>
              <a:rPr lang="en-US" dirty="0" smtClean="0"/>
              <a:t>pos </a:t>
            </a:r>
            <a:r>
              <a:rPr lang="en-US" dirty="0" smtClean="0"/>
              <a:t>= </a:t>
            </a:r>
            <a:r>
              <a:rPr lang="en-US" dirty="0" smtClean="0"/>
              <a:t>lo+ </a:t>
            </a:r>
            <a:r>
              <a:rPr lang="en-US" dirty="0" smtClean="0"/>
              <a:t>(((double)(hi - lo) / (</a:t>
            </a:r>
            <a:r>
              <a:rPr lang="en-US" dirty="0" err="1" smtClean="0"/>
              <a:t>arr</a:t>
            </a:r>
            <a:r>
              <a:rPr lang="en-US" dirty="0" smtClean="0"/>
              <a:t>[hi] - </a:t>
            </a:r>
            <a:r>
              <a:rPr lang="en-US" dirty="0" err="1" smtClean="0"/>
              <a:t>arr</a:t>
            </a:r>
            <a:r>
              <a:rPr lang="en-US" dirty="0" smtClean="0"/>
              <a:t>[lo</a:t>
            </a:r>
            <a:r>
              <a:rPr lang="en-US" dirty="0" smtClean="0"/>
              <a:t>]))</a:t>
            </a:r>
            <a:r>
              <a:rPr lang="en-US" dirty="0" smtClean="0"/>
              <a:t>	* (x - </a:t>
            </a:r>
            <a:r>
              <a:rPr lang="en-US" dirty="0" err="1" smtClean="0"/>
              <a:t>arr</a:t>
            </a:r>
            <a:r>
              <a:rPr lang="en-US" dirty="0" smtClean="0"/>
              <a:t>[lo]));</a:t>
            </a:r>
          </a:p>
          <a:p>
            <a:endParaRPr lang="en-US" dirty="0" smtClean="0"/>
          </a:p>
          <a:p>
            <a:r>
              <a:rPr lang="en-US" dirty="0" smtClean="0"/>
              <a:t>		</a:t>
            </a:r>
            <a:r>
              <a:rPr lang="en-US" dirty="0" smtClean="0"/>
              <a:t>if 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[pos] == x)</a:t>
            </a:r>
          </a:p>
          <a:p>
            <a:r>
              <a:rPr lang="en-US" dirty="0" smtClean="0"/>
              <a:t>			return pos;</a:t>
            </a:r>
          </a:p>
          <a:p>
            <a:endParaRPr lang="en-US" dirty="0" smtClean="0"/>
          </a:p>
          <a:p>
            <a:r>
              <a:rPr lang="en-US" dirty="0" smtClean="0"/>
              <a:t>		// If x is larger, x is in right sub array</a:t>
            </a:r>
          </a:p>
          <a:p>
            <a:r>
              <a:rPr lang="en-US" dirty="0" smtClean="0"/>
              <a:t>		if (</a:t>
            </a:r>
            <a:r>
              <a:rPr lang="en-US" dirty="0" err="1" smtClean="0"/>
              <a:t>arr</a:t>
            </a:r>
            <a:r>
              <a:rPr lang="en-US" dirty="0" smtClean="0"/>
              <a:t>[pos] &lt; x)</a:t>
            </a:r>
          </a:p>
          <a:p>
            <a:r>
              <a:rPr lang="en-US" dirty="0" smtClean="0"/>
              <a:t>			return </a:t>
            </a:r>
            <a:r>
              <a:rPr lang="en-US" dirty="0" err="1" smtClean="0"/>
              <a:t>interpolationSearch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pos + 1, hi, x);</a:t>
            </a:r>
          </a:p>
          <a:p>
            <a:endParaRPr lang="en-US" dirty="0" smtClean="0"/>
          </a:p>
          <a:p>
            <a:r>
              <a:rPr lang="en-US" dirty="0" smtClean="0"/>
              <a:t>		// If x is smaller, x is in left sub array</a:t>
            </a:r>
          </a:p>
          <a:p>
            <a:r>
              <a:rPr lang="en-US" dirty="0" smtClean="0"/>
              <a:t>		if (</a:t>
            </a:r>
            <a:r>
              <a:rPr lang="en-US" dirty="0" err="1" smtClean="0"/>
              <a:t>arr</a:t>
            </a:r>
            <a:r>
              <a:rPr lang="en-US" dirty="0" smtClean="0"/>
              <a:t>[pos] &gt; x)</a:t>
            </a:r>
          </a:p>
          <a:p>
            <a:r>
              <a:rPr lang="en-US" dirty="0" smtClean="0"/>
              <a:t>			return </a:t>
            </a:r>
            <a:r>
              <a:rPr lang="en-US" dirty="0" err="1" smtClean="0"/>
              <a:t>interpolationSearch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lo, pos - 1, x);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return -1;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906684" y="234232"/>
            <a:ext cx="740393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 Driver Code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[] = { 10, 12, 13, 16, 18, 19, 20, 21,</a:t>
            </a:r>
          </a:p>
          <a:p>
            <a:r>
              <a:rPr lang="en-US" dirty="0" smtClean="0"/>
              <a:t>				22, 23, 24, 33, 35, 42, 47 };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n =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) /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[0]);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// Element to be searched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 = 18;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index = </a:t>
            </a:r>
            <a:r>
              <a:rPr lang="en-US" dirty="0" err="1" smtClean="0"/>
              <a:t>interpolationSearch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, 0, n - 1, x);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// If element was found</a:t>
            </a:r>
          </a:p>
          <a:p>
            <a:r>
              <a:rPr lang="en-US" dirty="0" smtClean="0"/>
              <a:t>	if (index != -1)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 &lt;&lt; "Element found at index " &lt;&lt; index;</a:t>
            </a:r>
          </a:p>
          <a:p>
            <a:r>
              <a:rPr lang="en-US" dirty="0" smtClean="0"/>
              <a:t>	else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 &lt;&lt; "Element not found.";</a:t>
            </a:r>
          </a:p>
          <a:p>
            <a:endParaRPr lang="en-US" dirty="0" smtClean="0"/>
          </a:p>
          <a:p>
            <a:r>
              <a:rPr lang="en-US" dirty="0" smtClean="0"/>
              <a:t>	return 0;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8275901" y="2558004"/>
            <a:ext cx="3287208" cy="63091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urw-din"/>
                <a:cs typeface="Arial" pitchFamily="34" charset="0"/>
              </a:rPr>
              <a:t>Output: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Arial" pitchFamily="34" charset="0"/>
              </a:rPr>
              <a:t>Element found at index 4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9881" y="5975960"/>
            <a:ext cx="6981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Source: https</a:t>
            </a:r>
            <a:r>
              <a:rPr lang="en-US" dirty="0" smtClean="0"/>
              <a:t>://www.geeksforgeeks.org/interpolation-search/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064526" y="1978925"/>
            <a:ext cx="1139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0070C0"/>
                </a:solidFill>
              </a:rPr>
              <a:t>https://</a:t>
            </a:r>
            <a:r>
              <a:rPr lang="en-US" sz="1600" i="1" dirty="0" smtClean="0">
                <a:solidFill>
                  <a:srgbClr val="0070C0"/>
                </a:solidFill>
              </a:rPr>
              <a:t>www.techiedelight.com/find-kth-largest-element-array</a:t>
            </a:r>
            <a:endParaRPr lang="en-US" sz="16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114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Different Searching Techniques:</a:t>
            </a:r>
          </a:p>
          <a:p>
            <a:r>
              <a:rPr lang="en-US" dirty="0" smtClean="0"/>
              <a:t>Median search </a:t>
            </a:r>
          </a:p>
          <a:p>
            <a:r>
              <a:rPr lang="en-US" dirty="0" smtClean="0"/>
              <a:t>Interpolation Search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7715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xmlns="" id="{C5F87F03-F5C7-45CD-AA45-216F0BED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622" y="721312"/>
            <a:ext cx="9603275" cy="1049235"/>
          </a:xfrm>
        </p:spPr>
        <p:txBody>
          <a:bodyPr/>
          <a:lstStyle/>
          <a:p>
            <a:pPr eaLnBrk="1" hangingPunct="1"/>
            <a:r>
              <a:rPr lang="en-IN" altLang="en-US" dirty="0"/>
              <a:t>Median Search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xmlns="" id="{9A241615-2317-4ED6-9A20-1215DE4C3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622" y="1245929"/>
            <a:ext cx="10592973" cy="4953000"/>
          </a:xfrm>
        </p:spPr>
        <p:txBody>
          <a:bodyPr>
            <a:normAutofit/>
          </a:bodyPr>
          <a:lstStyle/>
          <a:p>
            <a:pPr algn="just" eaLnBrk="1" hangingPunct="1">
              <a:buFont typeface="Wingdings 2" panose="05020102010507070707" pitchFamily="18" charset="2"/>
              <a:buNone/>
            </a:pPr>
            <a:r>
              <a:rPr lang="en-IN" altLang="en-US" sz="1800" dirty="0"/>
              <a:t>Let us define the median of N numerical values by:</a:t>
            </a:r>
          </a:p>
          <a:p>
            <a:pPr algn="just" eaLnBrk="1" hangingPunct="1"/>
            <a:r>
              <a:rPr lang="en-IN" altLang="en-US" sz="1800" dirty="0"/>
              <a:t>The median of a list of N values is found by sorting the input array in increasing order, and taking the middle value</a:t>
            </a:r>
            <a:r>
              <a:rPr lang="en-IN" altLang="en-US" sz="1800" dirty="0" smtClean="0"/>
              <a:t>. This will take O(</a:t>
            </a:r>
            <a:r>
              <a:rPr lang="en-IN" altLang="en-US" sz="1800" dirty="0" err="1" smtClean="0"/>
              <a:t>nlogn</a:t>
            </a:r>
            <a:r>
              <a:rPr lang="en-IN" altLang="en-US" sz="1800" dirty="0" smtClean="0"/>
              <a:t>) time in average/best case.</a:t>
            </a:r>
            <a:endParaRPr lang="en-IN" altLang="en-US" sz="1800" dirty="0"/>
          </a:p>
          <a:p>
            <a:pPr algn="just" eaLnBrk="1" hangingPunct="1"/>
            <a:r>
              <a:rPr lang="en-IN" altLang="en-US" sz="1800" dirty="0" smtClean="0"/>
              <a:t>Example</a:t>
            </a:r>
            <a:r>
              <a:rPr lang="en-IN" altLang="en-US" sz="1800" dirty="0"/>
              <a:t>:</a:t>
            </a:r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en-IN" altLang="en-US" sz="1800" dirty="0" smtClean="0"/>
              <a:t>    input </a:t>
            </a:r>
            <a:r>
              <a:rPr lang="en-IN" altLang="en-US" sz="1800" dirty="0"/>
              <a:t>values: 19 10 84 11 23 median: 19 The first definition is easy to grasp but is given through an algorithm </a:t>
            </a:r>
            <a:r>
              <a:rPr lang="en-IN" altLang="en-US" sz="1800" dirty="0">
                <a:solidFill>
                  <a:srgbClr val="FF0000"/>
                </a:solidFill>
              </a:rPr>
              <a:t>(sort the array, take the central value), which is not the best way to define such a concept</a:t>
            </a:r>
            <a:r>
              <a:rPr lang="en-IN" altLang="en-US" sz="1800" dirty="0"/>
              <a:t>. </a:t>
            </a:r>
            <a:endParaRPr lang="en-IN" altLang="en-US" sz="1800" dirty="0" smtClean="0"/>
          </a:p>
          <a:p>
            <a:pPr algn="just"/>
            <a:r>
              <a:rPr lang="en-IN" altLang="en-US" sz="1800" dirty="0" smtClean="0"/>
              <a:t>Finding the </a:t>
            </a:r>
            <a:r>
              <a:rPr lang="en-IN" altLang="en-US" sz="1800" dirty="0" err="1" smtClean="0"/>
              <a:t>kth</a:t>
            </a:r>
            <a:r>
              <a:rPr lang="en-IN" altLang="en-US" sz="1800" dirty="0" smtClean="0"/>
              <a:t> element in the array also required to sort the array first then select the </a:t>
            </a:r>
            <a:r>
              <a:rPr lang="en-IN" altLang="en-US" sz="1800" dirty="0" err="1" smtClean="0"/>
              <a:t>kth</a:t>
            </a:r>
            <a:r>
              <a:rPr lang="en-IN" altLang="en-US" sz="1800" dirty="0" smtClean="0"/>
              <a:t> element.</a:t>
            </a:r>
          </a:p>
          <a:p>
            <a:pPr algn="just"/>
            <a:r>
              <a:rPr lang="en-IN" altLang="en-US" sz="1800" dirty="0" smtClean="0"/>
              <a:t>This also takes running time more than linear-time.</a:t>
            </a:r>
          </a:p>
          <a:p>
            <a:pPr algn="just"/>
            <a:r>
              <a:rPr lang="en-IN" altLang="en-US" sz="1800" dirty="0" smtClean="0"/>
              <a:t>We want to find some algorithm that finds the median element in a linear time. </a:t>
            </a:r>
            <a:r>
              <a:rPr lang="en-IN" altLang="en-US" sz="1800" dirty="0"/>
              <a:t>The latter definition is more interesting since it leaves out the choice of the algorithm.</a:t>
            </a:r>
            <a:endParaRPr lang="en-IN" altLang="en-US" sz="1800" dirty="0" smtClean="0"/>
          </a:p>
          <a:p>
            <a:pPr algn="just"/>
            <a:endParaRPr lang="en-IN" altLang="en-US" sz="1800" dirty="0"/>
          </a:p>
          <a:p>
            <a:pPr eaLnBrk="1" hangingPunct="1"/>
            <a:endParaRPr lang="en-IN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6361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xmlns="" id="{ADA236AC-3FBA-4664-8F7D-7AACF638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26" y="992090"/>
            <a:ext cx="8077200" cy="639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IN" dirty="0"/>
              <a:t>Median Search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xmlns="" id="{62D4936F-E399-421E-B745-5D1D3574F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790" y="1609578"/>
            <a:ext cx="10832123" cy="55626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IN" altLang="en-US" sz="1800" dirty="0" smtClean="0">
                <a:solidFill>
                  <a:srgbClr val="006600"/>
                </a:solidFill>
              </a:rPr>
              <a:t>Using this algorithm you can find out median as well as </a:t>
            </a:r>
            <a:r>
              <a:rPr lang="en-IN" altLang="en-US" sz="1800" dirty="0" err="1" smtClean="0">
                <a:solidFill>
                  <a:srgbClr val="006600"/>
                </a:solidFill>
              </a:rPr>
              <a:t>kth</a:t>
            </a:r>
            <a:r>
              <a:rPr lang="en-IN" altLang="en-US" sz="1800" dirty="0" smtClean="0">
                <a:solidFill>
                  <a:srgbClr val="006600"/>
                </a:solidFill>
              </a:rPr>
              <a:t> smallest element.</a:t>
            </a:r>
          </a:p>
          <a:p>
            <a:pPr eaLnBrk="1" hangingPunct="1">
              <a:buFontTx/>
              <a:buNone/>
            </a:pPr>
            <a:r>
              <a:rPr lang="en-IN" altLang="en-US" sz="1800" dirty="0" smtClean="0">
                <a:solidFill>
                  <a:srgbClr val="006600"/>
                </a:solidFill>
              </a:rPr>
              <a:t>S </a:t>
            </a:r>
            <a:r>
              <a:rPr lang="en-IN" altLang="en-US" sz="1800" dirty="0">
                <a:solidFill>
                  <a:srgbClr val="006600"/>
                </a:solidFill>
              </a:rPr>
              <a:t>is a list of numerical values  and k is the rank of the kth smallest element in S.</a:t>
            </a:r>
            <a:r>
              <a:rPr lang="en-IN" altLang="en-US" sz="1800" dirty="0"/>
              <a:t/>
            </a:r>
            <a:br>
              <a:rPr lang="en-IN" altLang="en-US" sz="1800" dirty="0"/>
            </a:br>
            <a:r>
              <a:rPr lang="en-IN" altLang="en-US" sz="1800" dirty="0"/>
              <a:t>procedure </a:t>
            </a:r>
            <a:r>
              <a:rPr lang="en-IN" altLang="en-US" sz="1800" i="1" dirty="0"/>
              <a:t>select</a:t>
            </a:r>
            <a:r>
              <a:rPr lang="en-IN" altLang="en-US" sz="1800" dirty="0"/>
              <a:t>(</a:t>
            </a:r>
            <a:r>
              <a:rPr lang="en-IN" altLang="en-US" sz="1800" dirty="0" err="1"/>
              <a:t>k,S</a:t>
            </a:r>
            <a:r>
              <a:rPr lang="en-IN" altLang="en-US" sz="1800" dirty="0"/>
              <a:t>)</a:t>
            </a:r>
            <a:br>
              <a:rPr lang="en-IN" altLang="en-US" sz="1800" dirty="0"/>
            </a:br>
            <a:r>
              <a:rPr lang="en-IN" altLang="en-US" sz="1800" dirty="0"/>
              <a:t>  if |S|=1 then return single element in S</a:t>
            </a:r>
            <a:br>
              <a:rPr lang="en-IN" altLang="en-US" sz="1800" dirty="0"/>
            </a:br>
            <a:r>
              <a:rPr lang="en-IN" altLang="en-US" sz="1800" dirty="0"/>
              <a:t>  else</a:t>
            </a:r>
            <a:br>
              <a:rPr lang="en-IN" altLang="en-US" sz="1800" dirty="0"/>
            </a:br>
            <a:r>
              <a:rPr lang="en-IN" altLang="en-US" sz="1800" dirty="0"/>
              <a:t>    </a:t>
            </a:r>
            <a:r>
              <a:rPr lang="en-IN" altLang="en-US" sz="1800" dirty="0">
                <a:solidFill>
                  <a:srgbClr val="FF0000"/>
                </a:solidFill>
              </a:rPr>
              <a:t>choose an element ‘</a:t>
            </a:r>
            <a:r>
              <a:rPr lang="en-IN" altLang="en-US" sz="1800" i="1" dirty="0">
                <a:solidFill>
                  <a:srgbClr val="FF0000"/>
                </a:solidFill>
              </a:rPr>
              <a:t>a</a:t>
            </a:r>
            <a:r>
              <a:rPr lang="en-IN" altLang="en-US" sz="1800" dirty="0">
                <a:solidFill>
                  <a:srgbClr val="FF0000"/>
                </a:solidFill>
              </a:rPr>
              <a:t>’ randomly from S;</a:t>
            </a:r>
            <a:r>
              <a:rPr lang="en-IN" altLang="en-US" sz="1800" dirty="0"/>
              <a:t/>
            </a:r>
            <a:br>
              <a:rPr lang="en-IN" altLang="en-US" sz="1800" dirty="0"/>
            </a:br>
            <a:r>
              <a:rPr lang="en-IN" altLang="en-US" sz="1800" dirty="0"/>
              <a:t>    let S1, S2, S3 be the sequences of elements in S respectively less, equal to, and   greater than </a:t>
            </a:r>
            <a:r>
              <a:rPr lang="en-IN" altLang="en-US" sz="1800" i="1" dirty="0"/>
              <a:t>a</a:t>
            </a:r>
            <a:r>
              <a:rPr lang="en-IN" altLang="en-US" sz="1800" dirty="0"/>
              <a:t>;</a:t>
            </a:r>
            <a:br>
              <a:rPr lang="en-IN" altLang="en-US" sz="1800" dirty="0"/>
            </a:br>
            <a:r>
              <a:rPr lang="en-IN" altLang="en-US" sz="1800" dirty="0"/>
              <a:t>    if (|S1| &gt;= k) then  return </a:t>
            </a:r>
            <a:r>
              <a:rPr lang="en-IN" altLang="en-US" sz="1800" i="1" dirty="0"/>
              <a:t>select</a:t>
            </a:r>
            <a:r>
              <a:rPr lang="en-IN" altLang="en-US" sz="1800" dirty="0"/>
              <a:t>(k,S1);</a:t>
            </a:r>
            <a:br>
              <a:rPr lang="en-IN" altLang="en-US" sz="1800" dirty="0"/>
            </a:br>
            <a:r>
              <a:rPr lang="en-IN" altLang="en-US" sz="1800" dirty="0"/>
              <a:t>   else   if (|S1|+|S2| &gt;= k) then  return </a:t>
            </a:r>
            <a:r>
              <a:rPr lang="en-IN" altLang="en-US" sz="1800" i="1" dirty="0"/>
              <a:t>a</a:t>
            </a:r>
            <a:r>
              <a:rPr lang="en-IN" altLang="en-US" sz="1800" dirty="0"/>
              <a:t>;</a:t>
            </a:r>
            <a:br>
              <a:rPr lang="en-IN" altLang="en-US" sz="1800" dirty="0"/>
            </a:br>
            <a:r>
              <a:rPr lang="en-IN" altLang="en-US" sz="1800" dirty="0"/>
              <a:t>   else   return </a:t>
            </a:r>
            <a:r>
              <a:rPr lang="en-IN" altLang="en-US" sz="1800" i="1" dirty="0"/>
              <a:t>select</a:t>
            </a:r>
            <a:r>
              <a:rPr lang="en-IN" altLang="en-US" sz="1800" dirty="0"/>
              <a:t>(k-|S1|-|S2|, S3);</a:t>
            </a:r>
            <a:br>
              <a:rPr lang="en-IN" altLang="en-US" sz="1800" dirty="0"/>
            </a:br>
            <a:r>
              <a:rPr lang="en-IN" altLang="en-US" dirty="0"/>
              <a:t/>
            </a:r>
            <a:br>
              <a:rPr lang="en-IN" altLang="en-US" dirty="0"/>
            </a:br>
            <a:endParaRPr lang="en-I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B3FAC0A-4578-459D-BAD0-C512CB4EA0B8}"/>
              </a:ext>
            </a:extLst>
          </p:cNvPr>
          <p:cNvSpPr txBox="1"/>
          <p:nvPr/>
        </p:nvSpPr>
        <p:spPr>
          <a:xfrm>
            <a:off x="4885019" y="6169756"/>
            <a:ext cx="5396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</a:rPr>
              <a:t>Source: </a:t>
            </a:r>
            <a:r>
              <a:rPr lang="en-IN" b="1" i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https://blog.51cto.com/wintys/102975</a:t>
            </a:r>
            <a:r>
              <a:rPr lang="en-US" b="1" i="1" dirty="0">
                <a:solidFill>
                  <a:srgbClr val="0070C0"/>
                </a:solidFill>
              </a:rPr>
              <a:t> </a:t>
            </a:r>
            <a:endParaRPr lang="en-IN" b="1" i="1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1E6480-43AB-4A76-8DDD-7C85B1034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29" y="840783"/>
            <a:ext cx="9603275" cy="523784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Example: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xmlns="" id="{8A9FCA9C-22C8-4387-8054-9547AC66A0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443222293"/>
              </p:ext>
            </p:extLst>
          </p:nvPr>
        </p:nvGraphicFramePr>
        <p:xfrm>
          <a:off x="2996418" y="970671"/>
          <a:ext cx="7384968" cy="44645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20552">
                  <a:extLst>
                    <a:ext uri="{9D8B030D-6E8A-4147-A177-3AD203B41FA5}">
                      <a16:colId xmlns:a16="http://schemas.microsoft.com/office/drawing/2014/main" xmlns="" val="4015607087"/>
                    </a:ext>
                  </a:extLst>
                </a:gridCol>
                <a:gridCol w="820552">
                  <a:extLst>
                    <a:ext uri="{9D8B030D-6E8A-4147-A177-3AD203B41FA5}">
                      <a16:colId xmlns:a16="http://schemas.microsoft.com/office/drawing/2014/main" xmlns="" val="1577157226"/>
                    </a:ext>
                  </a:extLst>
                </a:gridCol>
                <a:gridCol w="820552">
                  <a:extLst>
                    <a:ext uri="{9D8B030D-6E8A-4147-A177-3AD203B41FA5}">
                      <a16:colId xmlns:a16="http://schemas.microsoft.com/office/drawing/2014/main" xmlns="" val="4066532050"/>
                    </a:ext>
                  </a:extLst>
                </a:gridCol>
                <a:gridCol w="820552">
                  <a:extLst>
                    <a:ext uri="{9D8B030D-6E8A-4147-A177-3AD203B41FA5}">
                      <a16:colId xmlns:a16="http://schemas.microsoft.com/office/drawing/2014/main" xmlns="" val="258366321"/>
                    </a:ext>
                  </a:extLst>
                </a:gridCol>
                <a:gridCol w="820552">
                  <a:extLst>
                    <a:ext uri="{9D8B030D-6E8A-4147-A177-3AD203B41FA5}">
                      <a16:colId xmlns:a16="http://schemas.microsoft.com/office/drawing/2014/main" xmlns="" val="319564643"/>
                    </a:ext>
                  </a:extLst>
                </a:gridCol>
                <a:gridCol w="820552">
                  <a:extLst>
                    <a:ext uri="{9D8B030D-6E8A-4147-A177-3AD203B41FA5}">
                      <a16:colId xmlns:a16="http://schemas.microsoft.com/office/drawing/2014/main" xmlns="" val="397375159"/>
                    </a:ext>
                  </a:extLst>
                </a:gridCol>
                <a:gridCol w="820552">
                  <a:extLst>
                    <a:ext uri="{9D8B030D-6E8A-4147-A177-3AD203B41FA5}">
                      <a16:colId xmlns:a16="http://schemas.microsoft.com/office/drawing/2014/main" xmlns="" val="2189904243"/>
                    </a:ext>
                  </a:extLst>
                </a:gridCol>
                <a:gridCol w="820552">
                  <a:extLst>
                    <a:ext uri="{9D8B030D-6E8A-4147-A177-3AD203B41FA5}">
                      <a16:colId xmlns:a16="http://schemas.microsoft.com/office/drawing/2014/main" xmlns="" val="3875641047"/>
                    </a:ext>
                  </a:extLst>
                </a:gridCol>
                <a:gridCol w="820552">
                  <a:extLst>
                    <a:ext uri="{9D8B030D-6E8A-4147-A177-3AD203B41FA5}">
                      <a16:colId xmlns:a16="http://schemas.microsoft.com/office/drawing/2014/main" xmlns="" val="3007802035"/>
                    </a:ext>
                  </a:extLst>
                </a:gridCol>
              </a:tblGrid>
              <a:tr h="446453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4469286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5A81CC0-D15E-4A58-82CD-7D65A4C01DA6}"/>
              </a:ext>
            </a:extLst>
          </p:cNvPr>
          <p:cNvSpPr txBox="1"/>
          <p:nvPr/>
        </p:nvSpPr>
        <p:spPr>
          <a:xfrm>
            <a:off x="1505243" y="1941342"/>
            <a:ext cx="77380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randomly choose an element </a:t>
            </a:r>
            <a:r>
              <a:rPr lang="en-IN" dirty="0">
                <a:solidFill>
                  <a:srgbClr val="FF0000"/>
                </a:solidFill>
              </a:rPr>
              <a:t>a = 10</a:t>
            </a:r>
          </a:p>
          <a:p>
            <a:r>
              <a:rPr lang="en-IN" dirty="0"/>
              <a:t>Now divide the array into three part S1, S2, S3 </a:t>
            </a:r>
          </a:p>
          <a:p>
            <a:r>
              <a:rPr lang="en-IN" dirty="0"/>
              <a:t>S1= {7,4,3,8,6}</a:t>
            </a:r>
          </a:p>
          <a:p>
            <a:r>
              <a:rPr lang="en-IN" dirty="0"/>
              <a:t>S2={10}</a:t>
            </a:r>
          </a:p>
          <a:p>
            <a:r>
              <a:rPr lang="en-IN" dirty="0"/>
              <a:t>S3={20,15,12}</a:t>
            </a:r>
          </a:p>
          <a:p>
            <a:r>
              <a:rPr lang="en-IN" dirty="0"/>
              <a:t>Now length of (S1)&gt;=k=5&gt;4 first condition true </a:t>
            </a:r>
            <a:r>
              <a:rPr lang="en-IN" b="1" dirty="0"/>
              <a:t>select(4,S1)</a:t>
            </a:r>
          </a:p>
          <a:p>
            <a:r>
              <a:rPr lang="en-IN" dirty="0"/>
              <a:t>Check in the array S1={7,4,3,8,6}</a:t>
            </a:r>
          </a:p>
          <a:p>
            <a:r>
              <a:rPr lang="en-IN" dirty="0"/>
              <a:t>Randomly choose element </a:t>
            </a:r>
            <a:r>
              <a:rPr lang="en-IN" dirty="0">
                <a:solidFill>
                  <a:srgbClr val="FF0000"/>
                </a:solidFill>
              </a:rPr>
              <a:t>a=3</a:t>
            </a:r>
          </a:p>
          <a:p>
            <a:r>
              <a:rPr lang="en-IN" dirty="0"/>
              <a:t>Now divide the array S1 into three parts S11,S12,S13</a:t>
            </a:r>
          </a:p>
          <a:p>
            <a:r>
              <a:rPr lang="en-IN" dirty="0"/>
              <a:t>S11={}</a:t>
            </a:r>
          </a:p>
          <a:p>
            <a:r>
              <a:rPr lang="en-IN" dirty="0"/>
              <a:t>S12={3}</a:t>
            </a:r>
          </a:p>
          <a:p>
            <a:r>
              <a:rPr lang="en-IN" dirty="0"/>
              <a:t>S13={7,4,8,6}</a:t>
            </a:r>
          </a:p>
          <a:p>
            <a:r>
              <a:rPr lang="en-IN" dirty="0"/>
              <a:t>Here first and second condition fail third condition true </a:t>
            </a:r>
            <a:r>
              <a:rPr lang="en-IN" b="1" dirty="0"/>
              <a:t>select(3,S13</a:t>
            </a:r>
            <a:r>
              <a:rPr lang="en-IN" dirty="0"/>
              <a:t>)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74A47C5-E4DF-4318-8A0B-2D8AAD2CEEE6}"/>
              </a:ext>
            </a:extLst>
          </p:cNvPr>
          <p:cNvSpPr txBox="1"/>
          <p:nvPr/>
        </p:nvSpPr>
        <p:spPr>
          <a:xfrm>
            <a:off x="1069145" y="1631852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Find the k=4</a:t>
            </a:r>
            <a:r>
              <a:rPr lang="en-IN" b="1" baseline="30000" dirty="0">
                <a:solidFill>
                  <a:srgbClr val="002060"/>
                </a:solidFill>
              </a:rPr>
              <a:t>th</a:t>
            </a:r>
            <a:r>
              <a:rPr lang="en-IN" b="1" dirty="0">
                <a:solidFill>
                  <a:srgbClr val="002060"/>
                </a:solidFill>
              </a:rPr>
              <a:t> median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1312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825C394-0F1C-47E9-BEB8-3AB9B11E2442}"/>
              </a:ext>
            </a:extLst>
          </p:cNvPr>
          <p:cNvSpPr txBox="1"/>
          <p:nvPr/>
        </p:nvSpPr>
        <p:spPr>
          <a:xfrm>
            <a:off x="2799471" y="1786597"/>
            <a:ext cx="629210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+mj-lt"/>
              </a:rPr>
              <a:t>Here k=3</a:t>
            </a:r>
          </a:p>
          <a:p>
            <a:r>
              <a:rPr lang="en-IN" dirty="0">
                <a:latin typeface="+mj-lt"/>
              </a:rPr>
              <a:t>S13= {7,4,8,6}</a:t>
            </a:r>
          </a:p>
          <a:p>
            <a:r>
              <a:rPr lang="en-IN" dirty="0">
                <a:latin typeface="+mj-lt"/>
              </a:rPr>
              <a:t>Randomly choose </a:t>
            </a:r>
            <a:r>
              <a:rPr lang="en-IN" dirty="0">
                <a:solidFill>
                  <a:srgbClr val="FF0000"/>
                </a:solidFill>
                <a:latin typeface="+mj-lt"/>
              </a:rPr>
              <a:t>a=7</a:t>
            </a:r>
          </a:p>
          <a:p>
            <a:r>
              <a:rPr lang="en-IN" dirty="0">
                <a:latin typeface="+mj-lt"/>
              </a:rPr>
              <a:t>Now divide S13 into three parts such as: S131,S132,S133</a:t>
            </a:r>
          </a:p>
          <a:p>
            <a:r>
              <a:rPr lang="en-IN" dirty="0">
                <a:latin typeface="+mj-lt"/>
              </a:rPr>
              <a:t>S131={4,6}</a:t>
            </a:r>
          </a:p>
          <a:p>
            <a:r>
              <a:rPr lang="en-IN" dirty="0">
                <a:latin typeface="+mj-lt"/>
              </a:rPr>
              <a:t>S132={7}</a:t>
            </a:r>
          </a:p>
          <a:p>
            <a:r>
              <a:rPr lang="en-IN" dirty="0">
                <a:latin typeface="+mj-lt"/>
              </a:rPr>
              <a:t>S133={8}</a:t>
            </a:r>
          </a:p>
          <a:p>
            <a:r>
              <a:rPr lang="en-IN" dirty="0">
                <a:latin typeface="+mj-lt"/>
              </a:rPr>
              <a:t>Here condition 1 fail</a:t>
            </a:r>
          </a:p>
          <a:p>
            <a:r>
              <a:rPr lang="en-IN" dirty="0">
                <a:latin typeface="+mj-lt"/>
              </a:rPr>
              <a:t>Condition 2 true</a:t>
            </a:r>
          </a:p>
          <a:p>
            <a:r>
              <a:rPr lang="en-IN" dirty="0">
                <a:latin typeface="+mj-lt"/>
              </a:rPr>
              <a:t>Length(S1)+length(S2)&gt;=K 3==3</a:t>
            </a:r>
          </a:p>
          <a:p>
            <a:r>
              <a:rPr lang="en-IN" dirty="0">
                <a:solidFill>
                  <a:srgbClr val="FF0000"/>
                </a:solidFill>
                <a:latin typeface="+mj-lt"/>
              </a:rPr>
              <a:t>Return median a =7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7563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1465" y="1039005"/>
            <a:ext cx="9603275" cy="32945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Exercise:</a:t>
            </a:r>
          </a:p>
          <a:p>
            <a:pPr marL="0" indent="0">
              <a:buNone/>
            </a:pPr>
            <a:r>
              <a:rPr lang="en-US" dirty="0" smtClean="0"/>
              <a:t>Apply median search on the following array and find the 5</a:t>
            </a:r>
            <a:r>
              <a:rPr lang="en-US" baseline="30000" dirty="0" smtClean="0"/>
              <a:t>th</a:t>
            </a:r>
            <a:r>
              <a:rPr lang="en-US" dirty="0" smtClean="0"/>
              <a:t> median.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7</a:t>
            </a:fld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93843524"/>
              </p:ext>
            </p:extLst>
          </p:nvPr>
        </p:nvGraphicFramePr>
        <p:xfrm>
          <a:off x="1883387" y="1924334"/>
          <a:ext cx="8112840" cy="394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284"/>
                <a:gridCol w="811284"/>
                <a:gridCol w="811284"/>
                <a:gridCol w="811284"/>
                <a:gridCol w="811284"/>
                <a:gridCol w="811284"/>
                <a:gridCol w="811284"/>
                <a:gridCol w="811284"/>
                <a:gridCol w="811284"/>
                <a:gridCol w="811284"/>
              </a:tblGrid>
              <a:tr h="39447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2883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25" y="107163"/>
            <a:ext cx="9603275" cy="1049235"/>
          </a:xfrm>
        </p:spPr>
        <p:txBody>
          <a:bodyPr/>
          <a:lstStyle/>
          <a:p>
            <a:r>
              <a:rPr lang="en-US" dirty="0" smtClean="0"/>
              <a:t>Recursive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146411" y="805219"/>
            <a:ext cx="3207225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include&lt;</a:t>
            </a:r>
            <a:r>
              <a:rPr lang="en-US" sz="1400" dirty="0" err="1"/>
              <a:t>iostream</a:t>
            </a:r>
            <a:r>
              <a:rPr lang="en-US" sz="1400" dirty="0"/>
              <a:t>&gt;</a:t>
            </a:r>
          </a:p>
          <a:p>
            <a:r>
              <a:rPr lang="en-US" sz="1400" dirty="0"/>
              <a:t>using namespace </a:t>
            </a:r>
            <a:r>
              <a:rPr lang="en-US" sz="1400" dirty="0" err="1"/>
              <a:t>std</a:t>
            </a:r>
            <a:r>
              <a:rPr lang="en-US" sz="1400" dirty="0"/>
              <a:t>;</a:t>
            </a:r>
          </a:p>
          <a:p>
            <a:r>
              <a:rPr lang="en-US" sz="1400" dirty="0"/>
              <a:t>int median(int A[],int </a:t>
            </a:r>
            <a:r>
              <a:rPr lang="en-US" sz="1400" dirty="0" err="1"/>
              <a:t>l,int</a:t>
            </a:r>
            <a:r>
              <a:rPr lang="en-US" sz="1400" dirty="0"/>
              <a:t> </a:t>
            </a:r>
            <a:r>
              <a:rPr lang="en-US" sz="1400" dirty="0" err="1"/>
              <a:t>r,int</a:t>
            </a:r>
            <a:r>
              <a:rPr lang="en-US" sz="1400" dirty="0"/>
              <a:t> k)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int </a:t>
            </a:r>
            <a:r>
              <a:rPr lang="en-US" sz="1400" dirty="0" err="1"/>
              <a:t>ind</a:t>
            </a:r>
            <a:r>
              <a:rPr lang="en-US" sz="1400" dirty="0"/>
              <a:t> = r-l+1;</a:t>
            </a:r>
          </a:p>
          <a:p>
            <a:r>
              <a:rPr lang="en-US" sz="1400" dirty="0"/>
              <a:t>    int index = rand() % </a:t>
            </a:r>
            <a:r>
              <a:rPr lang="en-US" sz="1400" dirty="0" err="1"/>
              <a:t>ind</a:t>
            </a:r>
            <a:r>
              <a:rPr lang="en-US" sz="1400" dirty="0"/>
              <a:t>;</a:t>
            </a:r>
          </a:p>
          <a:p>
            <a:r>
              <a:rPr lang="en-US" sz="1400" dirty="0"/>
              <a:t>    int </a:t>
            </a:r>
            <a:r>
              <a:rPr lang="en-US" sz="1400" dirty="0" err="1"/>
              <a:t>i,j</a:t>
            </a:r>
            <a:r>
              <a:rPr lang="en-US" sz="1400" dirty="0"/>
              <a:t>=0,m=0,n=0;</a:t>
            </a:r>
          </a:p>
          <a:p>
            <a:r>
              <a:rPr lang="en-US" sz="1400" dirty="0"/>
              <a:t>    int S1[10],S3[10],S2[1];</a:t>
            </a:r>
          </a:p>
          <a:p>
            <a:r>
              <a:rPr lang="en-US" sz="1400" dirty="0"/>
              <a:t>    for(</a:t>
            </a:r>
            <a:r>
              <a:rPr lang="en-US" sz="1400" dirty="0" err="1"/>
              <a:t>i</a:t>
            </a:r>
            <a:r>
              <a:rPr lang="en-US" sz="1400" dirty="0"/>
              <a:t>=0;i&lt;=</a:t>
            </a:r>
            <a:r>
              <a:rPr lang="en-US" sz="1400" dirty="0" err="1"/>
              <a:t>r;i</a:t>
            </a:r>
            <a:r>
              <a:rPr lang="en-US" sz="1400" dirty="0"/>
              <a:t>++)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if(A[</a:t>
            </a:r>
            <a:r>
              <a:rPr lang="en-US" sz="1400" dirty="0" err="1"/>
              <a:t>i</a:t>
            </a:r>
            <a:r>
              <a:rPr lang="en-US" sz="1400" dirty="0"/>
              <a:t>]&lt;A[index])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S1[j]=A[</a:t>
            </a:r>
            <a:r>
              <a:rPr lang="en-US" sz="1400" dirty="0" err="1"/>
              <a:t>i</a:t>
            </a:r>
            <a:r>
              <a:rPr lang="en-US" sz="1400" dirty="0"/>
              <a:t>];</a:t>
            </a:r>
          </a:p>
          <a:p>
            <a:r>
              <a:rPr lang="en-US" sz="1400" dirty="0"/>
              <a:t>            j++;</a:t>
            </a:r>
          </a:p>
          <a:p>
            <a:r>
              <a:rPr lang="en-US" sz="1400" dirty="0"/>
              <a:t>        }</a:t>
            </a:r>
          </a:p>
          <a:p>
            <a:endParaRPr lang="en-US" sz="1400" dirty="0"/>
          </a:p>
          <a:p>
            <a:r>
              <a:rPr lang="en-US" sz="1400" dirty="0"/>
              <a:t>        else if(A[</a:t>
            </a:r>
            <a:r>
              <a:rPr lang="en-US" sz="1400" dirty="0" err="1"/>
              <a:t>i</a:t>
            </a:r>
            <a:r>
              <a:rPr lang="en-US" sz="1400" dirty="0"/>
              <a:t>]==A[index])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S2[n]=A[</a:t>
            </a:r>
            <a:r>
              <a:rPr lang="en-US" sz="1400" dirty="0" err="1"/>
              <a:t>i</a:t>
            </a:r>
            <a:r>
              <a:rPr lang="en-US" sz="1400" dirty="0"/>
              <a:t>];</a:t>
            </a:r>
          </a:p>
          <a:p>
            <a:r>
              <a:rPr lang="en-US" sz="1400" dirty="0"/>
              <a:t>            n++;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    else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 S3[m]=A[</a:t>
            </a:r>
            <a:r>
              <a:rPr lang="en-US" sz="1400" dirty="0" err="1"/>
              <a:t>i</a:t>
            </a:r>
            <a:r>
              <a:rPr lang="en-US" sz="1400" dirty="0"/>
              <a:t>];</a:t>
            </a:r>
          </a:p>
          <a:p>
            <a:r>
              <a:rPr lang="en-US" sz="1400" dirty="0"/>
              <a:t>            m++;</a:t>
            </a:r>
          </a:p>
          <a:p>
            <a:r>
              <a:rPr lang="en-US" sz="1400" dirty="0"/>
              <a:t>        </a:t>
            </a:r>
            <a:r>
              <a:rPr lang="en-US" sz="1400" dirty="0" smtClean="0"/>
              <a:t>}  }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694831" y="961786"/>
            <a:ext cx="5650172" cy="4185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if(j&gt;=k)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 median(S1,0,j-1,k);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else if((</a:t>
            </a:r>
            <a:r>
              <a:rPr lang="en-US" sz="1400" dirty="0" err="1"/>
              <a:t>j+n</a:t>
            </a:r>
            <a:r>
              <a:rPr lang="en-US" sz="1400" dirty="0"/>
              <a:t>)&gt;=k)</a:t>
            </a:r>
          </a:p>
          <a:p>
            <a:r>
              <a:rPr lang="en-US" sz="1400" dirty="0"/>
              <a:t>        return A[index];</a:t>
            </a:r>
          </a:p>
          <a:p>
            <a:r>
              <a:rPr lang="en-US" sz="1400" dirty="0"/>
              <a:t>    else</a:t>
            </a:r>
          </a:p>
          <a:p>
            <a:r>
              <a:rPr lang="en-US" sz="1400" dirty="0"/>
              <a:t>      median(S3,0,m-1,k-(</a:t>
            </a:r>
            <a:r>
              <a:rPr lang="en-US" sz="1400" dirty="0" err="1"/>
              <a:t>j+n</a:t>
            </a:r>
            <a:r>
              <a:rPr lang="en-US" sz="1400" dirty="0"/>
              <a:t>));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// Driver program to test above methods</a:t>
            </a:r>
          </a:p>
          <a:p>
            <a:r>
              <a:rPr lang="en-US" sz="1400" dirty="0"/>
              <a:t>int main()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int </a:t>
            </a:r>
            <a:r>
              <a:rPr lang="en-US" sz="1400" dirty="0" err="1"/>
              <a:t>arr</a:t>
            </a:r>
            <a:r>
              <a:rPr lang="en-US" sz="1400" dirty="0"/>
              <a:t>[] = {7, 10, 4, 3, 20, 15, 8, 12,6};</a:t>
            </a:r>
          </a:p>
          <a:p>
            <a:r>
              <a:rPr lang="en-US" sz="1400" dirty="0"/>
              <a:t>	int n = </a:t>
            </a:r>
            <a:r>
              <a:rPr lang="en-US" sz="1400" dirty="0" err="1"/>
              <a:t>sizeof</a:t>
            </a:r>
            <a:r>
              <a:rPr lang="en-US" sz="1400" dirty="0"/>
              <a:t>(</a:t>
            </a:r>
            <a:r>
              <a:rPr lang="en-US" sz="1400" dirty="0" err="1"/>
              <a:t>arr</a:t>
            </a:r>
            <a:r>
              <a:rPr lang="en-US" sz="1400" dirty="0"/>
              <a:t>)/</a:t>
            </a:r>
            <a:r>
              <a:rPr lang="en-US" sz="1400" dirty="0" err="1"/>
              <a:t>sizeof</a:t>
            </a:r>
            <a:r>
              <a:rPr lang="en-US" sz="1400" dirty="0"/>
              <a:t>(</a:t>
            </a:r>
            <a:r>
              <a:rPr lang="en-US" sz="1400" dirty="0" err="1"/>
              <a:t>arr</a:t>
            </a:r>
            <a:r>
              <a:rPr lang="en-US" sz="1400" dirty="0"/>
              <a:t>[0]), k = 4;</a:t>
            </a:r>
          </a:p>
          <a:p>
            <a:r>
              <a:rPr lang="en-US" sz="1400" dirty="0"/>
              <a:t>	int element=median(</a:t>
            </a:r>
            <a:r>
              <a:rPr lang="en-US" sz="1400" dirty="0" err="1"/>
              <a:t>arr</a:t>
            </a:r>
            <a:r>
              <a:rPr lang="en-US" sz="1400" dirty="0"/>
              <a:t>, 0, n-1, k);</a:t>
            </a:r>
          </a:p>
          <a:p>
            <a:r>
              <a:rPr lang="en-US" sz="1400" dirty="0"/>
              <a:t>	cout &lt;&lt; "</a:t>
            </a:r>
            <a:r>
              <a:rPr lang="en-US" sz="1400" dirty="0" err="1"/>
              <a:t>K'th</a:t>
            </a:r>
            <a:r>
              <a:rPr lang="en-US" sz="1400" dirty="0"/>
              <a:t> smallest element is "&lt;&lt;element;</a:t>
            </a:r>
          </a:p>
          <a:p>
            <a:r>
              <a:rPr lang="en-US" sz="1400" dirty="0"/>
              <a:t>	return 0;</a:t>
            </a:r>
          </a:p>
          <a:p>
            <a:r>
              <a:rPr lang="en-US" sz="1400" dirty="0"/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792" y="5147547"/>
            <a:ext cx="4234943" cy="103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130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844" y="813056"/>
            <a:ext cx="9603275" cy="1049235"/>
          </a:xfrm>
        </p:spPr>
        <p:txBody>
          <a:bodyPr/>
          <a:lstStyle/>
          <a:p>
            <a:r>
              <a:rPr lang="en-US" dirty="0" smtClean="0"/>
              <a:t>Non-Recursive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Exercise: implement the non-recursive implementation of median search algorithm.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5048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989</TotalTime>
  <Words>977</Words>
  <Application>Microsoft Office PowerPoint</Application>
  <PresentationFormat>Custom</PresentationFormat>
  <Paragraphs>256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Gallery</vt:lpstr>
      <vt:lpstr>Data Structures (15B11CI311)  Odd Semester 2021</vt:lpstr>
      <vt:lpstr>Outline</vt:lpstr>
      <vt:lpstr>Median Search</vt:lpstr>
      <vt:lpstr>Median Search</vt:lpstr>
      <vt:lpstr>Example:</vt:lpstr>
      <vt:lpstr>Slide 6</vt:lpstr>
      <vt:lpstr>Slide 7</vt:lpstr>
      <vt:lpstr>Recursive Implementation</vt:lpstr>
      <vt:lpstr>Non-Recursive Implementation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Linear, Binary, Interpolation and Median Search</dc:title>
  <dc:creator>Bindu</dc:creator>
  <cp:lastModifiedBy>dhanalekshmi.g</cp:lastModifiedBy>
  <cp:revision>64</cp:revision>
  <dcterms:created xsi:type="dcterms:W3CDTF">2020-06-19T06:56:24Z</dcterms:created>
  <dcterms:modified xsi:type="dcterms:W3CDTF">2021-09-11T10:56:54Z</dcterms:modified>
</cp:coreProperties>
</file>