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303" r:id="rId2"/>
    <p:sldId id="304" r:id="rId3"/>
    <p:sldId id="271" r:id="rId4"/>
    <p:sldId id="272" r:id="rId5"/>
    <p:sldId id="273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29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9AF69-DED0-4E82-BC74-732B9E726BC7}" type="datetimeFigureOut">
              <a:rPr lang="en-IN" smtClean="0"/>
              <a:t>27-09-2021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80CC-EDB5-48CB-B5A2-2BA8CBF9B6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03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8B22-1886-4BED-8851-47ABE907F19C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12B28-0D14-4134-892D-D930B37B7E37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285D4-DF63-44D5-93A2-3D07B77923F4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0A670EC-6432-4355-8928-51A0EBFD714A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D437BC9-F492-4388-ACDB-AF391015F77E}"/>
              </a:ext>
            </a:extLst>
          </p:cNvPr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7B6607E-50CC-4737-A31D-24BF273E41BC}"/>
              </a:ext>
            </a:extLst>
          </p:cNvPr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13576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65531-E6B0-44EA-A599-00762B3811ED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2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1564-111E-40D1-826F-A964E986D66D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2FA25-8946-46EC-B31C-C5D0CC00A65A}" type="datetime1">
              <a:rPr lang="en-IN" smtClean="0"/>
              <a:t>27-09-2021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8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E75BD-3777-4133-ADCE-DC7252B488C5}" type="datetime1">
              <a:rPr lang="en-IN" smtClean="0"/>
              <a:t>27-09-2021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8339-48FD-423A-8474-A32443EBD318}" type="datetime1">
              <a:rPr lang="en-IN" smtClean="0"/>
              <a:t>27-09-2021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B3C02-7942-4869-80D9-38C05425C1DB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ACC9FA0-193B-4ED0-9A97-E2D47017C7AD}" type="datetime1">
              <a:rPr lang="en-IN" smtClean="0"/>
              <a:t>27-09-2021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DED0D-4406-4029-AC6E-72FB60F1297E}" type="datetime1">
              <a:rPr lang="en-IN" smtClean="0"/>
              <a:t>27-09-2021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terative-postorder-traversal/" TargetMode="External"/><Relationship Id="rId3" Type="http://schemas.openxmlformats.org/officeDocument/2006/relationships/hyperlink" Target="https://en.wikipedia.org/wiki/Charles_E._Leiserson" TargetMode="External"/><Relationship Id="rId7" Type="http://schemas.openxmlformats.org/officeDocument/2006/relationships/hyperlink" Target="https://en.wikipedia.org/wiki/Special:BookSources/0-262-03384-4" TargetMode="External"/><Relationship Id="rId2" Type="http://schemas.openxmlformats.org/officeDocument/2006/relationships/hyperlink" Target="https://en.wikipedia.org/wiki/Thomas_H._Corm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SBN_(identifier)" TargetMode="External"/><Relationship Id="rId5" Type="http://schemas.openxmlformats.org/officeDocument/2006/relationships/hyperlink" Target="https://en.wikipedia.org/wiki/Clifford_Stein" TargetMode="External"/><Relationship Id="rId10" Type="http://schemas.openxmlformats.org/officeDocument/2006/relationships/hyperlink" Target="https://www.tutorialspoint.com/cplusplus-program-to-perform-preorder-non-recursive-traversal-of-a-given-binary-tree" TargetMode="External"/><Relationship Id="rId4" Type="http://schemas.openxmlformats.org/officeDocument/2006/relationships/hyperlink" Target="https://en.wikipedia.org/wiki/Ron_Rivest" TargetMode="External"/><Relationship Id="rId9" Type="http://schemas.openxmlformats.org/officeDocument/2006/relationships/hyperlink" Target="https://www.tutorialspoint.com/cplusplus-program-to-perform-inorder-non-recursive-traversal-of-a-given-binary-tre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Data Structures (15B11CI311)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3100" b="1" dirty="0"/>
              <a:t/>
            </a:r>
            <a:br>
              <a:rPr lang="en-US" sz="3100" b="1" dirty="0"/>
            </a:br>
            <a:r>
              <a:rPr lang="en-US" sz="3100" dirty="0"/>
              <a:t>Odd Semester </a:t>
            </a:r>
            <a:r>
              <a:rPr lang="en-US" sz="3100" dirty="0" smtClean="0"/>
              <a:t>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Semester , Computer Science and Engineering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xmlns="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8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/>
              <a:t>Non-recursive </a:t>
            </a:r>
            <a:r>
              <a:rPr lang="en-US" dirty="0" err="1"/>
              <a:t>Levelorder</a:t>
            </a:r>
            <a:r>
              <a:rPr lang="en-US" dirty="0"/>
              <a:t> Traversal</a:t>
            </a:r>
          </a:p>
        </p:txBody>
      </p:sp>
      <p:pic>
        <p:nvPicPr>
          <p:cNvPr id="4" name="Content Placeholder 3" descr="tree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4004" y="1298433"/>
            <a:ext cx="3667125" cy="3267075"/>
          </a:xfrm>
        </p:spPr>
      </p:pic>
      <p:sp>
        <p:nvSpPr>
          <p:cNvPr id="7" name="Rectangle 6"/>
          <p:cNvSpPr/>
          <p:nvPr/>
        </p:nvSpPr>
        <p:spPr>
          <a:xfrm>
            <a:off x="1143148" y="1478081"/>
            <a:ext cx="6960856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Traverse the nodes in the following order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Insert the root into queue (FIFO)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Repeat till queue is not empty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Delete the element from queue and display it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Insert its left child into Queue if exist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Insert its right child into Queue if exist</a:t>
            </a:r>
          </a:p>
        </p:txBody>
      </p:sp>
    </p:spTree>
    <p:extLst>
      <p:ext uri="{BB962C8B-B14F-4D97-AF65-F5344CB8AC3E}">
        <p14:creationId xmlns:p14="http://schemas.microsoft.com/office/powerpoint/2010/main" val="150080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2" y="850233"/>
            <a:ext cx="5415452" cy="526181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Levelorder_non</a:t>
            </a:r>
            <a:r>
              <a:rPr lang="en-US" sz="2400" dirty="0"/>
              <a:t> (node * root)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queue &lt;node *&gt; Q;  </a:t>
            </a:r>
          </a:p>
          <a:p>
            <a:pPr marL="0" indent="0">
              <a:buNone/>
            </a:pPr>
            <a:r>
              <a:rPr lang="en-US" sz="2400" dirty="0"/>
              <a:t>    node *temp = root;  </a:t>
            </a:r>
          </a:p>
          <a:p>
            <a:pPr marL="0" indent="0">
              <a:buNone/>
            </a:pPr>
            <a:r>
              <a:rPr lang="en-US" sz="2400" dirty="0"/>
              <a:t>     if (temp != NULL)   </a:t>
            </a:r>
          </a:p>
          <a:p>
            <a:pPr marL="0" indent="0">
              <a:buNone/>
            </a:pPr>
            <a:r>
              <a:rPr lang="en-US" sz="2400" dirty="0"/>
              <a:t>     {      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dirty="0" err="1"/>
              <a:t>Q.push</a:t>
            </a:r>
            <a:r>
              <a:rPr lang="en-US" sz="2400" dirty="0"/>
              <a:t> (temp);      </a:t>
            </a:r>
          </a:p>
          <a:p>
            <a:pPr marL="0" indent="0">
              <a:buNone/>
            </a:pPr>
            <a:r>
              <a:rPr lang="en-US" sz="2400" dirty="0"/>
              <a:t>            while (!</a:t>
            </a:r>
            <a:r>
              <a:rPr lang="en-US" sz="2400" dirty="0" err="1"/>
              <a:t>Q.empty</a:t>
            </a:r>
            <a:r>
              <a:rPr lang="en-US" sz="2400" dirty="0"/>
              <a:t> ()) {	   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3D4DAC4-7352-4EB7-8D2F-811ADA88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48" y="0"/>
            <a:ext cx="10567589" cy="1049235"/>
          </a:xfrm>
        </p:spPr>
        <p:txBody>
          <a:bodyPr>
            <a:normAutofit/>
          </a:bodyPr>
          <a:lstStyle/>
          <a:p>
            <a:r>
              <a:rPr lang="en-US" sz="2800" dirty="0" err="1"/>
              <a:t>Levelorder</a:t>
            </a:r>
            <a:r>
              <a:rPr lang="en-US" sz="2800" dirty="0"/>
              <a:t> Traversal: Non-Recursive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EE45474-4C6F-43EF-87DD-C389B1F0BC4C}"/>
              </a:ext>
            </a:extLst>
          </p:cNvPr>
          <p:cNvSpPr txBox="1">
            <a:spLocks/>
          </p:cNvSpPr>
          <p:nvPr/>
        </p:nvSpPr>
        <p:spPr>
          <a:xfrm>
            <a:off x="6558601" y="850233"/>
            <a:ext cx="5152136" cy="526181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temp = </a:t>
            </a:r>
            <a:r>
              <a:rPr lang="en-US" dirty="0" err="1"/>
              <a:t>Q.front</a:t>
            </a:r>
            <a:r>
              <a:rPr lang="en-US" dirty="0"/>
              <a:t> ();	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</a:t>
            </a:r>
            <a:r>
              <a:rPr lang="en-US" dirty="0" err="1"/>
              <a:t>Q.pop</a:t>
            </a:r>
            <a:r>
              <a:rPr lang="en-US" dirty="0"/>
              <a:t> ();	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 </a:t>
            </a:r>
            <a:r>
              <a:rPr lang="en-US" dirty="0" err="1"/>
              <a:t>cout</a:t>
            </a:r>
            <a:r>
              <a:rPr lang="en-US" dirty="0"/>
              <a:t>&lt;&lt;temp-&gt;data;	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  if (temp-&gt;</a:t>
            </a:r>
            <a:r>
              <a:rPr lang="en-US" dirty="0" err="1"/>
              <a:t>lchild</a:t>
            </a:r>
            <a:r>
              <a:rPr lang="en-US" dirty="0"/>
              <a:t>) 	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        </a:t>
            </a:r>
            <a:r>
              <a:rPr lang="en-US" dirty="0" err="1"/>
              <a:t>Q.push</a:t>
            </a:r>
            <a:r>
              <a:rPr lang="en-US" dirty="0"/>
              <a:t> (temp-&gt;</a:t>
            </a:r>
            <a:r>
              <a:rPr lang="en-US" dirty="0" err="1"/>
              <a:t>lchild</a:t>
            </a:r>
            <a:r>
              <a:rPr lang="en-US" dirty="0"/>
              <a:t>);	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   if (temp-&gt;</a:t>
            </a:r>
            <a:r>
              <a:rPr lang="en-US" dirty="0" err="1"/>
              <a:t>rchild</a:t>
            </a:r>
            <a:r>
              <a:rPr lang="en-US" dirty="0"/>
              <a:t>)	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             </a:t>
            </a:r>
            <a:r>
              <a:rPr lang="en-US" dirty="0" err="1"/>
              <a:t>Q.push</a:t>
            </a:r>
            <a:r>
              <a:rPr lang="en-US" dirty="0"/>
              <a:t> (temp-&gt;</a:t>
            </a:r>
            <a:r>
              <a:rPr lang="en-US" dirty="0" err="1"/>
              <a:t>rchild</a:t>
            </a:r>
            <a:r>
              <a:rPr lang="en-US" dirty="0"/>
              <a:t>);	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    }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437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/>
              <a:t>Binary Tree Construction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148" y="1478081"/>
            <a:ext cx="5466199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/>
              </a:rPr>
              <a:t>Let the elements (more than one) in a binary tree are different and one of its traversal sequence is given.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/>
              </a:rPr>
              <a:t>By using the given traversal sequence, a unique binary tree can not be defined.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AC9814-FFDF-474D-89A0-C73439156DCC}"/>
              </a:ext>
            </a:extLst>
          </p:cNvPr>
          <p:cNvSpPr txBox="1"/>
          <p:nvPr/>
        </p:nvSpPr>
        <p:spPr>
          <a:xfrm>
            <a:off x="6930189" y="905937"/>
            <a:ext cx="186088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Preorder </a:t>
            </a:r>
            <a:r>
              <a:rPr lang="en-US" sz="1800" b="0" i="0" u="none" strike="noStrike" baseline="0" dirty="0">
                <a:solidFill>
                  <a:srgbClr val="FF0033"/>
                </a:solidFill>
                <a:latin typeface="Times New Roman" panose="02020603050405020304" pitchFamily="18" charset="0"/>
              </a:rPr>
              <a:t>= ab</a:t>
            </a:r>
          </a:p>
          <a:p>
            <a:pPr algn="l"/>
            <a:endParaRPr lang="en-US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FF0033"/>
                </a:solidFill>
                <a:latin typeface="Times New Roman" panose="02020603050405020304" pitchFamily="18" charset="0"/>
              </a:rPr>
              <a:t>= ab</a:t>
            </a:r>
          </a:p>
          <a:p>
            <a:pPr algn="l"/>
            <a:endParaRPr lang="en-US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Postorder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FF0033"/>
                </a:solidFill>
                <a:latin typeface="Times New Roman" panose="02020603050405020304" pitchFamily="18" charset="0"/>
              </a:rPr>
              <a:t>= ab</a:t>
            </a: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Level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FF0033"/>
                </a:solidFill>
                <a:latin typeface="Times New Roman" panose="02020603050405020304" pitchFamily="18" charset="0"/>
              </a:rPr>
              <a:t>= ab</a:t>
            </a: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9C18CF0-A9FD-439A-A10B-E2EA7A19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37" y="905938"/>
            <a:ext cx="3061361" cy="11523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11EEDB0-6011-4151-9998-DEFDA578E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073" y="4804612"/>
            <a:ext cx="3061361" cy="1152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08C58EA-AB2A-40D1-A7E6-E4151A522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9462" y="2217094"/>
            <a:ext cx="1192528" cy="109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E05B814-7040-49E8-9003-BCC350633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288" y="3428999"/>
            <a:ext cx="3110596" cy="11708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4FBAD22F-B997-4DB2-9B31-43FFF5E54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37" y="2227321"/>
            <a:ext cx="1193179" cy="11227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3AEE128-2CED-4F97-ADAE-FEEC63F29647}"/>
              </a:ext>
            </a:extLst>
          </p:cNvPr>
          <p:cNvSpPr txBox="1"/>
          <p:nvPr/>
        </p:nvSpPr>
        <p:spPr>
          <a:xfrm>
            <a:off x="3324727" y="6059330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https://www.cise.ufl.edu/~sahni/cop3530/</a:t>
            </a:r>
          </a:p>
        </p:txBody>
      </p:sp>
    </p:spTree>
    <p:extLst>
      <p:ext uri="{BB962C8B-B14F-4D97-AF65-F5344CB8AC3E}">
        <p14:creationId xmlns:p14="http://schemas.microsoft.com/office/powerpoint/2010/main" val="136953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/>
              <a:t>Binary Tree Construction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99614" y="1114483"/>
            <a:ext cx="5466199" cy="465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Arial"/>
              </a:rPr>
              <a:t>The binary tree can be constructed by using two given traversal sequences but it depends on which two sequences are given.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Arial"/>
              </a:rPr>
              <a:t>Preorder</a:t>
            </a:r>
            <a:r>
              <a:rPr lang="en-IN" sz="2000" dirty="0">
                <a:latin typeface="Arial"/>
              </a:rPr>
              <a:t> and </a:t>
            </a:r>
            <a:r>
              <a:rPr lang="en-IN" sz="2000" dirty="0" err="1">
                <a:latin typeface="Arial"/>
              </a:rPr>
              <a:t>postorder</a:t>
            </a:r>
            <a:r>
              <a:rPr lang="en-IN" sz="2000" dirty="0">
                <a:latin typeface="Arial"/>
              </a:rPr>
              <a:t> can not uniquely define a binary tree.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Arial"/>
              </a:rPr>
              <a:t>Preorder</a:t>
            </a:r>
            <a:r>
              <a:rPr lang="en-IN" sz="2000" dirty="0">
                <a:latin typeface="Arial"/>
              </a:rPr>
              <a:t> and </a:t>
            </a:r>
            <a:r>
              <a:rPr lang="en-IN" sz="2000" dirty="0" err="1">
                <a:latin typeface="Arial"/>
              </a:rPr>
              <a:t>levelorder</a:t>
            </a:r>
            <a:r>
              <a:rPr lang="en-IN" sz="2000" dirty="0">
                <a:latin typeface="Arial"/>
              </a:rPr>
              <a:t> can not uniquely define a binary tree.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err="1">
                <a:latin typeface="Arial"/>
              </a:rPr>
              <a:t>Postorder</a:t>
            </a:r>
            <a:r>
              <a:rPr lang="en-IN" sz="2000" dirty="0">
                <a:latin typeface="Arial"/>
              </a:rPr>
              <a:t> and </a:t>
            </a:r>
            <a:r>
              <a:rPr lang="en-IN" sz="2000" dirty="0" err="1">
                <a:latin typeface="Arial"/>
              </a:rPr>
              <a:t>levelorder</a:t>
            </a:r>
            <a:r>
              <a:rPr lang="en-IN" sz="2000" dirty="0">
                <a:latin typeface="Arial"/>
              </a:rPr>
              <a:t> can not uniquely define a binary tree.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CAC9814-FFDF-474D-89A0-C73439156DCC}"/>
              </a:ext>
            </a:extLst>
          </p:cNvPr>
          <p:cNvSpPr txBox="1"/>
          <p:nvPr/>
        </p:nvSpPr>
        <p:spPr>
          <a:xfrm>
            <a:off x="6930189" y="905937"/>
            <a:ext cx="18608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Preorder </a:t>
            </a:r>
            <a:r>
              <a:rPr lang="en-US" sz="1800" b="0" i="0" u="none" strike="noStrike" baseline="0" dirty="0">
                <a:solidFill>
                  <a:srgbClr val="FF0033"/>
                </a:solidFill>
                <a:latin typeface="Times New Roman" panose="02020603050405020304" pitchFamily="18" charset="0"/>
              </a:rPr>
              <a:t>= ab</a:t>
            </a:r>
          </a:p>
          <a:p>
            <a:pPr algn="l"/>
            <a:endParaRPr lang="en-US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Postorder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FF0033"/>
                </a:solidFill>
                <a:latin typeface="Times New Roman" panose="02020603050405020304" pitchFamily="18" charset="0"/>
              </a:rPr>
              <a:t>= </a:t>
            </a:r>
            <a:r>
              <a:rPr lang="en-US" sz="1800" b="0" i="0" u="none" strike="noStrike" baseline="0" dirty="0" err="1">
                <a:solidFill>
                  <a:srgbClr val="FF0033"/>
                </a:solidFill>
                <a:latin typeface="Times New Roman" panose="02020603050405020304" pitchFamily="18" charset="0"/>
              </a:rPr>
              <a:t>ba</a:t>
            </a:r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Level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solidFill>
                  <a:srgbClr val="FF0033"/>
                </a:solidFill>
                <a:latin typeface="Times New Roman" panose="02020603050405020304" pitchFamily="18" charset="0"/>
              </a:rPr>
              <a:t>= ab</a:t>
            </a:r>
          </a:p>
          <a:p>
            <a:pPr algn="l"/>
            <a:endParaRPr lang="en-US" sz="1800" b="0" i="0" u="none" strike="noStrike" baseline="0" dirty="0">
              <a:solidFill>
                <a:srgbClr val="FF0033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9C18CF0-A9FD-439A-A10B-E2EA7A19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37" y="905938"/>
            <a:ext cx="3061361" cy="1152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FEBF86A-1995-4AD5-B957-897B10EE74AD}"/>
              </a:ext>
            </a:extLst>
          </p:cNvPr>
          <p:cNvSpPr txBox="1"/>
          <p:nvPr/>
        </p:nvSpPr>
        <p:spPr>
          <a:xfrm>
            <a:off x="3324727" y="6059330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https://www.cise.ufl.edu/~sahni/cop3530/</a:t>
            </a:r>
          </a:p>
        </p:txBody>
      </p:sp>
    </p:spTree>
    <p:extLst>
      <p:ext uri="{BB962C8B-B14F-4D97-AF65-F5344CB8AC3E}">
        <p14:creationId xmlns:p14="http://schemas.microsoft.com/office/powerpoint/2010/main" val="288282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/>
              <a:t>Binary Tree Construction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99614" y="1114483"/>
            <a:ext cx="5938070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Arial"/>
              </a:rPr>
              <a:t>inorder</a:t>
            </a:r>
            <a:r>
              <a:rPr lang="en-IN" sz="2400" dirty="0">
                <a:latin typeface="Arial"/>
              </a:rPr>
              <a:t> = </a:t>
            </a:r>
            <a:r>
              <a:rPr lang="en-IN" sz="2400" dirty="0">
                <a:solidFill>
                  <a:srgbClr val="FF0000"/>
                </a:solidFill>
                <a:latin typeface="Arial"/>
              </a:rPr>
              <a:t>g d h b e </a:t>
            </a:r>
            <a:r>
              <a:rPr lang="en-IN" sz="2400" dirty="0" err="1">
                <a:solidFill>
                  <a:srgbClr val="FF0000"/>
                </a:solidFill>
                <a:latin typeface="Arial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Arial"/>
              </a:rPr>
              <a:t> a f j c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Arial"/>
              </a:rPr>
              <a:t>preorder</a:t>
            </a:r>
            <a:r>
              <a:rPr lang="en-IN" sz="2400" dirty="0">
                <a:latin typeface="Arial"/>
              </a:rPr>
              <a:t> = </a:t>
            </a:r>
            <a:r>
              <a:rPr lang="en-IN" sz="2400" dirty="0">
                <a:solidFill>
                  <a:srgbClr val="FF0000"/>
                </a:solidFill>
                <a:latin typeface="Arial"/>
              </a:rPr>
              <a:t>a b d g h e </a:t>
            </a:r>
            <a:r>
              <a:rPr lang="en-IN" sz="2400" dirty="0" err="1">
                <a:solidFill>
                  <a:srgbClr val="FF0000"/>
                </a:solidFill>
                <a:latin typeface="Arial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Arial"/>
              </a:rPr>
              <a:t> c f j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/>
              </a:rPr>
              <a:t>The </a:t>
            </a:r>
            <a:r>
              <a:rPr lang="en-IN" sz="2400" dirty="0" err="1">
                <a:latin typeface="Arial"/>
              </a:rPr>
              <a:t>preorder</a:t>
            </a:r>
            <a:r>
              <a:rPr lang="en-IN" sz="2400" dirty="0">
                <a:latin typeface="Arial"/>
              </a:rPr>
              <a:t> sequence is traversed from left to right using the </a:t>
            </a:r>
            <a:r>
              <a:rPr lang="en-IN" sz="2400" dirty="0" err="1">
                <a:latin typeface="Arial"/>
              </a:rPr>
              <a:t>inorder</a:t>
            </a:r>
            <a:r>
              <a:rPr lang="en-IN" sz="2400" dirty="0">
                <a:latin typeface="Arial"/>
              </a:rPr>
              <a:t> to separate left and right subtrees.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latin typeface="Arial"/>
              </a:rPr>
              <a:t>Here in this example,</a:t>
            </a:r>
            <a:r>
              <a:rPr lang="en-IN" sz="2400" dirty="0">
                <a:solidFill>
                  <a:srgbClr val="FF0000"/>
                </a:solidFill>
                <a:latin typeface="Arial"/>
              </a:rPr>
              <a:t> a</a:t>
            </a:r>
            <a:r>
              <a:rPr lang="en-IN" sz="2400" dirty="0">
                <a:latin typeface="Arial"/>
              </a:rPr>
              <a:t> becomes the root of the tree; </a:t>
            </a:r>
            <a:r>
              <a:rPr lang="en-IN" sz="2400" dirty="0" err="1">
                <a:solidFill>
                  <a:srgbClr val="FF0000"/>
                </a:solidFill>
                <a:latin typeface="Arial"/>
              </a:rPr>
              <a:t>gdhbei</a:t>
            </a:r>
            <a:r>
              <a:rPr lang="en-IN" sz="2400" dirty="0">
                <a:latin typeface="Arial"/>
              </a:rPr>
              <a:t> becomes the left subtree elements; </a:t>
            </a:r>
            <a:r>
              <a:rPr lang="en-IN" sz="2400" dirty="0" err="1">
                <a:solidFill>
                  <a:srgbClr val="FF0000"/>
                </a:solidFill>
                <a:latin typeface="Arial"/>
              </a:rPr>
              <a:t>fjc</a:t>
            </a:r>
            <a:r>
              <a:rPr lang="en-IN" sz="2400" dirty="0">
                <a:latin typeface="Arial"/>
              </a:rPr>
              <a:t> are in the right subtree.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32382E-7E30-4BEA-9B51-401383966500}"/>
              </a:ext>
            </a:extLst>
          </p:cNvPr>
          <p:cNvSpPr txBox="1"/>
          <p:nvPr/>
        </p:nvSpPr>
        <p:spPr>
          <a:xfrm>
            <a:off x="3324727" y="6059330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https://www.cise.ufl.edu/~sahni/cop3530/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8FC7EA9-8F15-422B-ADFC-7D0669F6F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17" y="1437984"/>
            <a:ext cx="4419166" cy="199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8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/>
              <a:t>Binary Tree Construction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799614" y="1114483"/>
            <a:ext cx="5938070" cy="3901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Arial"/>
              </a:rPr>
              <a:t>inorder</a:t>
            </a:r>
            <a:r>
              <a:rPr lang="en-IN" sz="2400" dirty="0">
                <a:latin typeface="Arial"/>
              </a:rPr>
              <a:t> = </a:t>
            </a:r>
            <a:r>
              <a:rPr lang="en-IN" sz="2400" dirty="0">
                <a:solidFill>
                  <a:srgbClr val="FF0000"/>
                </a:solidFill>
                <a:latin typeface="Arial"/>
              </a:rPr>
              <a:t>g d h b e </a:t>
            </a:r>
            <a:r>
              <a:rPr lang="en-IN" sz="2400" dirty="0" err="1">
                <a:solidFill>
                  <a:srgbClr val="FF0000"/>
                </a:solidFill>
                <a:latin typeface="Arial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Arial"/>
              </a:rPr>
              <a:t> a f j c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 err="1">
                <a:latin typeface="Arial"/>
              </a:rPr>
              <a:t>preorder</a:t>
            </a:r>
            <a:r>
              <a:rPr lang="en-IN" sz="2400" dirty="0">
                <a:latin typeface="Arial"/>
              </a:rPr>
              <a:t> = </a:t>
            </a:r>
            <a:r>
              <a:rPr lang="en-IN" sz="2400" dirty="0">
                <a:solidFill>
                  <a:srgbClr val="FF0000"/>
                </a:solidFill>
                <a:latin typeface="Arial"/>
              </a:rPr>
              <a:t>a b d g h e </a:t>
            </a:r>
            <a:r>
              <a:rPr lang="en-IN" sz="2400" dirty="0" err="1">
                <a:solidFill>
                  <a:srgbClr val="FF0000"/>
                </a:solidFill>
                <a:latin typeface="Arial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Arial"/>
              </a:rPr>
              <a:t> c f j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  <a:latin typeface="Arial"/>
              </a:rPr>
              <a:t>b </a:t>
            </a:r>
            <a:r>
              <a:rPr lang="en-IN" sz="2400" dirty="0">
                <a:latin typeface="Arial"/>
              </a:rPr>
              <a:t>will be the next root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FF0000"/>
                </a:solidFill>
                <a:latin typeface="Arial"/>
              </a:rPr>
              <a:t>d </a:t>
            </a:r>
            <a:r>
              <a:rPr lang="en-IN" sz="2400" dirty="0">
                <a:latin typeface="Arial"/>
              </a:rPr>
              <a:t>will be the next root and so 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latin typeface="Arial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FF0000"/>
              </a:solidFill>
              <a:latin typeface="Arial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40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C32382E-7E30-4BEA-9B51-401383966500}"/>
              </a:ext>
            </a:extLst>
          </p:cNvPr>
          <p:cNvSpPr txBox="1"/>
          <p:nvPr/>
        </p:nvSpPr>
        <p:spPr>
          <a:xfrm>
            <a:off x="3324727" y="6059330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https://www.cise.ufl.edu/~sahni/cop3530/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728DB22-61C0-427E-8DA3-15A6CD99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4" y="997098"/>
            <a:ext cx="4311168" cy="2154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B9C96F5-C3B7-4F81-954A-1D24F22A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84" y="3429000"/>
            <a:ext cx="4311168" cy="236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57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AABC11F-285F-41E7-A0DB-05FE2122DAFC}"/>
              </a:ext>
            </a:extLst>
          </p:cNvPr>
          <p:cNvSpPr>
            <a:spLocks noGrp="1"/>
          </p:cNvSpPr>
          <p:nvPr/>
        </p:nvSpPr>
        <p:spPr>
          <a:xfrm>
            <a:off x="658542" y="1781712"/>
            <a:ext cx="10988026" cy="3294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0" i="1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Thomas H. Corme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Cormen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 tooltip="Thomas H. Corme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Thomas H.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IN" b="0" i="1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Charles E. Leisers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Leiserson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Charles E. Leiserso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Charles E.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IN" b="0" i="1" u="none" strike="noStrike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Ron Rivest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Rivest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Ron Rivest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, Ronald L.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 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Clifford Stein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Stein, Clifford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(2009) [1990]</a:t>
            </a:r>
          </a:p>
          <a:p>
            <a:pPr algn="just"/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to Algorithms (3rd ed.). MIT Press and McGraw-Hill. 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ISBN (identifier)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ISBN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b="0" i="1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 tooltip="Special:BookSources/0-262-03384-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0-262-03384-4</a:t>
            </a:r>
            <a:r>
              <a:rPr lang="en-IN" b="0" i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1320 pp.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 Drozdek, Data Structures and Algorithms in C++ (2</a:t>
            </a:r>
            <a:r>
              <a:rPr lang="en-IN" baseline="30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Edition), 2001</a:t>
            </a:r>
          </a:p>
          <a:p>
            <a:pPr algn="just"/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https://www.geeksforgeeks.org/iterative-postorder-traversal/</a:t>
            </a:r>
            <a:endParaRPr lang="fr-F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https://www.tutorialspoint.com/cplusplus-program-to-perform-inorder-non-recursive-traversal-of-a-given-binary-tree</a:t>
            </a:r>
            <a:endParaRPr lang="fr-F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fr-FR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https://www.tutorialspoint.com/cplusplus-program-to-perform-preorder-non-recursive-traversal-of-a-given-binary-tree</a:t>
            </a:r>
            <a:endParaRPr lang="fr-FR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fr-FR" sz="1800" dirty="0">
              <a:solidFill>
                <a:srgbClr val="002060"/>
              </a:solidFill>
            </a:endParaRPr>
          </a:p>
          <a:p>
            <a:pPr algn="just"/>
            <a:endParaRPr lang="en-IN" sz="1800" dirty="0">
              <a:solidFill>
                <a:srgbClr val="002060"/>
              </a:solidFill>
            </a:endParaRPr>
          </a:p>
          <a:p>
            <a:pPr algn="just"/>
            <a:endParaRPr lang="en-IN" sz="1600" i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136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FDDBE-AFDC-4F3D-9D4A-24515A46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500338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</a:t>
            </a:r>
            <a:r>
              <a:rPr lang="en-US"/>
              <a:t>: </a:t>
            </a:r>
            <a:r>
              <a:rPr lang="en-US" smtClean="0"/>
              <a:t>22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65CBF5-F48B-4171-8308-1553BF0C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682044"/>
            <a:ext cx="9603275" cy="37843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Topics to be covered:</a:t>
            </a:r>
          </a:p>
          <a:p>
            <a:r>
              <a:rPr lang="en-IN" dirty="0"/>
              <a:t>Non-recursive Traversal of Binary tree</a:t>
            </a:r>
          </a:p>
          <a:p>
            <a:r>
              <a:rPr lang="en-US" dirty="0"/>
              <a:t>Construction of Binary Tree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3D2279-FC6A-4CF0-A091-C27659B1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229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513" y="0"/>
            <a:ext cx="9603275" cy="1049235"/>
          </a:xfrm>
        </p:spPr>
        <p:txBody>
          <a:bodyPr/>
          <a:lstStyle/>
          <a:p>
            <a:r>
              <a:rPr lang="en-US" dirty="0"/>
              <a:t> Binary Tree Traversal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798491"/>
            <a:ext cx="10174310" cy="5345636"/>
          </a:xfrm>
        </p:spPr>
        <p:txBody>
          <a:bodyPr>
            <a:normAutofit/>
          </a:bodyPr>
          <a:lstStyle/>
          <a:p>
            <a:r>
              <a:rPr lang="en-US" sz="3200" dirty="0"/>
              <a:t>A traversal is a process that visits all the nodes in the tree exactly once.</a:t>
            </a:r>
          </a:p>
          <a:p>
            <a:pPr lvl="1"/>
            <a:r>
              <a:rPr lang="en-US" sz="2800" dirty="0"/>
              <a:t>Depth-first traversal</a:t>
            </a:r>
          </a:p>
          <a:p>
            <a:pPr lvl="2"/>
            <a:r>
              <a:rPr lang="en-US" sz="2400" dirty="0"/>
              <a:t>Preorder traversal </a:t>
            </a:r>
          </a:p>
          <a:p>
            <a:pPr lvl="2"/>
            <a:r>
              <a:rPr lang="en-US" sz="2400" dirty="0" err="1"/>
              <a:t>Inorder</a:t>
            </a:r>
            <a:r>
              <a:rPr lang="en-US" sz="2400" dirty="0"/>
              <a:t> traversal </a:t>
            </a:r>
          </a:p>
          <a:p>
            <a:pPr lvl="2"/>
            <a:r>
              <a:rPr lang="en-US" sz="2400" dirty="0" err="1"/>
              <a:t>Postorder</a:t>
            </a:r>
            <a:r>
              <a:rPr lang="en-US" sz="2400" dirty="0"/>
              <a:t> traversal</a:t>
            </a:r>
          </a:p>
          <a:p>
            <a:pPr lvl="1"/>
            <a:r>
              <a:rPr lang="en-US" sz="2800" dirty="0"/>
              <a:t>Breadth-first traversal</a:t>
            </a:r>
          </a:p>
          <a:p>
            <a:pPr lvl="2"/>
            <a:r>
              <a:rPr lang="en-US" sz="2400" dirty="0"/>
              <a:t>Level order traversal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/>
              <a:t>Non-recursive Preorder Traversal</a:t>
            </a:r>
          </a:p>
        </p:txBody>
      </p:sp>
      <p:pic>
        <p:nvPicPr>
          <p:cNvPr id="4" name="Content Placeholder 3" descr="tree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0864" y="1298433"/>
            <a:ext cx="3260265" cy="2904599"/>
          </a:xfrm>
        </p:spPr>
      </p:pic>
      <p:sp>
        <p:nvSpPr>
          <p:cNvPr id="7" name="Rectangle 6"/>
          <p:cNvSpPr/>
          <p:nvPr/>
        </p:nvSpPr>
        <p:spPr>
          <a:xfrm>
            <a:off x="1143148" y="882639"/>
            <a:ext cx="10134452" cy="4536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Traverse the nodes in the following order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Push the root into Stack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Repeat till Stack is not empty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Display top of the Stack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Pop the node from Stack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Push right child of the popped node into stack if exist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/>
              </a:rPr>
              <a:t>Push left child of the popped node into stack if exist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39" y="1049235"/>
            <a:ext cx="4741684" cy="28417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void </a:t>
            </a:r>
            <a:r>
              <a:rPr lang="en-US" sz="2400" dirty="0" err="1"/>
              <a:t>preorder_non</a:t>
            </a:r>
            <a:r>
              <a:rPr lang="en-US" sz="2400" dirty="0"/>
              <a:t>(node *root) {</a:t>
            </a:r>
          </a:p>
          <a:p>
            <a:pPr marL="0" indent="0">
              <a:buNone/>
            </a:pPr>
            <a:r>
              <a:rPr lang="en-US" sz="2400" dirty="0"/>
              <a:t>   if (root == NULL)</a:t>
            </a:r>
          </a:p>
          <a:p>
            <a:pPr marL="0" indent="0">
              <a:buNone/>
            </a:pPr>
            <a:r>
              <a:rPr lang="en-US" sz="2400" dirty="0"/>
              <a:t>   return;</a:t>
            </a:r>
          </a:p>
          <a:p>
            <a:pPr marL="0" indent="0">
              <a:buNone/>
            </a:pPr>
            <a:r>
              <a:rPr lang="en-US" sz="2400" dirty="0"/>
              <a:t>   stack&lt;node *&gt; Stack;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Stack.push</a:t>
            </a:r>
            <a:r>
              <a:rPr lang="en-US" sz="2400" dirty="0"/>
              <a:t>(root);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3D4DAC4-7352-4EB7-8D2F-811ADA88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48" y="0"/>
            <a:ext cx="10135672" cy="1049235"/>
          </a:xfrm>
        </p:spPr>
        <p:txBody>
          <a:bodyPr/>
          <a:lstStyle/>
          <a:p>
            <a:r>
              <a:rPr lang="en-US" dirty="0"/>
              <a:t>Preorder Traversal: Non-recursive Implementation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1952F03-EC82-4E80-9681-EC7E7AA63B5D}"/>
              </a:ext>
            </a:extLst>
          </p:cNvPr>
          <p:cNvSpPr txBox="1">
            <a:spLocks/>
          </p:cNvSpPr>
          <p:nvPr/>
        </p:nvSpPr>
        <p:spPr>
          <a:xfrm>
            <a:off x="6582644" y="1049235"/>
            <a:ext cx="4741684" cy="469842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while (!</a:t>
            </a:r>
            <a:r>
              <a:rPr lang="en-US" dirty="0" err="1"/>
              <a:t>Stack.empty</a:t>
            </a:r>
            <a:r>
              <a:rPr lang="en-US" dirty="0"/>
              <a:t>())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node *temp = </a:t>
            </a:r>
            <a:r>
              <a:rPr lang="en-US" dirty="0" err="1"/>
              <a:t>Stack.top</a:t>
            </a:r>
            <a:r>
              <a:rPr lang="en-US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</a:t>
            </a:r>
            <a:r>
              <a:rPr lang="en-US" dirty="0" err="1"/>
              <a:t>cout</a:t>
            </a:r>
            <a:r>
              <a:rPr lang="en-US" dirty="0"/>
              <a:t>&lt;&lt; temp-&gt;data;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</a:t>
            </a:r>
            <a:r>
              <a:rPr lang="en-US" dirty="0" err="1"/>
              <a:t>Stack.pop</a:t>
            </a:r>
            <a:r>
              <a:rPr lang="en-US" dirty="0"/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if (temp-&gt;</a:t>
            </a:r>
            <a:r>
              <a:rPr lang="en-US" dirty="0" err="1"/>
              <a:t>rchild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	</a:t>
            </a:r>
            <a:r>
              <a:rPr lang="en-US" dirty="0" err="1"/>
              <a:t>Stack.push</a:t>
            </a:r>
            <a:r>
              <a:rPr lang="en-US" dirty="0"/>
              <a:t>(temp-&gt;</a:t>
            </a:r>
            <a:r>
              <a:rPr lang="en-US" dirty="0" err="1"/>
              <a:t>rchild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if (temp-&gt;</a:t>
            </a:r>
            <a:r>
              <a:rPr lang="en-US" dirty="0" err="1"/>
              <a:t>lchild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	</a:t>
            </a:r>
            <a:r>
              <a:rPr lang="en-US" dirty="0" err="1"/>
              <a:t>Stack.push</a:t>
            </a:r>
            <a:r>
              <a:rPr lang="en-US" dirty="0"/>
              <a:t>(temp-&gt;</a:t>
            </a:r>
            <a:r>
              <a:rPr lang="en-US" dirty="0" err="1"/>
              <a:t>lchild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0"/>
            <a:ext cx="9603275" cy="1049235"/>
          </a:xfrm>
        </p:spPr>
        <p:txBody>
          <a:bodyPr/>
          <a:lstStyle/>
          <a:p>
            <a:r>
              <a:rPr lang="en-US" dirty="0"/>
              <a:t>Non-recursive </a:t>
            </a:r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pic>
        <p:nvPicPr>
          <p:cNvPr id="4" name="Content Placeholder 3" descr="tree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2743" y="1278337"/>
            <a:ext cx="3199885" cy="285080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8953ADE-B8C0-46E7-8E5E-1A55EEBF8411}"/>
              </a:ext>
            </a:extLst>
          </p:cNvPr>
          <p:cNvSpPr/>
          <p:nvPr/>
        </p:nvSpPr>
        <p:spPr>
          <a:xfrm>
            <a:off x="1143148" y="832397"/>
            <a:ext cx="10134452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Traverse the nodes in the following order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temp=root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Repeat till temp is not NULL or Stack is not empty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Repeat till temp is not NULL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Push temp into Stack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temp=</a:t>
            </a:r>
            <a:r>
              <a:rPr lang="en-US" sz="2400" dirty="0" err="1">
                <a:latin typeface="Arial"/>
              </a:rPr>
              <a:t>Left_child</a:t>
            </a:r>
            <a:r>
              <a:rPr lang="en-US" sz="2400" dirty="0">
                <a:latin typeface="Arial"/>
              </a:rPr>
              <a:t>(temp)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Display top of the Stack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Pop the node from Stack and store it in temp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Arial"/>
              </a:rPr>
              <a:t>Push right child of the temp into stack</a:t>
            </a:r>
          </a:p>
        </p:txBody>
      </p:sp>
    </p:spTree>
    <p:extLst>
      <p:ext uri="{BB962C8B-B14F-4D97-AF65-F5344CB8AC3E}">
        <p14:creationId xmlns:p14="http://schemas.microsoft.com/office/powerpoint/2010/main" val="83133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9" y="1026695"/>
            <a:ext cx="5536641" cy="4796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inorder_non</a:t>
            </a:r>
            <a:r>
              <a:rPr lang="en-US" dirty="0"/>
              <a:t>(node *root) {</a:t>
            </a:r>
          </a:p>
          <a:p>
            <a:pPr marL="0" indent="0">
              <a:buNone/>
            </a:pPr>
            <a:r>
              <a:rPr lang="en-US" dirty="0"/>
              <a:t>   stack&lt;node *&gt; Stack;   </a:t>
            </a:r>
          </a:p>
          <a:p>
            <a:pPr marL="0" indent="0">
              <a:buNone/>
            </a:pPr>
            <a:r>
              <a:rPr lang="en-US" dirty="0"/>
              <a:t>   node *temp = root;   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dirty="0"/>
              <a:t>while (temp != NULL || !</a:t>
            </a:r>
            <a:r>
              <a:rPr lang="en-US" dirty="0" err="1"/>
              <a:t>Stack.empty</a:t>
            </a:r>
            <a:r>
              <a:rPr lang="en-US" dirty="0"/>
              <a:t>())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        </a:t>
            </a:r>
            <a:r>
              <a:rPr lang="en-US" dirty="0"/>
              <a:t>while (temp != NULL) {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       </a:t>
            </a:r>
            <a:r>
              <a:rPr lang="en-US" dirty="0" err="1"/>
              <a:t>Stack.push</a:t>
            </a:r>
            <a:r>
              <a:rPr lang="en-US" dirty="0"/>
              <a:t>(temp);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         temp = temp-&gt;</a:t>
            </a:r>
            <a:r>
              <a:rPr lang="en-US" dirty="0" err="1"/>
              <a:t>lchild</a:t>
            </a:r>
            <a:r>
              <a:rPr lang="en-US" dirty="0"/>
              <a:t>;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}     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3D4DAC4-7352-4EB7-8D2F-811ADA88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48" y="0"/>
            <a:ext cx="9769362" cy="1049235"/>
          </a:xfrm>
        </p:spPr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Traversal: Non-Recursive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1FBE82E-D616-4691-A611-AEAC422AD3AF}"/>
              </a:ext>
            </a:extLst>
          </p:cNvPr>
          <p:cNvSpPr txBox="1">
            <a:spLocks/>
          </p:cNvSpPr>
          <p:nvPr/>
        </p:nvSpPr>
        <p:spPr>
          <a:xfrm>
            <a:off x="7643447" y="947982"/>
            <a:ext cx="3821722" cy="47965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temp = </a:t>
            </a:r>
            <a:r>
              <a:rPr lang="en-US" dirty="0" err="1"/>
              <a:t>Stack.top</a:t>
            </a:r>
            <a:r>
              <a:rPr lang="en-US" dirty="0"/>
              <a:t>();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  <a:r>
              <a:rPr lang="en-US" dirty="0" err="1"/>
              <a:t>Stack.pop</a:t>
            </a:r>
            <a:r>
              <a:rPr lang="en-US" dirty="0"/>
              <a:t>();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</a:t>
            </a:r>
            <a:r>
              <a:rPr lang="en-US" dirty="0" err="1"/>
              <a:t>cout</a:t>
            </a:r>
            <a:r>
              <a:rPr lang="en-US" dirty="0"/>
              <a:t> &lt;&lt; temp-&gt;data;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       temp = temp-&gt;</a:t>
            </a:r>
            <a:r>
              <a:rPr lang="en-US" dirty="0" err="1"/>
              <a:t>rchild</a:t>
            </a:r>
            <a:r>
              <a:rPr lang="en-US" dirty="0"/>
              <a:t>;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7322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148" y="1"/>
            <a:ext cx="10111006" cy="673240"/>
          </a:xfrm>
        </p:spPr>
        <p:txBody>
          <a:bodyPr/>
          <a:lstStyle/>
          <a:p>
            <a:r>
              <a:rPr lang="en-US" dirty="0"/>
              <a:t>Non-recursive </a:t>
            </a:r>
            <a:r>
              <a:rPr lang="en-US" dirty="0" err="1"/>
              <a:t>Postorder</a:t>
            </a:r>
            <a:r>
              <a:rPr lang="en-US" dirty="0"/>
              <a:t> Traversal (Using 2 Stacks)</a:t>
            </a:r>
          </a:p>
        </p:txBody>
      </p:sp>
      <p:pic>
        <p:nvPicPr>
          <p:cNvPr id="4" name="Content Placeholder 3" descr="tree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5406" y="1176371"/>
            <a:ext cx="3667125" cy="3267075"/>
          </a:xfr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xmlns="" id="{FF4A326F-6366-4266-80B4-715F4798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148" y="1136217"/>
            <a:ext cx="7126645" cy="45085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 root to first stack.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Repeat till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first stack is not empty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 a node from first stack and push it to second stack 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 left and right children of the popped node to first stack 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contents of second stack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1C79669-2831-4C1F-954F-62B7E15C7A51}"/>
              </a:ext>
            </a:extLst>
          </p:cNvPr>
          <p:cNvSpPr txBox="1"/>
          <p:nvPr/>
        </p:nvSpPr>
        <p:spPr>
          <a:xfrm>
            <a:off x="1936818" y="6107780"/>
            <a:ext cx="8754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Source: https://www.geeksforgeeks.org/iterative-postorder-traversal/</a:t>
            </a:r>
          </a:p>
        </p:txBody>
      </p:sp>
    </p:spTree>
    <p:extLst>
      <p:ext uri="{BB962C8B-B14F-4D97-AF65-F5344CB8AC3E}">
        <p14:creationId xmlns:p14="http://schemas.microsoft.com/office/powerpoint/2010/main" val="180468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2" y="1026695"/>
            <a:ext cx="5212546" cy="5022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postorder_non</a:t>
            </a:r>
            <a:r>
              <a:rPr lang="en-IN" dirty="0"/>
              <a:t>(node* root) { </a:t>
            </a:r>
          </a:p>
          <a:p>
            <a:pPr marL="0" indent="0">
              <a:buNone/>
            </a:pPr>
            <a:r>
              <a:rPr lang="en-IN" dirty="0"/>
              <a:t>    if (root == NULL)        </a:t>
            </a:r>
          </a:p>
          <a:p>
            <a:pPr marL="0" indent="0">
              <a:buNone/>
            </a:pPr>
            <a:r>
              <a:rPr lang="en-IN" dirty="0"/>
              <a:t>	 return;       </a:t>
            </a:r>
          </a:p>
          <a:p>
            <a:pPr marL="0" indent="0">
              <a:buNone/>
            </a:pPr>
            <a:r>
              <a:rPr lang="en-IN" dirty="0"/>
              <a:t>     stack&lt;node *&gt; s1, s2;       </a:t>
            </a:r>
          </a:p>
          <a:p>
            <a:pPr marL="0" indent="0">
              <a:buNone/>
            </a:pPr>
            <a:r>
              <a:rPr lang="en-IN" dirty="0"/>
              <a:t>     s1.push(root);     </a:t>
            </a:r>
          </a:p>
          <a:p>
            <a:pPr marL="0" indent="0">
              <a:buNone/>
            </a:pPr>
            <a:r>
              <a:rPr lang="en-IN" dirty="0"/>
              <a:t>     node* temp;       </a:t>
            </a:r>
          </a:p>
          <a:p>
            <a:pPr marL="0" indent="0">
              <a:buNone/>
            </a:pPr>
            <a:r>
              <a:rPr lang="en-IN" dirty="0"/>
              <a:t>     while (!s1.empty()) {</a:t>
            </a:r>
          </a:p>
          <a:p>
            <a:pPr marL="0" indent="0">
              <a:buNone/>
            </a:pPr>
            <a:r>
              <a:rPr lang="en-IN" dirty="0"/>
              <a:t>              temp = s1.top();</a:t>
            </a:r>
          </a:p>
          <a:p>
            <a:pPr marL="0" indent="0">
              <a:buNone/>
            </a:pPr>
            <a:r>
              <a:rPr lang="en-IN" dirty="0"/>
              <a:t>              s1.pop();</a:t>
            </a:r>
          </a:p>
          <a:p>
            <a:pPr marL="0" indent="0">
              <a:buNone/>
            </a:pPr>
            <a:r>
              <a:rPr lang="en-IN" dirty="0"/>
              <a:t>              s2.push(temp);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C3D4DAC4-7352-4EB7-8D2F-811ADA88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148" y="0"/>
            <a:ext cx="10342118" cy="1049235"/>
          </a:xfrm>
        </p:spPr>
        <p:txBody>
          <a:bodyPr>
            <a:normAutofit/>
          </a:bodyPr>
          <a:lstStyle/>
          <a:p>
            <a:r>
              <a:rPr lang="en-US" sz="2800" dirty="0" err="1"/>
              <a:t>Postorder</a:t>
            </a:r>
            <a:r>
              <a:rPr lang="en-US" sz="2800" dirty="0"/>
              <a:t> Traversal : Non-Recursive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3F8842D-F1EB-4D74-BAE3-A843B307BFAD}"/>
              </a:ext>
            </a:extLst>
          </p:cNvPr>
          <p:cNvSpPr txBox="1">
            <a:spLocks/>
          </p:cNvSpPr>
          <p:nvPr/>
        </p:nvSpPr>
        <p:spPr>
          <a:xfrm>
            <a:off x="7277555" y="864159"/>
            <a:ext cx="4207711" cy="52074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if (temp-&gt;</a:t>
            </a:r>
            <a:r>
              <a:rPr lang="en-IN" dirty="0" err="1"/>
              <a:t>lchild</a:t>
            </a:r>
            <a:r>
              <a:rPr lang="en-IN" dirty="0"/>
              <a:t>)   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             s1.push(temp-&gt;</a:t>
            </a:r>
            <a:r>
              <a:rPr lang="en-IN" dirty="0" err="1"/>
              <a:t>lchild</a:t>
            </a:r>
            <a:r>
              <a:rPr lang="en-IN" dirty="0"/>
              <a:t>);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      if (temp-&gt;</a:t>
            </a:r>
            <a:r>
              <a:rPr lang="en-IN" dirty="0" err="1"/>
              <a:t>rchild</a:t>
            </a:r>
            <a:r>
              <a:rPr lang="en-IN" dirty="0"/>
              <a:t>)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             s1.push(temp-&gt;</a:t>
            </a:r>
            <a:r>
              <a:rPr lang="en-IN" dirty="0" err="1"/>
              <a:t>rchild</a:t>
            </a:r>
            <a:r>
              <a:rPr lang="en-IN" dirty="0"/>
              <a:t>);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while (!s2.empty()) {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         temp = s2.top();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         s2.pop();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         </a:t>
            </a:r>
            <a:r>
              <a:rPr lang="en-IN" dirty="0" err="1"/>
              <a:t>cout</a:t>
            </a:r>
            <a:r>
              <a:rPr lang="en-IN" dirty="0"/>
              <a:t> &lt;&lt; temp-&gt;data;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         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}</a:t>
            </a:r>
            <a:endParaRPr 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F78C0E-4D2E-4BB3-A176-BCBA25E84B0A}"/>
              </a:ext>
            </a:extLst>
          </p:cNvPr>
          <p:cNvSpPr txBox="1"/>
          <p:nvPr/>
        </p:nvSpPr>
        <p:spPr>
          <a:xfrm>
            <a:off x="1936818" y="6107780"/>
            <a:ext cx="8754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Source: https://www.geeksforgeeks.org/iterative-postorder-traversal/</a:t>
            </a:r>
          </a:p>
        </p:txBody>
      </p:sp>
    </p:spTree>
    <p:extLst>
      <p:ext uri="{BB962C8B-B14F-4D97-AF65-F5344CB8AC3E}">
        <p14:creationId xmlns:p14="http://schemas.microsoft.com/office/powerpoint/2010/main" val="26931805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2019</TotalTime>
  <Words>810</Words>
  <Application>Microsoft Office PowerPoint</Application>
  <PresentationFormat>Widescreen</PresentationFormat>
  <Paragraphs>185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</vt:lpstr>
      <vt:lpstr>Gallery</vt:lpstr>
      <vt:lpstr>Data Structures (15B11CI311)  Odd Semester 2021</vt:lpstr>
      <vt:lpstr>Lecture: 22</vt:lpstr>
      <vt:lpstr> Binary Tree Traversal </vt:lpstr>
      <vt:lpstr>Non-recursive Preorder Traversal</vt:lpstr>
      <vt:lpstr>Preorder Traversal: Non-recursive Implementation</vt:lpstr>
      <vt:lpstr>Non-recursive Inorder Traversal</vt:lpstr>
      <vt:lpstr>Inorder Traversal: Non-Recursive Implementation</vt:lpstr>
      <vt:lpstr>Non-recursive Postorder Traversal (Using 2 Stacks)</vt:lpstr>
      <vt:lpstr>Postorder Traversal : Non-Recursive Implementation</vt:lpstr>
      <vt:lpstr>Non-recursive Levelorder Traversal</vt:lpstr>
      <vt:lpstr>Levelorder Traversal: Non-Recursive Implementation</vt:lpstr>
      <vt:lpstr>Binary Tree Construction</vt:lpstr>
      <vt:lpstr>Binary Tree Construction</vt:lpstr>
      <vt:lpstr>Binary Tree Construction</vt:lpstr>
      <vt:lpstr>Binary Tree Construction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hp</dc:creator>
  <cp:lastModifiedBy>Microsoft account</cp:lastModifiedBy>
  <cp:revision>326</cp:revision>
  <dcterms:created xsi:type="dcterms:W3CDTF">2020-06-20T13:41:26Z</dcterms:created>
  <dcterms:modified xsi:type="dcterms:W3CDTF">2021-09-27T05:14:58Z</dcterms:modified>
</cp:coreProperties>
</file>