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83" r:id="rId5"/>
    <p:sldId id="484" r:id="rId7"/>
    <p:sldId id="490" r:id="rId8"/>
    <p:sldId id="491" r:id="rId9"/>
    <p:sldId id="492" r:id="rId10"/>
    <p:sldId id="494" r:id="rId11"/>
    <p:sldId id="495" r:id="rId12"/>
    <p:sldId id="501" r:id="rId13"/>
    <p:sldId id="502" r:id="rId14"/>
    <p:sldId id="503" r:id="rId15"/>
    <p:sldId id="500" r:id="rId16"/>
    <p:sldId id="504" r:id="rId17"/>
    <p:sldId id="505" r:id="rId18"/>
    <p:sldId id="519" r:id="rId19"/>
    <p:sldId id="520" r:id="rId20"/>
    <p:sldId id="506" r:id="rId21"/>
    <p:sldId id="518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86355" autoAdjust="0"/>
  </p:normalViewPr>
  <p:slideViewPr>
    <p:cSldViewPr snapToGrid="0">
      <p:cViewPr varScale="1">
        <p:scale>
          <a:sx n="69" d="100"/>
          <a:sy n="69" d="100"/>
        </p:scale>
        <p:origin x="-57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2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4C489-2779-457A-A329-310EEA3571D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98ADF-5859-43FC-A495-83FBFCBE453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5D436C-83E1-4AA7-B996-0CEB7094B1FD}" type="slidenum">
              <a:rPr lang="en-IN" altLang="en-US" smtClean="0">
                <a:solidFill>
                  <a:prstClr val="black"/>
                </a:solidFill>
              </a:rPr>
            </a:fld>
            <a:endParaRPr lang="en-IN" altLang="en-US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98ADF-5859-43FC-A495-83FBFCBE4536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AA781F3-D509-445A-891A-D0DCF9E18B18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2625-A089-4ECE-9C25-7C9836DFD623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93C6-448E-497E-978F-44D5C0F0971A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ED62-1B5A-48DF-B4F8-EB10F8884285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2B47E-155A-4E2A-B5C5-B66B4B4875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79DA6-CFFA-4970-AEEF-4E6E659E339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BA376-36EA-459A-A565-7B6AAEA267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B818B-D40D-4D46-A866-B56B2F50191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5AE6D-BC0E-4E4A-AC20-AD97559B7A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5E8AF-C143-4275-9CC3-631E0ABAB66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4BA5E-B99B-472A-8F98-0A42C21C4D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CD881-FED5-4D1C-A877-30BBC88123A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F3CA1-B934-402C-975F-3E0D88CAE8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94BF4-5559-40F0-BF09-70FB30D0619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BB30-B598-444D-B45E-DBBE5D24E0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7661A-5B99-4BA8-A196-94C36EB52A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E3C63-1D3C-4D2E-9705-C0BF203462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4F9B8-DCE9-4109-961B-A8D899DB35B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AC67D-E975-470E-A7F4-6F70E8CF4F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033B3-1F6B-4B1B-A258-35CF3B77974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5CC4-881D-4CC1-8FEF-EB94A8666C06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C9BAA-B00A-4379-BBE4-923703A450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2ECDE-4566-407C-A48D-428257469C6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9626-352C-4FE8-A4EA-727AF956EF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03C24-4FC2-4376-83C0-D65E873A5FF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7A2BD-DD43-4DE0-A342-2DD19DFB029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6B72D-36AE-4638-92DD-6CAA6AEB797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D701-BF71-45D3-8C7A-A1E22FFFB0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A061-0A5C-4A74-910C-3633DA30EC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488AE-5320-4A49-9383-21BB750EFF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62B7-7A36-46DD-A3CD-8447AA87AA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DB04-C98D-4DDA-8373-67C71962F3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4ED9-28F1-4638-930F-19223042EE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3E499-B4F5-464F-929E-3D2256D5B1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305A-46CC-4E25-A04E-1142774C36B9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513C-A781-409D-A152-D317EA325F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6F2B6-9003-44BF-B9CF-92AE6282CE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CBB2C-D0B0-47B7-B737-F07A3D7CD4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2A42-36C0-4E32-9D5B-6EBC7C70D8C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D3F1-5235-4A86-922A-F554C5010956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01E8-835A-44F9-8619-98EE5BA564BB}" type="datetime1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0802-B3E0-485C-B2AE-C74EDA0C81E3}" type="datetime1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59C4-EBD4-4FF2-8ADE-DBF66BD34597}" type="datetime1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C26C-C141-41B8-981E-1FC86CA6E7F5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4977-04C8-4EBF-826F-4A9E6E949D3D}" type="datetime1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853C-1817-44F3-94CD-BFCD83EE4965}" type="datetime1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D9089-DC8E-4091-A663-B469A88CBDD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28AAF6-0FED-4EAD-92FF-B8648793D6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F60A6F-133B-49C7-9A5F-29CF405A970A}" type="slidenum">
              <a:rPr lang="en-US">
                <a:cs typeface="Arial" panose="020B0604020202020204" pitchFamily="34" charset="0"/>
              </a:rPr>
            </a:fld>
            <a:endParaRPr lang="en-US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E89E-52B3-42F1-ABBF-372A79CC54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20.bin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wmf"/><Relationship Id="rId2" Type="http://schemas.openxmlformats.org/officeDocument/2006/relationships/oleObject" Target="../embeddings/oleObject26.bin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wmf"/><Relationship Id="rId2" Type="http://schemas.openxmlformats.org/officeDocument/2006/relationships/oleObject" Target="../embeddings/oleObject27.bin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8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5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6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53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209800" y="2644776"/>
            <a:ext cx="7772400" cy="1470025"/>
          </a:xfrm>
        </p:spPr>
        <p:txBody>
          <a:bodyPr/>
          <a:lstStyle/>
          <a:p>
            <a:pPr eaLnBrk="1" hangingPunct="1">
              <a:lnSpc>
                <a:spcPts val="4525"/>
              </a:lnSpc>
            </a:pP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ELECTRICAL SCIENCE-2</a:t>
            </a:r>
            <a:b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(15B11EC211)</a:t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UNIT-5</a:t>
            </a:r>
            <a:br>
              <a:rPr lang="en-US" altLang="en-US" sz="4000" b="1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Lecture-3</a:t>
            </a:r>
            <a:endParaRPr lang="en-US" altLang="en-US" sz="4000" b="1" dirty="0">
              <a:latin typeface="Times New Roman" panose="02020603050405020304" pitchFamily="18" charset="0"/>
              <a:ea typeface="DQLMEJ+FranklinGothic-Book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FBFA7-3D01-4FF6-A58F-C30292061BB7}" type="slidenum">
              <a:rPr lang="ru-RU" altLang="en-US" sz="1200">
                <a:solidFill>
                  <a:srgbClr val="898989"/>
                </a:solidFill>
              </a:rPr>
            </a:fld>
            <a:endParaRPr lang="ru-RU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9245"/>
            <a:ext cx="10515600" cy="5777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Current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 Voltage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29793" y="934803"/>
          <a:ext cx="6363576" cy="119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69799200" imgH="13106400" progId="Equation.3">
                  <p:embed/>
                </p:oleObj>
              </mc:Choice>
              <mc:Fallback>
                <p:oleObj name="Equation" r:id="rId1" imgW="69799200" imgH="13106400" progId="Equation.3">
                  <p:embed/>
                  <p:pic>
                    <p:nvPicPr>
                      <p:cNvPr id="0" name="Picture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9793" y="934803"/>
                        <a:ext cx="6363576" cy="11939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132263" y="2365375"/>
          <a:ext cx="3927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46024800" imgH="12496800" progId="Equation.3">
                  <p:embed/>
                </p:oleObj>
              </mc:Choice>
              <mc:Fallback>
                <p:oleObj name="Equation" r:id="rId3" imgW="46024800" imgH="12496800" progId="Equation.3">
                  <p:embed/>
                  <p:pic>
                    <p:nvPicPr>
                      <p:cNvPr id="0" name="Picture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2263" y="2365375"/>
                        <a:ext cx="3927475" cy="1066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825750" y="4177363"/>
          <a:ext cx="36163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33528000" imgH="8229600" progId="Equation.3">
                  <p:embed/>
                </p:oleObj>
              </mc:Choice>
              <mc:Fallback>
                <p:oleObj name="Equation" r:id="rId5" imgW="33528000" imgH="8229600" progId="Equation.3">
                  <p:embed/>
                  <p:pic>
                    <p:nvPicPr>
                      <p:cNvPr id="0" name="Picture 307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5750" y="4177363"/>
                        <a:ext cx="3616325" cy="887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6764337" y="4162540"/>
          <a:ext cx="33305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38709600" imgH="14020800" progId="Equation.3">
                  <p:embed/>
                </p:oleObj>
              </mc:Choice>
              <mc:Fallback>
                <p:oleObj name="Equation" r:id="rId7" imgW="38709600" imgH="14020800" progId="Equation.3">
                  <p:embed/>
                  <p:pic>
                    <p:nvPicPr>
                      <p:cNvPr id="0" name="Picture 307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4337" y="4162540"/>
                        <a:ext cx="3330575" cy="1206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2825750" y="5241457"/>
          <a:ext cx="14493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4325600" imgH="8229600" progId="Equation.3">
                  <p:embed/>
                </p:oleObj>
              </mc:Choice>
              <mc:Fallback>
                <p:oleObj name="Equation" r:id="rId9" imgW="14325600" imgH="8229600" progId="Equation.3">
                  <p:embed/>
                  <p:pic>
                    <p:nvPicPr>
                      <p:cNvPr id="0" name="Picture 307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5750" y="5241457"/>
                        <a:ext cx="1449387" cy="758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Efficiency of Half Wave </a:t>
            </a:r>
            <a:r>
              <a:rPr lang="en-US" b="1" dirty="0" smtClean="0"/>
              <a:t>Rectifier [2]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88" y="1237360"/>
            <a:ext cx="11089930" cy="4736090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power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applied input AC power is known as rectifier efficiency.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262188" y="1931988"/>
          <a:ext cx="66865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73152000" imgH="10363200" progId="Equation.3">
                  <p:embed/>
                </p:oleObj>
              </mc:Choice>
              <mc:Fallback>
                <p:oleObj name="Equation" r:id="rId1" imgW="73152000" imgH="10363200" progId="Equation.3">
                  <p:embed/>
                  <p:pic>
                    <p:nvPicPr>
                      <p:cNvPr id="0" name="Picture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2188" y="1931988"/>
                        <a:ext cx="6686550" cy="947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70331" y="2889272"/>
          <a:ext cx="660400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72237600" imgH="19202400" progId="Equation.3">
                  <p:embed/>
                </p:oleObj>
              </mc:Choice>
              <mc:Fallback>
                <p:oleObj name="Equation" r:id="rId3" imgW="72237600" imgH="19202400" progId="Equation.3">
                  <p:embed/>
                  <p:pic>
                    <p:nvPicPr>
                      <p:cNvPr id="0" name="Picture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0331" y="2889272"/>
                        <a:ext cx="6604000" cy="1757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811123" y="4645344"/>
          <a:ext cx="1587500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7373600" imgH="14020800" progId="Equation.3">
                  <p:embed/>
                </p:oleObj>
              </mc:Choice>
              <mc:Fallback>
                <p:oleObj name="Equation" r:id="rId5" imgW="17373600" imgH="14020800" progId="Equation.3">
                  <p:embed/>
                  <p:pic>
                    <p:nvPicPr>
                      <p:cNvPr id="0" name="Picture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1123" y="4645344"/>
                        <a:ext cx="1587500" cy="1284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700288" y="5960408"/>
            <a:ext cx="103666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efficiency of a half wave rectifier is equal to 40.6% (i.e.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40.6%).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Ripple </a:t>
            </a:r>
            <a:r>
              <a:rPr lang="en-US" b="1" dirty="0" smtClean="0"/>
              <a:t>Factor [2]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Ripple Factor is the ratio of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 of ac component present in the rectified output to the average value/dc value of rectified output. It is a dimensionless quantity and denoted by ‘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r’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Ripple factor of Half wave rectifier: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36788" y="2638425"/>
          <a:ext cx="6894512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64922400" imgH="11887200" progId="Equation.3">
                  <p:embed/>
                </p:oleObj>
              </mc:Choice>
              <mc:Fallback>
                <p:oleObj name="Equation" r:id="rId1" imgW="64922400" imgH="11887200" progId="Equation.3">
                  <p:embed/>
                  <p:pic>
                    <p:nvPicPr>
                      <p:cNvPr id="0" name="Picture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6788" y="2638425"/>
                        <a:ext cx="6894512" cy="1262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3651250" y="4252913"/>
          <a:ext cx="5826125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54864000" imgH="22860000" progId="Equation.3">
                  <p:embed/>
                </p:oleObj>
              </mc:Choice>
              <mc:Fallback>
                <p:oleObj name="Equation" r:id="rId3" imgW="54864000" imgH="22860000" progId="Equation.3">
                  <p:embed/>
                  <p:pic>
                    <p:nvPicPr>
                      <p:cNvPr id="0" name="Picture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250" y="4252913"/>
                        <a:ext cx="5826125" cy="2427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Peak Inverse </a:t>
            </a:r>
            <a:r>
              <a:rPr lang="en-US" b="1" dirty="0" smtClean="0"/>
              <a:t>Voltage [1, 2]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1049000" cy="4736090"/>
          </a:xfrm>
        </p:spPr>
        <p:txBody>
          <a:bodyPr>
            <a:normAutofit/>
          </a:bodyPr>
          <a:lstStyle/>
          <a:p>
            <a:pPr marL="234950" indent="-23495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 inverse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oltage (PIV) or peak reverse voltage (PRV) is the maximum voltage that the diode can withstand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breakdown during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reverse bias condition.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950" indent="-23495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voltage is applied more than the PIV, the diode will be burned or damaged.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rating for the half-wave rectifier can be determined as shown below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Kirchhoff”s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voltage law, it is fairly  obvious that the PIV rating of the diode must equal or exceed the peak value of the applied voltage.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283007" y="3081770"/>
            <a:ext cx="4159827" cy="183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047094" y="5701290"/>
          <a:ext cx="1528667" cy="53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2" imgW="13106400" imgH="4572000" progId="Equation.3">
                  <p:embed/>
                </p:oleObj>
              </mc:Choice>
              <mc:Fallback>
                <p:oleObj name="Equation" r:id="rId2" imgW="13106400" imgH="4572000" progId="Equation.3">
                  <p:embed/>
                  <p:pic>
                    <p:nvPicPr>
                      <p:cNvPr id="0" name="Picture 614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7094" y="5701290"/>
                        <a:ext cx="1528667" cy="5332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Peak </a:t>
            </a:r>
            <a:r>
              <a:rPr lang="en-US" b="1" dirty="0"/>
              <a:t>F</a:t>
            </a:r>
            <a:r>
              <a:rPr lang="en-US" b="1" dirty="0" smtClean="0"/>
              <a:t>actor [2]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1551709"/>
            <a:ext cx="11539470" cy="4749945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 Factor is defined as the ratio of maximum/peak value to the RMS value of an alternating quantity. The alternating quantities can be voltage or current.</a:t>
            </a:r>
            <a:r>
              <a:rPr lang="en-US" dirty="0" smtClean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half wave rectifier 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66809" y="2843919"/>
          <a:ext cx="5942012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59436000" imgH="10363200" progId="Equation.3">
                  <p:embed/>
                </p:oleObj>
              </mc:Choice>
              <mc:Fallback>
                <p:oleObj name="Equation" r:id="rId1" imgW="59436000" imgH="10363200" progId="Equation.3">
                  <p:embed/>
                  <p:pic>
                    <p:nvPicPr>
                      <p:cNvPr id="0" name="Picture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6809" y="2843919"/>
                        <a:ext cx="5942012" cy="10366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3679825" y="4879975"/>
          <a:ext cx="4329113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43281600" imgH="14020800" progId="Equation.3">
                  <p:embed/>
                </p:oleObj>
              </mc:Choice>
              <mc:Fallback>
                <p:oleObj name="Equation" r:id="rId3" imgW="43281600" imgH="14020800" progId="Equation.3">
                  <p:embed/>
                  <p:pic>
                    <p:nvPicPr>
                      <p:cNvPr id="0" name="Picture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79825" y="4879975"/>
                        <a:ext cx="4329113" cy="14017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Form Factor [2]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537855"/>
            <a:ext cx="11372045" cy="4639108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the RMS value to the average value of an alternating quantity (current or voltage) is called Form Factor.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half wave rectifier 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2790825" y="2514600"/>
          <a:ext cx="64325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64312800" imgH="10668000" progId="Equation.3">
                  <p:embed/>
                </p:oleObj>
              </mc:Choice>
              <mc:Fallback>
                <p:oleObj name="Equation" r:id="rId1" imgW="64312800" imgH="10668000" progId="Equation.3">
                  <p:embed/>
                  <p:pic>
                    <p:nvPicPr>
                      <p:cNvPr id="0" name="Picture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90825" y="2514600"/>
                        <a:ext cx="6432550" cy="10683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3343275" y="4373563"/>
          <a:ext cx="54864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54864000" imgH="18288000" progId="Equation.3">
                  <p:embed/>
                </p:oleObj>
              </mc:Choice>
              <mc:Fallback>
                <p:oleObj name="Equation" r:id="rId3" imgW="54864000" imgH="18288000" progId="Equation.3">
                  <p:embed/>
                  <p:pic>
                    <p:nvPicPr>
                      <p:cNvPr id="0" name="Picture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3275" y="4373563"/>
                        <a:ext cx="5486400" cy="183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35527"/>
            <a:ext cx="10868891" cy="108108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Effect of Using a Silicon </a:t>
            </a:r>
            <a:r>
              <a:rPr lang="en-US" b="1" dirty="0" smtClean="0"/>
              <a:t>Diode </a:t>
            </a:r>
            <a:r>
              <a:rPr lang="en-US" b="1" dirty="0"/>
              <a:t>with V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en-US" b="1" dirty="0" smtClean="0"/>
              <a:t>0.7V [1]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3055"/>
            <a:ext cx="10841181" cy="514003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forward-bias region in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applied signal must now be at least 0.7V before the  diode can turn ‘ON’.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levels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less than 0.7V, the diode is still in an open circuit state and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0V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same figure.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conducting, the difference between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fixed level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0.7V and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59562" y="5839835"/>
          <a:ext cx="3372271" cy="57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26822400" imgH="4572000" progId="Equation.3">
                  <p:embed/>
                </p:oleObj>
              </mc:Choice>
              <mc:Fallback>
                <p:oleObj name="Equation" r:id="rId1" imgW="26822400" imgH="4572000" progId="Equation.3">
                  <p:embed/>
                  <p:pic>
                    <p:nvPicPr>
                      <p:cNvPr id="0" name="Picture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9562" y="5839835"/>
                        <a:ext cx="3372271" cy="57481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910" y="1759375"/>
            <a:ext cx="3057525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3159" y="1683214"/>
            <a:ext cx="2505075" cy="2200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10600" y="1759375"/>
            <a:ext cx="2867025" cy="2181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39BA8-8535-48C1-89D0-EFA379F58671}" type="slidenum">
              <a:rPr lang="en-IN" smtClean="0"/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1273" y="486492"/>
          <a:ext cx="10474036" cy="58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014"/>
                <a:gridCol w="3180677"/>
                <a:gridCol w="3491345"/>
              </a:tblGrid>
              <a:tr h="758140">
                <a:tc rowSpan="2"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Properties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Half Wave</a:t>
                      </a:r>
                      <a:r>
                        <a:rPr lang="en-US" sz="2800" b="1" baseline="0" dirty="0" smtClean="0"/>
                        <a:t> 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Rectifier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758140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Ideal diode 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Diode with V</a:t>
                      </a:r>
                      <a:r>
                        <a:rPr lang="en-US" sz="28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0716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D.C.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(</a:t>
                      </a:r>
                      <a:r>
                        <a:rPr lang="en-US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l-GR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l-GR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endParaRPr 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0716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Current (</a:t>
                      </a:r>
                      <a:r>
                        <a:rPr lang="en-US" sz="2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800" b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/(</a:t>
                      </a: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+R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-V</a:t>
                      </a:r>
                      <a:r>
                        <a:rPr lang="en-US" sz="2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)/(</a:t>
                      </a: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+R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581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C. voltage (</a:t>
                      </a:r>
                      <a:r>
                        <a:rPr lang="en-US" sz="2800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800" b="1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0.318V</a:t>
                      </a:r>
                      <a:r>
                        <a:rPr lang="en-US" sz="2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0.318(</a:t>
                      </a: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-V</a:t>
                      </a:r>
                      <a:r>
                        <a:rPr lang="en-US" sz="28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0716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  <a:r>
                        <a:rPr lang="en-US" sz="2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efficiency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0.406/(1+(</a:t>
                      </a: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0.406/(1+(</a:t>
                      </a: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</a:t>
                      </a:r>
                      <a:endParaRPr lang="en-US" sz="2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581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Peak Inverse Voltage</a:t>
                      </a:r>
                      <a:endParaRPr 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800" baseline="-25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2800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Example [1]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Sketch the output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determine the dc level of the output for the network of given figure.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Repeat part (a) if the ideal diode is replaced by a silicon diode.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41164" y="3116688"/>
            <a:ext cx="6128414" cy="265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In this situation the diode will conduct during the negative part of the input as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 in Fig., and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appear as shown in the figure.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full period, the dc level is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negative sign indicates that the polarity of the output is opposite to the defined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polarity.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05025" y="1755198"/>
            <a:ext cx="76771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291917" y="4218276"/>
          <a:ext cx="65468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2" imgW="49682400" imgH="4572000" progId="Equation.3">
                  <p:embed/>
                </p:oleObj>
              </mc:Choice>
              <mc:Fallback>
                <p:oleObj name="Equation" r:id="rId2" imgW="49682400" imgH="4572000" progId="Equation.3">
                  <p:embed/>
                  <p:pic>
                    <p:nvPicPr>
                      <p:cNvPr id="0" name="Picture 1024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91917" y="4218276"/>
                        <a:ext cx="6546850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Topics to be </a:t>
            </a:r>
            <a:r>
              <a:rPr lang="en-US" b="1" dirty="0" smtClean="0"/>
              <a:t>Discussed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59100"/>
            <a:ext cx="10515600" cy="556237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 Circuits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Half Wave Rectifier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of the Half Wave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Half Wave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 Inverse Voltage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 Factor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Factor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Using a Silicon diode with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0.7V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6582"/>
            <a:ext cx="10958848" cy="547038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Using a silicon diode, the circuit  and the output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appear as shown in the figure below.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84651" y="1740045"/>
            <a:ext cx="8256877" cy="255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365684" y="4605915"/>
          <a:ext cx="86772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2" imgW="65836800" imgH="4572000" progId="Equation.3">
                  <p:embed/>
                </p:oleObj>
              </mc:Choice>
              <mc:Fallback>
                <p:oleObj name="Equation" r:id="rId2" imgW="65836800" imgH="4572000" progId="Equation.3">
                  <p:embed/>
                  <p:pic>
                    <p:nvPicPr>
                      <p:cNvPr id="0" name="Picture 1126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65684" y="4605915"/>
                        <a:ext cx="8677275" cy="603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[2]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413164"/>
            <a:ext cx="11552350" cy="476379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diode having internal resistance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20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half-wave rectification. If the applied voltage v = 50sin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and load resistance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800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find: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(ii) AC power input and DC power output (iii) DC output voltage (iv) Efficiency of rectification.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= 50sin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Maximum voltage,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50V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31918" y="3564284"/>
          <a:ext cx="3497580" cy="78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1" imgW="42062400" imgH="9448800" progId="Equation.3">
                  <p:embed/>
                </p:oleObj>
              </mc:Choice>
              <mc:Fallback>
                <p:oleObj name="Equation" r:id="rId1" imgW="42062400" imgH="9448800" progId="Equation.3">
                  <p:embed/>
                  <p:pic>
                    <p:nvPicPr>
                      <p:cNvPr id="0" name="Picture 1228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8" y="3564284"/>
                        <a:ext cx="3497580" cy="785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1464965" y="4535633"/>
          <a:ext cx="26114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1394400" imgH="8534400" progId="Equation.3">
                  <p:embed/>
                </p:oleObj>
              </mc:Choice>
              <mc:Fallback>
                <p:oleObj name="Equation" r:id="rId3" imgW="31394400" imgH="8534400" progId="Equation.3">
                  <p:embed/>
                  <p:pic>
                    <p:nvPicPr>
                      <p:cNvPr id="0" name="Picture 1228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4965" y="4535633"/>
                        <a:ext cx="2611438" cy="709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520383" y="5286664"/>
          <a:ext cx="273843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32918400" imgH="8229600" progId="Equation.3">
                  <p:embed/>
                </p:oleObj>
              </mc:Choice>
              <mc:Fallback>
                <p:oleObj name="Equation" r:id="rId5" imgW="32918400" imgH="8229600" progId="Equation.3">
                  <p:embed/>
                  <p:pic>
                    <p:nvPicPr>
                      <p:cNvPr id="0" name="Picture 1229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0383" y="5286664"/>
                        <a:ext cx="2738438" cy="6842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581218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(ii) AC power input (P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DC power output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(iii) DC output voltage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(iv) Efficiency of rectification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2967038" y="988001"/>
          <a:ext cx="66135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73152000" imgH="6705600" progId="Equation.3">
                  <p:embed/>
                </p:oleObj>
              </mc:Choice>
              <mc:Fallback>
                <p:oleObj name="Equation" r:id="rId1" imgW="73152000" imgH="6705600" progId="Equation.3">
                  <p:embed/>
                  <p:pic>
                    <p:nvPicPr>
                      <p:cNvPr id="0" name="Picture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7038" y="988001"/>
                        <a:ext cx="6613525" cy="606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3446608" y="2081361"/>
          <a:ext cx="5351028" cy="572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56997600" imgH="6096000" progId="Equation.3">
                  <p:embed/>
                </p:oleObj>
              </mc:Choice>
              <mc:Fallback>
                <p:oleObj name="Equation" r:id="rId3" imgW="56997600" imgH="6096000" progId="Equation.3">
                  <p:embed/>
                  <p:pic>
                    <p:nvPicPr>
                      <p:cNvPr id="0" name="Picture 1331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6608" y="2081361"/>
                        <a:ext cx="5351028" cy="5723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4443095" y="3391535"/>
          <a:ext cx="4768850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540000" imgH="241300" progId="Equation.3">
                  <p:embed/>
                </p:oleObj>
              </mc:Choice>
              <mc:Fallback>
                <p:oleObj name="Equation" r:id="rId5" imgW="2540000" imgH="241300" progId="Equation.3">
                  <p:embed/>
                  <p:pic>
                    <p:nvPicPr>
                      <p:cNvPr id="0" name="Picture 1331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3095" y="3391535"/>
                        <a:ext cx="4768850" cy="4337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3221471" y="4411374"/>
          <a:ext cx="590708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64617600" imgH="9144000" progId="Equation.3">
                  <p:embed/>
                </p:oleObj>
              </mc:Choice>
              <mc:Fallback>
                <p:oleObj name="Equation" r:id="rId7" imgW="64617600" imgH="9144000" progId="Equation.3">
                  <p:embed/>
                  <p:pic>
                    <p:nvPicPr>
                      <p:cNvPr id="0" name="Picture 1331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1471" y="4411374"/>
                        <a:ext cx="5907088" cy="8366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[2]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1023242" cy="4763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half-wave rectifier is used to supply 50V DC to a resistive load of 800 Ω. The diode has a resistance of 25 Ω. Calculate AC voltage required.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DC voltage,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50V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Diode resistance,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25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Ω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Load resistance, 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800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 the maximum value of AC voltage required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3186113" y="4043697"/>
          <a:ext cx="39004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45415200" imgH="10668000" progId="Equation.3">
                  <p:embed/>
                </p:oleObj>
              </mc:Choice>
              <mc:Fallback>
                <p:oleObj name="Equation" r:id="rId1" imgW="45415200" imgH="10668000" progId="Equation.3">
                  <p:embed/>
                  <p:pic>
                    <p:nvPicPr>
                      <p:cNvPr id="0" name="Picture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6113" y="4043697"/>
                        <a:ext cx="3900487" cy="909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3386138" y="4875213"/>
          <a:ext cx="29051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3832800" imgH="10058400" progId="Equation.3">
                  <p:embed/>
                </p:oleObj>
              </mc:Choice>
              <mc:Fallback>
                <p:oleObj name="Equation" r:id="rId3" imgW="33832800" imgH="10058400" progId="Equation.3">
                  <p:embed/>
                  <p:pic>
                    <p:nvPicPr>
                      <p:cNvPr id="0" name="Picture 1433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6138" y="4875213"/>
                        <a:ext cx="2905125" cy="8572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3611563" y="5784850"/>
          <a:ext cx="14144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16459200" imgH="5486400" progId="Equation.3">
                  <p:embed/>
                </p:oleObj>
              </mc:Choice>
              <mc:Fallback>
                <p:oleObj name="Equation" r:id="rId5" imgW="16459200" imgH="5486400" progId="Equation.3">
                  <p:embed/>
                  <p:pic>
                    <p:nvPicPr>
                      <p:cNvPr id="0" name="Picture 1433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563" y="5784850"/>
                        <a:ext cx="1414462" cy="468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Example [2]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018"/>
            <a:ext cx="11164910" cy="474994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AC supply of 230 V is applied to a half-wave rectifier circuit through a transformer of turn ratio 10 : 1. Find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the output DC voltage and (ii) the peak inverse voltage. Assume the diode to be ideal.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pic>
        <p:nvPicPr>
          <p:cNvPr id="124930" name="Picture 2" descr="https://electronicspost.com/wp-content/uploads/2019/07/3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674630" y="2632719"/>
            <a:ext cx="4402570" cy="27142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1139152" cy="556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RMS primary voltage = 230V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Maximum primary voltage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DC voltage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romanLcParenBoth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Arial" panose="020B0604020202020204" pitchFamily="34" charset="0"/>
              <a:buAutoNum type="romanLcParenBoth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 inverse voltage: During the negative half-cycle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supply, the diode is reverse biased and hence conducts no current. Therefore, the maximum secondary voltage appears across the diode.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660650" y="1597025"/>
          <a:ext cx="6402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" imgW="79552800" imgH="5791200" progId="Equation.3">
                  <p:embed/>
                </p:oleObj>
              </mc:Choice>
              <mc:Fallback>
                <p:oleObj name="Equation" r:id="rId1" imgW="79552800" imgH="5791200" progId="Equation.3">
                  <p:embed/>
                  <p:pic>
                    <p:nvPicPr>
                      <p:cNvPr id="0" name="Picture 1536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0" y="1597025"/>
                        <a:ext cx="6402388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402013" y="2181225"/>
          <a:ext cx="39195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52425600" imgH="10363200" progId="Equation.3">
                  <p:embed/>
                </p:oleObj>
              </mc:Choice>
              <mc:Fallback>
                <p:oleObj name="Equation" r:id="rId3" imgW="52425600" imgH="10363200" progId="Equation.3">
                  <p:embed/>
                  <p:pic>
                    <p:nvPicPr>
                      <p:cNvPr id="0" name="Picture 1536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02013" y="2181225"/>
                        <a:ext cx="3919537" cy="7747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2251075" y="3849688"/>
          <a:ext cx="60229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70104000" imgH="9448800" progId="Equation.3">
                  <p:embed/>
                </p:oleObj>
              </mc:Choice>
              <mc:Fallback>
                <p:oleObj name="Equation" r:id="rId5" imgW="70104000" imgH="9448800" progId="Equation.3">
                  <p:embed/>
                  <p:pic>
                    <p:nvPicPr>
                      <p:cNvPr id="0" name="Picture 1536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51075" y="3849688"/>
                        <a:ext cx="6022975" cy="8048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/>
          <p:cNvGraphicFramePr>
            <a:graphicFrameLocks noChangeAspect="1"/>
          </p:cNvGraphicFramePr>
          <p:nvPr/>
        </p:nvGraphicFramePr>
        <p:xfrm>
          <a:off x="4624388" y="5794375"/>
          <a:ext cx="24463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26517600" imgH="4572000" progId="Equation.3">
                  <p:embed/>
                </p:oleObj>
              </mc:Choice>
              <mc:Fallback>
                <p:oleObj name="Equation" r:id="rId7" imgW="26517600" imgH="4572000" progId="Equation.3">
                  <p:embed/>
                  <p:pic>
                    <p:nvPicPr>
                      <p:cNvPr id="0" name="Picture 1536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4388" y="5794375"/>
                        <a:ext cx="2446337" cy="423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152650" y="609600"/>
            <a:ext cx="7886700" cy="6397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IN" b="1" smtClean="0"/>
              <a:t>References</a:t>
            </a:r>
            <a:endParaRPr lang="en-IN" b="1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27025" y="1908175"/>
            <a:ext cx="11518900" cy="35814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R.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Boylestad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L.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Nashelsky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‘Electronic Devices and Circuit Theory’, PHI, 7e, 2001.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D.C.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Kulshreshtha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‘Electronic Devices and Circuits’, New Age, 2e, 2006.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Font typeface="Arial" panose="020B0604020202020204" pitchFamily="34" charset="0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E5B66F4-F293-4EA3-A443-CA7C40886BA6}" type="slidenum">
              <a:rPr lang="en-IN" sz="900"/>
            </a:fld>
            <a:endParaRPr lang="en-IN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Rectifier </a:t>
            </a:r>
            <a:r>
              <a:rPr lang="en-US" b="1" dirty="0" smtClean="0"/>
              <a:t>Circuits [1, 2]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651" y="1465013"/>
            <a:ext cx="11152031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rectifier is a circuit which converts the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alternating current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(AC) input power into a 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current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(DC) output power.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most important applications of diodes is in the design of rectifier circuits.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 forms an essential building block of the dc power supplies required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electronic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such a power supply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 below.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85681" y="4044428"/>
            <a:ext cx="8505297" cy="2506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895" y="1144676"/>
            <a:ext cx="11229304" cy="562317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diode rectifier converts the input sinusoid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unipolar output, which can have the pulsating waveform indicated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this waveform has a nonzero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 dc component, its pulsating nature makes it unsuitable as a dc source for electronic circuits, hence the need for a filter.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in the magnitude of the rectifier output are considerably reduced by the filter block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given in Figure.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rectifier filter, though much more constant than without the filter, still contains a time-dependent component, known as ripple.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ripple and to stabilize the magnitude of the dc output voltage of the supply against variations caused by changes in load current, a voltage regulator is employed.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regulator can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shunt regulator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rectifications are possible.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Half Wave Rectifier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Full Wave Rectifier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Rectifier </a:t>
            </a:r>
            <a:r>
              <a:rPr lang="en-US" b="1" dirty="0" smtClean="0"/>
              <a:t>Circuits [1, 2]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9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Half Wave </a:t>
            </a:r>
            <a:r>
              <a:rPr lang="en-US" b="1" dirty="0" smtClean="0"/>
              <a:t>Rectifier [1, 2]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1056064"/>
            <a:ext cx="11436439" cy="4760287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power supply may be either a single-phase or a multi-phase supply with the simplest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rectifier circuits being that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Wave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removing one half of the input signal to establish a dc level is called half wave rectification.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of the transformer is connected to ac supply. This induces an ac voltage across the secondary of the transformer.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Half wave rectification, the rectifier conducts current during positive half cycle of input ac signal only. Negative half cycle is suppressed.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61332" y="4175750"/>
            <a:ext cx="2478848" cy="2503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2326" y="4611960"/>
            <a:ext cx="2827583" cy="193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3648"/>
            <a:ext cx="11100515" cy="5100034"/>
          </a:xfrm>
        </p:spPr>
        <p:txBody>
          <a:bodyPr>
            <a:norm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During “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positive” half cycle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 to T/2) of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 sine wave, the diode is 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biased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anode is positive with respect to the cathode resulting in current flowing through the diode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DC load is resistive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 current flowing in the load resistor is therefore proportional to the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the load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resistor,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alt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374542" y="3165255"/>
            <a:ext cx="8221051" cy="207645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2994" y="3333251"/>
            <a:ext cx="1266825" cy="14859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171940"/>
            <a:ext cx="10515600" cy="1223179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lang="en-US" b="1" dirty="0"/>
              <a:t>Half Wave </a:t>
            </a:r>
            <a:r>
              <a:rPr lang="en-US" b="1" dirty="0" smtClean="0"/>
              <a:t>Rectifier [1, 2]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97734"/>
            <a:ext cx="11010363" cy="5803476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During “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negative” half cycle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(T/2 to T) of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 sinusoidal input waveform, the diode is 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biased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 the anode is negative with respect to the cathode. Therefore, NO current flows through the diode or circuit.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negative half cycle of the supply, no current flows in the load resistor as no voltage appears across it so therefore, </a:t>
            </a:r>
            <a:r>
              <a:rPr lang="en-US" alt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12502" y="2957830"/>
            <a:ext cx="9285196" cy="2183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82" y="3097016"/>
            <a:ext cx="2085975" cy="1905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71940"/>
            <a:ext cx="10515600" cy="1223179"/>
          </a:xfrm>
        </p:spPr>
        <p:txBody>
          <a:bodyPr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b="1" dirty="0"/>
              <a:t>Half Wave </a:t>
            </a:r>
            <a:r>
              <a:rPr lang="en-US" b="1" dirty="0" smtClean="0"/>
              <a:t>Rectifier [1, 2]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Parameters of the Half W</a:t>
            </a:r>
            <a:r>
              <a:rPr lang="en-US" b="1" dirty="0" smtClean="0"/>
              <a:t>ave Rectifier [2]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1575" cy="4351338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voltage to the rectifier, where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peak input voltage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resistance in the forward direction i.e. in the ‘ON’ state, and 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(= ∞) in the reverse direction i.e. in the ‘OFF’ state.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90913" y="3595688"/>
          <a:ext cx="36512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39624000" imgH="10972800" progId="Equation.3">
                  <p:embed/>
                </p:oleObj>
              </mc:Choice>
              <mc:Fallback>
                <p:oleObj name="Equation" r:id="rId1" imgW="39624000" imgH="10972800" progId="Equation.3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90913" y="3595688"/>
                        <a:ext cx="3651250" cy="10112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69015" y="5370513"/>
          <a:ext cx="14525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9202400" imgH="10668000" progId="Equation.3">
                  <p:embed/>
                </p:oleObj>
              </mc:Choice>
              <mc:Fallback>
                <p:oleObj name="Equation" r:id="rId3" imgW="19202400" imgH="10668000" progId="Equation.3">
                  <p:embed/>
                  <p:pic>
                    <p:nvPicPr>
                      <p:cNvPr id="0" name="Picture 102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9015" y="5370513"/>
                        <a:ext cx="1452562" cy="8064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214"/>
            <a:ext cx="10515600" cy="5880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output current or Average Current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output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Average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</a:t>
            </a:r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D9089-DC8E-4091-A663-B469A88CBDD7}" type="slidenum">
              <a:rPr lang="en-IN" smtClean="0"/>
            </a:fld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4140" y="836010"/>
          <a:ext cx="6382666" cy="10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9494400" imgH="11887200" progId="Equation.3">
                  <p:embed/>
                </p:oleObj>
              </mc:Choice>
              <mc:Fallback>
                <p:oleObj name="Equation" r:id="rId1" imgW="69494400" imgH="11887200" progId="Equation.3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4140" y="836010"/>
                        <a:ext cx="6382666" cy="10923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466806" y="912972"/>
          <a:ext cx="46561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46024800" imgH="8534400" progId="Equation.3">
                  <p:embed/>
                </p:oleObj>
              </mc:Choice>
              <mc:Fallback>
                <p:oleObj name="Equation" r:id="rId3" imgW="46024800" imgH="8534400" progId="Equation.3">
                  <p:embed/>
                  <p:pic>
                    <p:nvPicPr>
                      <p:cNvPr id="0" name="Picture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6806" y="912972"/>
                        <a:ext cx="4656137" cy="785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38339" y="2135698"/>
          <a:ext cx="25590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5298400" imgH="9448800" progId="Equation.3">
                  <p:embed/>
                </p:oleObj>
              </mc:Choice>
              <mc:Fallback>
                <p:oleObj name="Equation" r:id="rId5" imgW="25298400" imgH="9448800" progId="Equation.3">
                  <p:embed/>
                  <p:pic>
                    <p:nvPicPr>
                      <p:cNvPr id="0" name="Picture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8339" y="2135698"/>
                        <a:ext cx="2559050" cy="869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045076" y="3029476"/>
          <a:ext cx="14493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4325600" imgH="9144000" progId="Equation.3">
                  <p:embed/>
                </p:oleObj>
              </mc:Choice>
              <mc:Fallback>
                <p:oleObj name="Equation" r:id="rId7" imgW="14325600" imgH="9144000" progId="Equation.3">
                  <p:embed/>
                  <p:pic>
                    <p:nvPicPr>
                      <p:cNvPr id="0" name="Picture 205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5076" y="3029476"/>
                        <a:ext cx="1449388" cy="841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34790" y="4577354"/>
          <a:ext cx="3352576" cy="92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31089600" imgH="8534400" progId="Equation.3">
                  <p:embed/>
                </p:oleObj>
              </mc:Choice>
              <mc:Fallback>
                <p:oleObj name="Equation" r:id="rId9" imgW="31089600" imgH="8534400" progId="Equation.3">
                  <p:embed/>
                  <p:pic>
                    <p:nvPicPr>
                      <p:cNvPr id="0" name="Picture 205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34790" y="4577354"/>
                        <a:ext cx="3352576" cy="9203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048521" y="4609300"/>
          <a:ext cx="3408608" cy="1205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39624000" imgH="14020800" progId="Equation.3">
                  <p:embed/>
                </p:oleObj>
              </mc:Choice>
              <mc:Fallback>
                <p:oleObj name="Equation" r:id="rId11" imgW="39624000" imgH="14020800" progId="Equation.3">
                  <p:embed/>
                  <p:pic>
                    <p:nvPicPr>
                      <p:cNvPr id="0" name="Picture 205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48521" y="4609300"/>
                        <a:ext cx="3408608" cy="120542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2885516" y="5550229"/>
          <a:ext cx="132556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13106400" imgH="8534400" progId="Equation.3">
                  <p:embed/>
                </p:oleObj>
              </mc:Choice>
              <mc:Fallback>
                <p:oleObj name="Equation" r:id="rId13" imgW="13106400" imgH="8534400" progId="Equation.3">
                  <p:embed/>
                  <p:pic>
                    <p:nvPicPr>
                      <p:cNvPr id="0" name="Picture 205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85516" y="5550229"/>
                        <a:ext cx="1325562" cy="7858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7440</Words>
  <Application>WPS Presentation</Application>
  <PresentationFormat>Custom</PresentationFormat>
  <Paragraphs>346</Paragraphs>
  <Slides>26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26</vt:i4>
      </vt:variant>
    </vt:vector>
  </HeadingPairs>
  <TitlesOfParts>
    <vt:vector size="80" baseType="lpstr">
      <vt:lpstr>Arial</vt:lpstr>
      <vt:lpstr>SimSun</vt:lpstr>
      <vt:lpstr>Wingdings</vt:lpstr>
      <vt:lpstr>Calibri</vt:lpstr>
      <vt:lpstr>Times New Roman</vt:lpstr>
      <vt:lpstr>DQLMEJ+FranklinGothic-Book</vt:lpstr>
      <vt:lpstr>AMGDT</vt:lpstr>
      <vt:lpstr>Microsoft YaHei</vt:lpstr>
      <vt:lpstr>Arial Unicode MS</vt:lpstr>
      <vt:lpstr>Calibri Light</vt:lpstr>
      <vt:lpstr>Office Theme</vt:lpstr>
      <vt:lpstr>2_Office Theme</vt:lpstr>
      <vt:lpstr>1_Office Theme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ELECTRICAL SCIENCE-2 (15B11EC211) UNIT-5 Lecture-3</vt:lpstr>
      <vt:lpstr>Topics to be Discussed</vt:lpstr>
      <vt:lpstr>Rectifier Circuits [1, 2]</vt:lpstr>
      <vt:lpstr>Rectifier Circuits [1, 2]</vt:lpstr>
      <vt:lpstr>Half Wave Rectifier [1, 2]</vt:lpstr>
      <vt:lpstr>Half Wave Rectifier [1, 2]</vt:lpstr>
      <vt:lpstr>Half Wave Rectifier [1, 2]</vt:lpstr>
      <vt:lpstr>Parameters of the Half Wave Rectifier [2] </vt:lpstr>
      <vt:lpstr>PowerPoint 演示文稿</vt:lpstr>
      <vt:lpstr>PowerPoint 演示文稿</vt:lpstr>
      <vt:lpstr>Efficiency of Half Wave Rectifier [2]</vt:lpstr>
      <vt:lpstr>Ripple Factor [2]</vt:lpstr>
      <vt:lpstr>Peak Inverse Voltage [1, 2]</vt:lpstr>
      <vt:lpstr>Peak Factor [2]</vt:lpstr>
      <vt:lpstr>Form Factor [2]</vt:lpstr>
      <vt:lpstr>Effect of Using a Silicon Diode with VT = 0.7V [1]</vt:lpstr>
      <vt:lpstr>PowerPoint 演示文稿</vt:lpstr>
      <vt:lpstr>Example [1]</vt:lpstr>
      <vt:lpstr>PowerPoint 演示文稿</vt:lpstr>
      <vt:lpstr>PowerPoint 演示文稿</vt:lpstr>
      <vt:lpstr>Example [2]</vt:lpstr>
      <vt:lpstr>PowerPoint 演示文稿</vt:lpstr>
      <vt:lpstr>Example [2]</vt:lpstr>
      <vt:lpstr>Example [2]</vt:lpstr>
      <vt:lpstr>PowerPoint 演示文稿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SCIENCE-2 (15B11EC211) Lecture-11</dc:title>
  <dc:creator>user</dc:creator>
  <cp:lastModifiedBy>user</cp:lastModifiedBy>
  <cp:revision>519</cp:revision>
  <dcterms:created xsi:type="dcterms:W3CDTF">2020-08-26T07:11:00Z</dcterms:created>
  <dcterms:modified xsi:type="dcterms:W3CDTF">2022-12-12T13:44:27Z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D46EA61AD1E64ED7B6614BE885472EB3</vt:lpwstr>
  </property>
  <property fmtid="{D5CDD505-2E9C-101B-9397-08002B2CF9AE}" pid="3" name="KSOProductBuildVer">
    <vt:lpwstr>1033-11.2.0.11440</vt:lpwstr>
  </property>
</Properties>
</file>