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74" r:id="rId1"/>
  </p:sldMasterIdLst>
  <p:notesMasterIdLst>
    <p:notesMasterId r:id="rId22"/>
  </p:notesMasterIdLst>
  <p:handoutMasterIdLst>
    <p:handoutMasterId r:id="rId23"/>
  </p:handoutMasterIdLst>
  <p:sldIdLst>
    <p:sldId id="256" r:id="rId2"/>
    <p:sldId id="580" r:id="rId3"/>
    <p:sldId id="566" r:id="rId4"/>
    <p:sldId id="567" r:id="rId5"/>
    <p:sldId id="568" r:id="rId6"/>
    <p:sldId id="569" r:id="rId7"/>
    <p:sldId id="570" r:id="rId8"/>
    <p:sldId id="571" r:id="rId9"/>
    <p:sldId id="572" r:id="rId10"/>
    <p:sldId id="573" r:id="rId11"/>
    <p:sldId id="579" r:id="rId12"/>
    <p:sldId id="574" r:id="rId13"/>
    <p:sldId id="575" r:id="rId14"/>
    <p:sldId id="576" r:id="rId15"/>
    <p:sldId id="577" r:id="rId16"/>
    <p:sldId id="578" r:id="rId17"/>
    <p:sldId id="582" r:id="rId18"/>
    <p:sldId id="583" r:id="rId19"/>
    <p:sldId id="584" r:id="rId20"/>
    <p:sldId id="581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FFF66"/>
    <a:srgbClr val="000066"/>
    <a:srgbClr val="660033"/>
    <a:srgbClr val="FFFFFF"/>
    <a:srgbClr val="000099"/>
    <a:srgbClr val="0033CC"/>
    <a:srgbClr val="CCECFF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9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6"/>
    </p:cViewPr>
  </p:sorterViewPr>
  <p:notesViewPr>
    <p:cSldViewPr>
      <p:cViewPr varScale="1">
        <p:scale>
          <a:sx n="55" d="100"/>
          <a:sy n="55" d="100"/>
        </p:scale>
        <p:origin x="-1854" y="-10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6FB18E1-9850-490F-8D6B-6B7D2A83D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39837136-BA9D-49B8-B5CA-A75799EF3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D6619-2255-4B26-A568-24278EC0082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3B049-840D-4334-A187-82A51582D7BE}" type="slidenum">
              <a:rPr lang="en-US">
                <a:latin typeface="Arial" pitchFamily="34" charset="0"/>
              </a:rPr>
              <a:pPr/>
              <a:t>6</a:t>
            </a:fld>
            <a:endParaRPr lang="en-US">
              <a:latin typeface="Arial" pitchFamily="34" charset="0"/>
            </a:endParaRPr>
          </a:p>
        </p:txBody>
      </p:sp>
      <p:sp>
        <p:nvSpPr>
          <p:cNvPr id="17411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eaLnBrk="1" hangingPunct="1"/>
            <a:fld id="{8D5CA5A3-CBA1-4B1B-A12E-B82B7AD2A697}" type="slidenum">
              <a:rPr lang="en-US" sz="1200"/>
              <a:pPr algn="r" eaLnBrk="1" hangingPunct="1"/>
              <a:t>6</a:t>
            </a:fld>
            <a:endParaRPr lang="en-US" sz="1200" dirty="0"/>
          </a:p>
        </p:txBody>
      </p:sp>
      <p:sp>
        <p:nvSpPr>
          <p:cNvPr id="174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4CFA5E-0D80-44A4-81DA-2613FEDABEF8}" type="slidenum">
              <a:rPr lang="en-US">
                <a:latin typeface="Arial" pitchFamily="34" charset="0"/>
              </a:rPr>
              <a:pPr/>
              <a:t>7</a:t>
            </a:fld>
            <a:endParaRPr lang="en-US">
              <a:latin typeface="Arial" pitchFamily="34" charset="0"/>
            </a:endParaRPr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eaLnBrk="1" hangingPunct="1"/>
            <a:fld id="{7EC99908-2CE9-4836-B320-C244A5E815B7}" type="slidenum">
              <a:rPr lang="en-US" sz="1200"/>
              <a:pPr algn="r" eaLnBrk="1" hangingPunct="1"/>
              <a:t>7</a:t>
            </a:fld>
            <a:endParaRPr lang="en-US" sz="1200" dirty="0"/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DC9F63-E144-469F-AE8D-A77678AB2C3F}" type="slidenum">
              <a:rPr lang="en-US">
                <a:latin typeface="Arial" pitchFamily="34" charset="0"/>
              </a:rPr>
              <a:pPr/>
              <a:t>9</a:t>
            </a:fld>
            <a:endParaRPr lang="en-US">
              <a:latin typeface="Arial" pitchFamily="34" charset="0"/>
            </a:endParaRPr>
          </a:p>
        </p:txBody>
      </p:sp>
      <p:sp>
        <p:nvSpPr>
          <p:cNvPr id="19459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eaLnBrk="1" hangingPunct="1"/>
            <a:fld id="{178DBB26-CFC8-4CB6-9FD6-4C628E066400}" type="slidenum">
              <a:rPr lang="en-US" sz="1200"/>
              <a:pPr algn="r" eaLnBrk="1" hangingPunct="1"/>
              <a:t>9</a:t>
            </a:fld>
            <a:endParaRPr lang="en-US" sz="1200" dirty="0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215B6-775B-4551-9EFD-03828E5C7D79}" type="slidenum">
              <a:rPr lang="en-US">
                <a:latin typeface="Arial" pitchFamily="34" charset="0"/>
              </a:rPr>
              <a:pPr/>
              <a:t>10</a:t>
            </a:fld>
            <a:endParaRPr lang="en-US">
              <a:latin typeface="Arial" pitchFamily="34" charset="0"/>
            </a:endParaRPr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eaLnBrk="1" hangingPunct="1"/>
            <a:fld id="{8DA43D9B-E08E-4C1A-A360-9F995959D91B}" type="slidenum">
              <a:rPr lang="en-US" sz="1200"/>
              <a:pPr algn="r" eaLnBrk="1" hangingPunct="1"/>
              <a:t>10</a:t>
            </a:fld>
            <a:endParaRPr lang="en-US" sz="1200" dirty="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9E14-D431-4E07-861B-064881CFB8FB}" type="slidenum">
              <a:rPr lang="en-US">
                <a:latin typeface="Arial" pitchFamily="34" charset="0"/>
              </a:rPr>
              <a:pPr/>
              <a:t>14</a:t>
            </a:fld>
            <a:endParaRPr lang="en-US">
              <a:latin typeface="Arial" pitchFamily="34" charset="0"/>
            </a:endParaRPr>
          </a:p>
        </p:txBody>
      </p:sp>
      <p:sp>
        <p:nvSpPr>
          <p:cNvPr id="21507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eaLnBrk="1" hangingPunct="1"/>
            <a:fld id="{2740B2DA-87C9-4ADB-9969-FD48E2E1FB40}" type="slidenum">
              <a:rPr lang="en-US" sz="1200"/>
              <a:pPr algn="r" eaLnBrk="1" hangingPunct="1"/>
              <a:t>14</a:t>
            </a:fld>
            <a:endParaRPr lang="en-US" sz="1200" dirty="0"/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Picture 6" descr="dglxasset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6E233F-652B-4CF4-A08D-F1EAEF16AC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6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8"/>
          <p:cNvSpPr txBox="1">
            <a:spLocks/>
          </p:cNvSpPr>
          <p:nvPr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</a:rPr>
              <a:t>15B11HS211            Economics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8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219200"/>
            <a:ext cx="8610600" cy="1828800"/>
          </a:xfrm>
        </p:spPr>
        <p:txBody>
          <a:bodyPr>
            <a:normAutofit/>
          </a:bodyPr>
          <a:lstStyle/>
          <a:p>
            <a:r>
              <a:rPr lang="en-US" sz="6000" dirty="0"/>
              <a:t>Monopoly Market</a:t>
            </a:r>
            <a:endParaRPr lang="en-US" sz="6600" b="1" dirty="0"/>
          </a:p>
        </p:txBody>
      </p:sp>
      <p:pic>
        <p:nvPicPr>
          <p:cNvPr id="27652" name="Picture 6" descr="dglxasset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267200"/>
            <a:ext cx="2193925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 © 2004  South-Western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3F6F9"/>
          </a:solidFill>
          <a:ln w="2127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2F4F8"/>
          </a:solidFill>
          <a:ln w="1936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1F4F7"/>
          </a:solidFill>
          <a:ln w="1730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F0F2F5"/>
          </a:solidFill>
          <a:ln w="1539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EF1F4"/>
          </a:solidFill>
          <a:ln w="1349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DEFF3"/>
          </a:solidFill>
          <a:ln w="1158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BEEF2"/>
          </a:solidFill>
          <a:ln w="9683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AECF1"/>
          </a:solidFill>
          <a:ln w="7778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5" name="Rectangle 13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6" name="Rectangle 14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7" name="Rectangle 15"/>
          <p:cNvSpPr>
            <a:spLocks noChangeArrowheads="1"/>
          </p:cNvSpPr>
          <p:nvPr/>
        </p:nvSpPr>
        <p:spPr bwMode="auto">
          <a:xfrm>
            <a:off x="1643063" y="1422400"/>
            <a:ext cx="6583362" cy="4795838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8" name="Rectangle 16"/>
          <p:cNvSpPr>
            <a:spLocks noChangeArrowheads="1"/>
          </p:cNvSpPr>
          <p:nvPr/>
        </p:nvSpPr>
        <p:spPr bwMode="auto">
          <a:xfrm>
            <a:off x="1489075" y="1295400"/>
            <a:ext cx="6659563" cy="4884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79" name="Freeform 17"/>
          <p:cNvSpPr>
            <a:spLocks/>
          </p:cNvSpPr>
          <p:nvPr/>
        </p:nvSpPr>
        <p:spPr bwMode="auto">
          <a:xfrm>
            <a:off x="1489075" y="1249363"/>
            <a:ext cx="6659563" cy="4930775"/>
          </a:xfrm>
          <a:custGeom>
            <a:avLst/>
            <a:gdLst>
              <a:gd name="T0" fmla="*/ 0 w 4195"/>
              <a:gd name="T1" fmla="*/ 0 h 3106"/>
              <a:gd name="T2" fmla="*/ 0 w 4195"/>
              <a:gd name="T3" fmla="*/ 4930775 h 3106"/>
              <a:gd name="T4" fmla="*/ 6659563 w 4195"/>
              <a:gd name="T5" fmla="*/ 4930775 h 3106"/>
              <a:gd name="T6" fmla="*/ 0 60000 65536"/>
              <a:gd name="T7" fmla="*/ 0 60000 65536"/>
              <a:gd name="T8" fmla="*/ 0 60000 65536"/>
              <a:gd name="T9" fmla="*/ 0 w 4195"/>
              <a:gd name="T10" fmla="*/ 0 h 3106"/>
              <a:gd name="T11" fmla="*/ 4195 w 4195"/>
              <a:gd name="T12" fmla="*/ 3106 h 31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95" h="3106">
                <a:moveTo>
                  <a:pt x="0" y="0"/>
                </a:moveTo>
                <a:lnTo>
                  <a:pt x="0" y="3106"/>
                </a:lnTo>
                <a:lnTo>
                  <a:pt x="4195" y="3106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489075" y="2867025"/>
            <a:ext cx="2046288" cy="1463675"/>
            <a:chOff x="938" y="1806"/>
            <a:chExt cx="1289" cy="922"/>
          </a:xfrm>
        </p:grpSpPr>
        <p:sp>
          <p:nvSpPr>
            <p:cNvPr id="11317" name="Rectangle 19"/>
            <p:cNvSpPr>
              <a:spLocks noChangeArrowheads="1"/>
            </p:cNvSpPr>
            <p:nvPr/>
          </p:nvSpPr>
          <p:spPr bwMode="auto">
            <a:xfrm>
              <a:off x="938" y="1806"/>
              <a:ext cx="1289" cy="922"/>
            </a:xfrm>
            <a:prstGeom prst="rect">
              <a:avLst/>
            </a:prstGeom>
            <a:solidFill>
              <a:srgbClr val="E7EB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18" name="Rectangle 20"/>
            <p:cNvSpPr>
              <a:spLocks noChangeArrowheads="1"/>
            </p:cNvSpPr>
            <p:nvPr/>
          </p:nvSpPr>
          <p:spPr bwMode="auto">
            <a:xfrm>
              <a:off x="1319" y="2126"/>
              <a:ext cx="5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Monopoly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19" name="Rectangle 21"/>
            <p:cNvSpPr>
              <a:spLocks noChangeArrowheads="1"/>
            </p:cNvSpPr>
            <p:nvPr/>
          </p:nvSpPr>
          <p:spPr bwMode="auto">
            <a:xfrm>
              <a:off x="1456" y="2287"/>
              <a:ext cx="2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profit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54050" y="4194175"/>
            <a:ext cx="2881313" cy="755650"/>
            <a:chOff x="412" y="2642"/>
            <a:chExt cx="1815" cy="476"/>
          </a:xfrm>
        </p:grpSpPr>
        <p:sp>
          <p:nvSpPr>
            <p:cNvPr id="11313" name="Line 23"/>
            <p:cNvSpPr>
              <a:spLocks noChangeShapeType="1"/>
            </p:cNvSpPr>
            <p:nvPr/>
          </p:nvSpPr>
          <p:spPr bwMode="auto">
            <a:xfrm flipH="1">
              <a:off x="938" y="2728"/>
              <a:ext cx="12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4" name="Rectangle 24"/>
            <p:cNvSpPr>
              <a:spLocks noChangeArrowheads="1"/>
            </p:cNvSpPr>
            <p:nvPr/>
          </p:nvSpPr>
          <p:spPr bwMode="auto">
            <a:xfrm>
              <a:off x="412" y="2642"/>
              <a:ext cx="4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Average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15" name="Rectangle 25"/>
            <p:cNvSpPr>
              <a:spLocks noChangeArrowheads="1"/>
            </p:cNvSpPr>
            <p:nvPr/>
          </p:nvSpPr>
          <p:spPr bwMode="auto">
            <a:xfrm>
              <a:off x="646" y="2803"/>
              <a:ext cx="24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total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16" name="Rectangle 26"/>
            <p:cNvSpPr>
              <a:spLocks noChangeArrowheads="1"/>
            </p:cNvSpPr>
            <p:nvPr/>
          </p:nvSpPr>
          <p:spPr bwMode="auto">
            <a:xfrm>
              <a:off x="654" y="2964"/>
              <a:ext cx="23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cost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1282" name="Rectangle 27"/>
          <p:cNvSpPr>
            <a:spLocks noChangeArrowheads="1"/>
          </p:cNvSpPr>
          <p:nvPr/>
        </p:nvSpPr>
        <p:spPr bwMode="auto">
          <a:xfrm>
            <a:off x="7297738" y="6210300"/>
            <a:ext cx="825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27050" y="2646363"/>
            <a:ext cx="3238500" cy="3814762"/>
            <a:chOff x="332" y="1667"/>
            <a:chExt cx="2040" cy="2403"/>
          </a:xfrm>
        </p:grpSpPr>
        <p:sp>
          <p:nvSpPr>
            <p:cNvPr id="11309" name="Freeform 29"/>
            <p:cNvSpPr>
              <a:spLocks/>
            </p:cNvSpPr>
            <p:nvPr/>
          </p:nvSpPr>
          <p:spPr bwMode="auto">
            <a:xfrm>
              <a:off x="938" y="1806"/>
              <a:ext cx="1289" cy="2075"/>
            </a:xfrm>
            <a:custGeom>
              <a:avLst/>
              <a:gdLst>
                <a:gd name="T0" fmla="*/ 1289 w 1289"/>
                <a:gd name="T1" fmla="*/ 2075 h 2075"/>
                <a:gd name="T2" fmla="*/ 1289 w 1289"/>
                <a:gd name="T3" fmla="*/ 0 h 2075"/>
                <a:gd name="T4" fmla="*/ 0 w 1289"/>
                <a:gd name="T5" fmla="*/ 0 h 2075"/>
                <a:gd name="T6" fmla="*/ 0 60000 65536"/>
                <a:gd name="T7" fmla="*/ 0 60000 65536"/>
                <a:gd name="T8" fmla="*/ 0 60000 65536"/>
                <a:gd name="T9" fmla="*/ 0 w 1289"/>
                <a:gd name="T10" fmla="*/ 0 h 2075"/>
                <a:gd name="T11" fmla="*/ 1289 w 1289"/>
                <a:gd name="T12" fmla="*/ 2075 h 20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9" h="2075">
                  <a:moveTo>
                    <a:pt x="1289" y="2075"/>
                  </a:moveTo>
                  <a:lnTo>
                    <a:pt x="1289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Rectangle 30"/>
            <p:cNvSpPr>
              <a:spLocks noChangeArrowheads="1"/>
            </p:cNvSpPr>
            <p:nvPr/>
          </p:nvSpPr>
          <p:spPr bwMode="auto">
            <a:xfrm>
              <a:off x="332" y="1667"/>
              <a:ext cx="5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Monopoly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11" name="Rectangle 31"/>
            <p:cNvSpPr>
              <a:spLocks noChangeArrowheads="1"/>
            </p:cNvSpPr>
            <p:nvPr/>
          </p:nvSpPr>
          <p:spPr bwMode="auto">
            <a:xfrm>
              <a:off x="610" y="1828"/>
              <a:ext cx="2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price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12" name="Rectangle 32"/>
            <p:cNvSpPr>
              <a:spLocks noChangeArrowheads="1"/>
            </p:cNvSpPr>
            <p:nvPr/>
          </p:nvSpPr>
          <p:spPr bwMode="auto">
            <a:xfrm>
              <a:off x="2081" y="3916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Q</a:t>
              </a:r>
              <a:r>
                <a:rPr lang="en-US" sz="1600" i="1" baseline="-25000">
                  <a:solidFill>
                    <a:srgbClr val="000000"/>
                  </a:solidFill>
                  <a:latin typeface="Arial" pitchFamily="34" charset="0"/>
                </a:rPr>
                <a:t>MAX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1284" name="Rectangle 33"/>
          <p:cNvSpPr>
            <a:spLocks noChangeArrowheads="1"/>
          </p:cNvSpPr>
          <p:nvPr/>
        </p:nvSpPr>
        <p:spPr bwMode="auto">
          <a:xfrm>
            <a:off x="1293813" y="6216650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285" name="Rectangle 34"/>
          <p:cNvSpPr>
            <a:spLocks noChangeArrowheads="1"/>
          </p:cNvSpPr>
          <p:nvPr/>
        </p:nvSpPr>
        <p:spPr bwMode="auto">
          <a:xfrm>
            <a:off x="423863" y="1212850"/>
            <a:ext cx="981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Costs and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1286" name="Rectangle 35"/>
          <p:cNvSpPr>
            <a:spLocks noChangeArrowheads="1"/>
          </p:cNvSpPr>
          <p:nvPr/>
        </p:nvSpPr>
        <p:spPr bwMode="auto">
          <a:xfrm>
            <a:off x="558800" y="1468438"/>
            <a:ext cx="84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Revenue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489075" y="1557338"/>
            <a:ext cx="6078538" cy="3505200"/>
            <a:chOff x="938" y="981"/>
            <a:chExt cx="3829" cy="2208"/>
          </a:xfrm>
        </p:grpSpPr>
        <p:sp>
          <p:nvSpPr>
            <p:cNvPr id="11307" name="Line 37"/>
            <p:cNvSpPr>
              <a:spLocks noChangeShapeType="1"/>
            </p:cNvSpPr>
            <p:nvPr/>
          </p:nvSpPr>
          <p:spPr bwMode="auto">
            <a:xfrm>
              <a:off x="938" y="981"/>
              <a:ext cx="3295" cy="2123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Rectangle 38"/>
            <p:cNvSpPr>
              <a:spLocks noChangeArrowheads="1"/>
            </p:cNvSpPr>
            <p:nvPr/>
          </p:nvSpPr>
          <p:spPr bwMode="auto">
            <a:xfrm>
              <a:off x="4278" y="3029"/>
              <a:ext cx="489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2203450" y="2146300"/>
            <a:ext cx="3838575" cy="3822700"/>
            <a:chOff x="1388" y="1352"/>
            <a:chExt cx="2418" cy="2408"/>
          </a:xfrm>
        </p:grpSpPr>
        <p:sp>
          <p:nvSpPr>
            <p:cNvPr id="11305" name="Line 40"/>
            <p:cNvSpPr>
              <a:spLocks noChangeShapeType="1"/>
            </p:cNvSpPr>
            <p:nvPr/>
          </p:nvSpPr>
          <p:spPr bwMode="auto">
            <a:xfrm flipH="1">
              <a:off x="1388" y="1430"/>
              <a:ext cx="1605" cy="2330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Rectangle 41"/>
            <p:cNvSpPr>
              <a:spLocks noChangeArrowheads="1"/>
            </p:cNvSpPr>
            <p:nvPr/>
          </p:nvSpPr>
          <p:spPr bwMode="auto">
            <a:xfrm>
              <a:off x="3045" y="1352"/>
              <a:ext cx="76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Marginal cost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489075" y="1557338"/>
            <a:ext cx="5345113" cy="4464050"/>
            <a:chOff x="938" y="981"/>
            <a:chExt cx="3367" cy="2812"/>
          </a:xfrm>
        </p:grpSpPr>
        <p:sp>
          <p:nvSpPr>
            <p:cNvPr id="11303" name="Line 43"/>
            <p:cNvSpPr>
              <a:spLocks noChangeShapeType="1"/>
            </p:cNvSpPr>
            <p:nvPr/>
          </p:nvSpPr>
          <p:spPr bwMode="auto">
            <a:xfrm>
              <a:off x="938" y="981"/>
              <a:ext cx="2310" cy="2791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Rectangle 44"/>
            <p:cNvSpPr>
              <a:spLocks noChangeArrowheads="1"/>
            </p:cNvSpPr>
            <p:nvPr/>
          </p:nvSpPr>
          <p:spPr bwMode="auto">
            <a:xfrm>
              <a:off x="3311" y="3633"/>
              <a:ext cx="994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Marginal revenue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1855788" y="3252788"/>
            <a:ext cx="5424487" cy="2003425"/>
            <a:chOff x="1169" y="2049"/>
            <a:chExt cx="3417" cy="1262"/>
          </a:xfrm>
        </p:grpSpPr>
        <p:sp>
          <p:nvSpPr>
            <p:cNvPr id="11301" name="Freeform 46"/>
            <p:cNvSpPr>
              <a:spLocks/>
            </p:cNvSpPr>
            <p:nvPr/>
          </p:nvSpPr>
          <p:spPr bwMode="auto">
            <a:xfrm>
              <a:off x="1169" y="2049"/>
              <a:ext cx="2310" cy="1262"/>
            </a:xfrm>
            <a:custGeom>
              <a:avLst/>
              <a:gdLst>
                <a:gd name="T0" fmla="*/ 0 w 190"/>
                <a:gd name="T1" fmla="*/ 0 h 104"/>
                <a:gd name="T2" fmla="*/ 2310 w 190"/>
                <a:gd name="T3" fmla="*/ 206 h 104"/>
                <a:gd name="T4" fmla="*/ 0 60000 65536"/>
                <a:gd name="T5" fmla="*/ 0 60000 65536"/>
                <a:gd name="T6" fmla="*/ 0 w 190"/>
                <a:gd name="T7" fmla="*/ 0 h 104"/>
                <a:gd name="T8" fmla="*/ 190 w 190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0" h="104">
                  <a:moveTo>
                    <a:pt x="0" y="0"/>
                  </a:moveTo>
                  <a:cubicBezTo>
                    <a:pt x="6" y="22"/>
                    <a:pt x="40" y="104"/>
                    <a:pt x="190" y="17"/>
                  </a:cubicBezTo>
                </a:path>
              </a:pathLst>
            </a:custGeom>
            <a:noFill/>
            <a:ln w="57150">
              <a:solidFill>
                <a:srgbClr val="003F9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Rectangle 47"/>
            <p:cNvSpPr>
              <a:spLocks noChangeArrowheads="1"/>
            </p:cNvSpPr>
            <p:nvPr/>
          </p:nvSpPr>
          <p:spPr bwMode="auto">
            <a:xfrm>
              <a:off x="3561" y="2170"/>
              <a:ext cx="10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Average total cost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430338" y="2646363"/>
            <a:ext cx="2333625" cy="1958975"/>
            <a:chOff x="901" y="1667"/>
            <a:chExt cx="1470" cy="1234"/>
          </a:xfrm>
        </p:grpSpPr>
        <p:sp>
          <p:nvSpPr>
            <p:cNvPr id="11293" name="Oval 49"/>
            <p:cNvSpPr>
              <a:spLocks noChangeArrowheads="1"/>
            </p:cNvSpPr>
            <p:nvPr/>
          </p:nvSpPr>
          <p:spPr bwMode="auto">
            <a:xfrm>
              <a:off x="2190" y="1770"/>
              <a:ext cx="86" cy="8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94" name="Oval 50"/>
            <p:cNvSpPr>
              <a:spLocks noChangeArrowheads="1"/>
            </p:cNvSpPr>
            <p:nvPr/>
          </p:nvSpPr>
          <p:spPr bwMode="auto">
            <a:xfrm>
              <a:off x="901" y="1770"/>
              <a:ext cx="86" cy="8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95" name="Oval 51"/>
            <p:cNvSpPr>
              <a:spLocks noChangeArrowheads="1"/>
            </p:cNvSpPr>
            <p:nvPr/>
          </p:nvSpPr>
          <p:spPr bwMode="auto">
            <a:xfrm>
              <a:off x="901" y="2692"/>
              <a:ext cx="86" cy="8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96" name="Oval 52"/>
            <p:cNvSpPr>
              <a:spLocks noChangeArrowheads="1"/>
            </p:cNvSpPr>
            <p:nvPr/>
          </p:nvSpPr>
          <p:spPr bwMode="auto">
            <a:xfrm>
              <a:off x="2190" y="2692"/>
              <a:ext cx="86" cy="8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97" name="Rectangle 53"/>
            <p:cNvSpPr>
              <a:spLocks noChangeArrowheads="1"/>
            </p:cNvSpPr>
            <p:nvPr/>
          </p:nvSpPr>
          <p:spPr bwMode="auto">
            <a:xfrm>
              <a:off x="2279" y="1667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98" name="Rectangle 54"/>
            <p:cNvSpPr>
              <a:spLocks noChangeArrowheads="1"/>
            </p:cNvSpPr>
            <p:nvPr/>
          </p:nvSpPr>
          <p:spPr bwMode="auto">
            <a:xfrm>
              <a:off x="2279" y="2747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299" name="Rectangle 55"/>
            <p:cNvSpPr>
              <a:spLocks noChangeArrowheads="1"/>
            </p:cNvSpPr>
            <p:nvPr/>
          </p:nvSpPr>
          <p:spPr bwMode="auto">
            <a:xfrm>
              <a:off x="1005" y="1667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1300" name="Rectangle 56"/>
            <p:cNvSpPr>
              <a:spLocks noChangeArrowheads="1"/>
            </p:cNvSpPr>
            <p:nvPr/>
          </p:nvSpPr>
          <p:spPr bwMode="auto">
            <a:xfrm>
              <a:off x="1005" y="2747"/>
              <a:ext cx="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1292" name="Rectangle 57"/>
          <p:cNvSpPr>
            <a:spLocks noChangeArrowheads="1"/>
          </p:cNvSpPr>
          <p:nvPr/>
        </p:nvSpPr>
        <p:spPr bwMode="auto">
          <a:xfrm>
            <a:off x="609600" y="304800"/>
            <a:ext cx="692356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Garamond" pitchFamily="18" charset="0"/>
              </a:rPr>
              <a:t>Monopolist’s Profit-short run</a:t>
            </a:r>
            <a:r>
              <a:rPr lang="en-US" sz="4400" baseline="30000" dirty="0">
                <a:solidFill>
                  <a:schemeClr val="tx2"/>
                </a:solidFill>
                <a:latin typeface="Garamond" pitchFamily="18" charset="0"/>
              </a:rPr>
              <a:t>2</a:t>
            </a:r>
          </a:p>
        </p:txBody>
      </p:sp>
      <p:sp>
        <p:nvSpPr>
          <p:cNvPr id="56" name="Slide Number Placeholder 3"/>
          <p:cNvSpPr txBox="1">
            <a:spLocks noChangeArrowheads="1"/>
          </p:cNvSpPr>
          <p:nvPr/>
        </p:nvSpPr>
        <p:spPr bwMode="auto">
          <a:xfrm>
            <a:off x="8534400" y="6408738"/>
            <a:ext cx="4794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609600"/>
            <a:ext cx="8229600" cy="55165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Vidyut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Vitran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Nigam is the sole supplier of electricity in a city. The demand and Marginal costs of electricity are given by-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P= 200-4Q		MC=4Q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profit maximising price and quantity?</a:t>
            </a:r>
          </a:p>
        </p:txBody>
      </p:sp>
      <p:sp>
        <p:nvSpPr>
          <p:cNvPr id="3" name="Slide Number Placeholder 3"/>
          <p:cNvSpPr txBox="1">
            <a:spLocks noChangeArrowheads="1"/>
          </p:cNvSpPr>
          <p:nvPr/>
        </p:nvSpPr>
        <p:spPr bwMode="auto">
          <a:xfrm>
            <a:off x="8458200" y="6408738"/>
            <a:ext cx="5556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ig090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1828800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609600" y="381000"/>
            <a:ext cx="613058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Garamond" pitchFamily="18" charset="0"/>
              </a:rPr>
              <a:t>Monopolist’s Profit-long run</a:t>
            </a:r>
            <a:r>
              <a:rPr lang="en-US" sz="4000" baseline="30000" dirty="0">
                <a:solidFill>
                  <a:schemeClr val="tx2"/>
                </a:solidFill>
                <a:latin typeface="Garamond" pitchFamily="18" charset="0"/>
              </a:rPr>
              <a:t>3</a:t>
            </a:r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458200" y="6408738"/>
            <a:ext cx="5556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Social Cost of Monopoly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	In competitive markets, firms produce where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600"/>
              <a:t>P=MC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000"/>
              <a:t>And since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000"/>
              <a:t>P=MR=willingness to buy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000"/>
              <a:t>And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000"/>
              <a:t>MC=willingness to sell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600"/>
              <a:t>P=MC </a:t>
            </a:r>
            <a:r>
              <a:rPr lang="en-US" sz="3600">
                <a:sym typeface="Wingdings" pitchFamily="2" charset="2"/>
              </a:rPr>
              <a:t> MR=MC or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3600">
                <a:sym typeface="Wingdings" pitchFamily="2" charset="2"/>
              </a:rPr>
              <a:t>Maximum total surplus</a:t>
            </a:r>
            <a:endParaRPr lang="en-US" sz="3600"/>
          </a:p>
          <a:p>
            <a:pPr eaLnBrk="1" hangingPunct="1"/>
            <a:endParaRPr lang="en-US" sz="2400"/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382000" y="6408738"/>
            <a:ext cx="6318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 © 2004  South-Western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F3F6F9"/>
          </a:solidFill>
          <a:ln w="2254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F2F4F8"/>
          </a:solidFill>
          <a:ln w="204788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F1F4F7"/>
          </a:solidFill>
          <a:ln w="184150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F0F2F5"/>
          </a:solidFill>
          <a:ln w="165100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EEF1F4"/>
          </a:solidFill>
          <a:ln w="144463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EDEFF3"/>
          </a:solidFill>
          <a:ln w="123825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EBEEF2"/>
          </a:solidFill>
          <a:ln w="10318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EAECF1"/>
          </a:solidFill>
          <a:ln w="82550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E9EBF0"/>
          </a:solidFill>
          <a:ln w="61913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E7EAEF"/>
          </a:solidFill>
          <a:ln w="412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2168525" y="2033588"/>
            <a:ext cx="4930775" cy="3887787"/>
          </a:xfrm>
          <a:prstGeom prst="rect">
            <a:avLst/>
          </a:prstGeom>
          <a:solidFill>
            <a:srgbClr val="E6E9EF"/>
          </a:solidFill>
          <a:ln w="2063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2024063" y="1909763"/>
            <a:ext cx="5013325" cy="3951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3569" name="Freeform 17"/>
          <p:cNvSpPr>
            <a:spLocks/>
          </p:cNvSpPr>
          <p:nvPr/>
        </p:nvSpPr>
        <p:spPr bwMode="auto">
          <a:xfrm>
            <a:off x="3441700" y="3597275"/>
            <a:ext cx="1417638" cy="904875"/>
          </a:xfrm>
          <a:custGeom>
            <a:avLst/>
            <a:gdLst>
              <a:gd name="T0" fmla="*/ 0 w 69"/>
              <a:gd name="T1" fmla="*/ 0 h 44"/>
              <a:gd name="T2" fmla="*/ 0 w 69"/>
              <a:gd name="T3" fmla="*/ 904875 h 44"/>
              <a:gd name="T4" fmla="*/ 1417638 w 69"/>
              <a:gd name="T5" fmla="*/ 904875 h 44"/>
              <a:gd name="T6" fmla="*/ 0 w 69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69"/>
              <a:gd name="T13" fmla="*/ 0 h 44"/>
              <a:gd name="T14" fmla="*/ 69 w 69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" h="44">
                <a:moveTo>
                  <a:pt x="0" y="0"/>
                </a:moveTo>
                <a:cubicBezTo>
                  <a:pt x="0" y="1"/>
                  <a:pt x="0" y="44"/>
                  <a:pt x="0" y="44"/>
                </a:cubicBezTo>
                <a:cubicBezTo>
                  <a:pt x="69" y="44"/>
                  <a:pt x="69" y="44"/>
                  <a:pt x="69" y="44"/>
                </a:cubicBezTo>
                <a:lnTo>
                  <a:pt x="0" y="0"/>
                </a:lnTo>
                <a:close/>
              </a:path>
            </a:pathLst>
          </a:custGeom>
          <a:solidFill>
            <a:srgbClr val="E9A5B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2" name="Freeform 18"/>
          <p:cNvSpPr>
            <a:spLocks/>
          </p:cNvSpPr>
          <p:nvPr/>
        </p:nvSpPr>
        <p:spPr bwMode="auto">
          <a:xfrm>
            <a:off x="2024063" y="3597275"/>
            <a:ext cx="1417637" cy="1588"/>
          </a:xfrm>
          <a:custGeom>
            <a:avLst/>
            <a:gdLst>
              <a:gd name="T0" fmla="*/ 0 w 893"/>
              <a:gd name="T1" fmla="*/ 0 h 1588"/>
              <a:gd name="T2" fmla="*/ 1417637 w 893"/>
              <a:gd name="T3" fmla="*/ 0 h 1588"/>
              <a:gd name="T4" fmla="*/ 0 w 893"/>
              <a:gd name="T5" fmla="*/ 0 h 1588"/>
              <a:gd name="T6" fmla="*/ 0 w 893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893"/>
              <a:gd name="T13" fmla="*/ 0 h 1588"/>
              <a:gd name="T14" fmla="*/ 893 w 893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3" h="1588">
                <a:moveTo>
                  <a:pt x="0" y="0"/>
                </a:moveTo>
                <a:lnTo>
                  <a:pt x="893" y="0"/>
                </a:lnTo>
                <a:lnTo>
                  <a:pt x="0" y="0"/>
                </a:lnTo>
                <a:close/>
              </a:path>
            </a:pathLst>
          </a:custGeom>
          <a:solidFill>
            <a:srgbClr val="D6E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024063" y="3597275"/>
            <a:ext cx="1417637" cy="904875"/>
            <a:chOff x="1275" y="2266"/>
            <a:chExt cx="893" cy="570"/>
          </a:xfrm>
        </p:grpSpPr>
        <p:sp>
          <p:nvSpPr>
            <p:cNvPr id="14387" name="Rectangle 20"/>
            <p:cNvSpPr>
              <a:spLocks noChangeArrowheads="1"/>
            </p:cNvSpPr>
            <p:nvPr/>
          </p:nvSpPr>
          <p:spPr bwMode="auto">
            <a:xfrm>
              <a:off x="1275" y="2266"/>
              <a:ext cx="893" cy="570"/>
            </a:xfrm>
            <a:prstGeom prst="rect">
              <a:avLst/>
            </a:prstGeom>
            <a:solidFill>
              <a:srgbClr val="E7EB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88" name="Rectangle 21"/>
            <p:cNvSpPr>
              <a:spLocks noChangeArrowheads="1"/>
            </p:cNvSpPr>
            <p:nvPr/>
          </p:nvSpPr>
          <p:spPr bwMode="auto">
            <a:xfrm>
              <a:off x="1534" y="2480"/>
              <a:ext cx="31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Profit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3574" name="Freeform 22"/>
          <p:cNvSpPr>
            <a:spLocks/>
          </p:cNvSpPr>
          <p:nvPr/>
        </p:nvSpPr>
        <p:spPr bwMode="auto">
          <a:xfrm>
            <a:off x="2024063" y="2692400"/>
            <a:ext cx="1417637" cy="904875"/>
          </a:xfrm>
          <a:custGeom>
            <a:avLst/>
            <a:gdLst>
              <a:gd name="T0" fmla="*/ 0 w 893"/>
              <a:gd name="T1" fmla="*/ 904875 h 570"/>
              <a:gd name="T2" fmla="*/ 1417637 w 893"/>
              <a:gd name="T3" fmla="*/ 904875 h 570"/>
              <a:gd name="T4" fmla="*/ 0 w 893"/>
              <a:gd name="T5" fmla="*/ 0 h 570"/>
              <a:gd name="T6" fmla="*/ 0 w 893"/>
              <a:gd name="T7" fmla="*/ 904875 h 570"/>
              <a:gd name="T8" fmla="*/ 0 w 893"/>
              <a:gd name="T9" fmla="*/ 904875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3"/>
              <a:gd name="T16" fmla="*/ 0 h 570"/>
              <a:gd name="T17" fmla="*/ 893 w 893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3" h="570">
                <a:moveTo>
                  <a:pt x="0" y="570"/>
                </a:moveTo>
                <a:lnTo>
                  <a:pt x="893" y="570"/>
                </a:lnTo>
                <a:lnTo>
                  <a:pt x="0" y="0"/>
                </a:lnTo>
                <a:lnTo>
                  <a:pt x="0" y="570"/>
                </a:lnTo>
                <a:close/>
              </a:path>
            </a:pathLst>
          </a:custGeom>
          <a:solidFill>
            <a:srgbClr val="BBD8F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5" name="Freeform 23"/>
          <p:cNvSpPr>
            <a:spLocks/>
          </p:cNvSpPr>
          <p:nvPr/>
        </p:nvSpPr>
        <p:spPr bwMode="auto">
          <a:xfrm>
            <a:off x="2024063" y="1909763"/>
            <a:ext cx="5013325" cy="3951287"/>
          </a:xfrm>
          <a:custGeom>
            <a:avLst/>
            <a:gdLst>
              <a:gd name="T0" fmla="*/ 0 w 3158"/>
              <a:gd name="T1" fmla="*/ 0 h 2489"/>
              <a:gd name="T2" fmla="*/ 0 w 3158"/>
              <a:gd name="T3" fmla="*/ 3951287 h 2489"/>
              <a:gd name="T4" fmla="*/ 5013325 w 3158"/>
              <a:gd name="T5" fmla="*/ 3951287 h 2489"/>
              <a:gd name="T6" fmla="*/ 0 60000 65536"/>
              <a:gd name="T7" fmla="*/ 0 60000 65536"/>
              <a:gd name="T8" fmla="*/ 0 60000 65536"/>
              <a:gd name="T9" fmla="*/ 0 w 3158"/>
              <a:gd name="T10" fmla="*/ 0 h 2489"/>
              <a:gd name="T11" fmla="*/ 3158 w 3158"/>
              <a:gd name="T12" fmla="*/ 2489 h 24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58" h="2489">
                <a:moveTo>
                  <a:pt x="0" y="0"/>
                </a:moveTo>
                <a:lnTo>
                  <a:pt x="0" y="2489"/>
                </a:lnTo>
                <a:lnTo>
                  <a:pt x="3158" y="2489"/>
                </a:lnTo>
              </a:path>
            </a:pathLst>
          </a:cu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6" name="Rectangle 25"/>
          <p:cNvSpPr>
            <a:spLocks noChangeArrowheads="1"/>
          </p:cNvSpPr>
          <p:nvPr/>
        </p:nvSpPr>
        <p:spPr bwMode="auto">
          <a:xfrm>
            <a:off x="1457325" y="1851025"/>
            <a:ext cx="5302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57" name="Rectangle 26"/>
          <p:cNvSpPr>
            <a:spLocks noChangeArrowheads="1"/>
          </p:cNvSpPr>
          <p:nvPr/>
        </p:nvSpPr>
        <p:spPr bwMode="auto">
          <a:xfrm>
            <a:off x="1874838" y="5919788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4358" name="Rectangle 27"/>
          <p:cNvSpPr>
            <a:spLocks noChangeArrowheads="1"/>
          </p:cNvSpPr>
          <p:nvPr/>
        </p:nvSpPr>
        <p:spPr bwMode="auto">
          <a:xfrm>
            <a:off x="6215063" y="5913438"/>
            <a:ext cx="8763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35413" y="3362325"/>
            <a:ext cx="1598612" cy="893763"/>
            <a:chOff x="2479" y="2118"/>
            <a:chExt cx="1007" cy="563"/>
          </a:xfrm>
        </p:grpSpPr>
        <p:sp>
          <p:nvSpPr>
            <p:cNvPr id="14384" name="Line 29"/>
            <p:cNvSpPr>
              <a:spLocks noChangeShapeType="1"/>
            </p:cNvSpPr>
            <p:nvPr/>
          </p:nvSpPr>
          <p:spPr bwMode="auto">
            <a:xfrm flipV="1">
              <a:off x="2479" y="2279"/>
              <a:ext cx="259" cy="40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Rectangle 30"/>
            <p:cNvSpPr>
              <a:spLocks noChangeArrowheads="1"/>
            </p:cNvSpPr>
            <p:nvPr/>
          </p:nvSpPr>
          <p:spPr bwMode="auto">
            <a:xfrm>
              <a:off x="2766" y="2118"/>
              <a:ext cx="72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Deadweight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86" name="Rectangle 31"/>
            <p:cNvSpPr>
              <a:spLocks noChangeArrowheads="1"/>
            </p:cNvSpPr>
            <p:nvPr/>
          </p:nvSpPr>
          <p:spPr bwMode="auto">
            <a:xfrm>
              <a:off x="3007" y="2290"/>
              <a:ext cx="24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loss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035175" y="2686050"/>
            <a:ext cx="4556125" cy="2489200"/>
            <a:chOff x="1282" y="1692"/>
            <a:chExt cx="2870" cy="1568"/>
          </a:xfrm>
        </p:grpSpPr>
        <p:sp>
          <p:nvSpPr>
            <p:cNvPr id="14382" name="Line 33"/>
            <p:cNvSpPr>
              <a:spLocks noChangeShapeType="1"/>
            </p:cNvSpPr>
            <p:nvPr/>
          </p:nvSpPr>
          <p:spPr bwMode="auto">
            <a:xfrm>
              <a:off x="1282" y="1692"/>
              <a:ext cx="2271" cy="1468"/>
            </a:xfrm>
            <a:prstGeom prst="line">
              <a:avLst/>
            </a:prstGeom>
            <a:noFill/>
            <a:ln w="61913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Rectangle 34"/>
            <p:cNvSpPr>
              <a:spLocks noChangeArrowheads="1"/>
            </p:cNvSpPr>
            <p:nvPr/>
          </p:nvSpPr>
          <p:spPr bwMode="auto">
            <a:xfrm>
              <a:off x="3631" y="3091"/>
              <a:ext cx="521" cy="16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030413" y="2678113"/>
            <a:ext cx="2774950" cy="2662237"/>
            <a:chOff x="1279" y="1687"/>
            <a:chExt cx="1748" cy="1677"/>
          </a:xfrm>
        </p:grpSpPr>
        <p:sp>
          <p:nvSpPr>
            <p:cNvPr id="14379" name="Line 36"/>
            <p:cNvSpPr>
              <a:spLocks noChangeShapeType="1"/>
            </p:cNvSpPr>
            <p:nvPr/>
          </p:nvSpPr>
          <p:spPr bwMode="auto">
            <a:xfrm>
              <a:off x="1279" y="1687"/>
              <a:ext cx="1135" cy="1486"/>
            </a:xfrm>
            <a:prstGeom prst="line">
              <a:avLst/>
            </a:prstGeom>
            <a:noFill/>
            <a:ln w="61913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Rectangle 37"/>
            <p:cNvSpPr>
              <a:spLocks noChangeArrowheads="1"/>
            </p:cNvSpPr>
            <p:nvPr/>
          </p:nvSpPr>
          <p:spPr bwMode="auto">
            <a:xfrm>
              <a:off x="2499" y="3023"/>
              <a:ext cx="528" cy="16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Marginal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81" name="Rectangle 38"/>
            <p:cNvSpPr>
              <a:spLocks noChangeArrowheads="1"/>
            </p:cNvSpPr>
            <p:nvPr/>
          </p:nvSpPr>
          <p:spPr bwMode="auto">
            <a:xfrm>
              <a:off x="2511" y="3195"/>
              <a:ext cx="499" cy="169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revenue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2373313" y="2568575"/>
            <a:ext cx="1482725" cy="822325"/>
            <a:chOff x="1495" y="1618"/>
            <a:chExt cx="934" cy="518"/>
          </a:xfrm>
        </p:grpSpPr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 flipV="1">
              <a:off x="1495" y="1747"/>
              <a:ext cx="259" cy="38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1801" y="1618"/>
              <a:ext cx="62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Consumer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1896" y="1790"/>
              <a:ext cx="43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surplus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047750" y="3436938"/>
            <a:ext cx="3089275" cy="2741612"/>
            <a:chOff x="660" y="2165"/>
            <a:chExt cx="1946" cy="1727"/>
          </a:xfrm>
        </p:grpSpPr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660" y="2165"/>
              <a:ext cx="1946" cy="1727"/>
              <a:chOff x="660" y="2165"/>
              <a:chExt cx="1946" cy="1727"/>
            </a:xfrm>
          </p:grpSpPr>
          <p:sp>
            <p:nvSpPr>
              <p:cNvPr id="14372" name="Freeform 45"/>
              <p:cNvSpPr>
                <a:spLocks/>
              </p:cNvSpPr>
              <p:nvPr/>
            </p:nvSpPr>
            <p:spPr bwMode="auto">
              <a:xfrm>
                <a:off x="1275" y="2266"/>
                <a:ext cx="893" cy="1413"/>
              </a:xfrm>
              <a:custGeom>
                <a:avLst/>
                <a:gdLst>
                  <a:gd name="T0" fmla="*/ 893 w 893"/>
                  <a:gd name="T1" fmla="*/ 1413 h 1413"/>
                  <a:gd name="T2" fmla="*/ 893 w 893"/>
                  <a:gd name="T3" fmla="*/ 0 h 1413"/>
                  <a:gd name="T4" fmla="*/ 0 w 893"/>
                  <a:gd name="T5" fmla="*/ 0 h 1413"/>
                  <a:gd name="T6" fmla="*/ 0 60000 65536"/>
                  <a:gd name="T7" fmla="*/ 0 60000 65536"/>
                  <a:gd name="T8" fmla="*/ 0 60000 65536"/>
                  <a:gd name="T9" fmla="*/ 0 w 893"/>
                  <a:gd name="T10" fmla="*/ 0 h 1413"/>
                  <a:gd name="T11" fmla="*/ 893 w 893"/>
                  <a:gd name="T12" fmla="*/ 1413 h 14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93" h="1413">
                    <a:moveTo>
                      <a:pt x="893" y="1413"/>
                    </a:moveTo>
                    <a:lnTo>
                      <a:pt x="893" y="0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3" name="Rectangle 46"/>
              <p:cNvSpPr>
                <a:spLocks noChangeArrowheads="1"/>
              </p:cNvSpPr>
              <p:nvPr/>
            </p:nvSpPr>
            <p:spPr bwMode="auto">
              <a:xfrm>
                <a:off x="1810" y="3729"/>
                <a:ext cx="79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Quantity sold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374" name="Rectangle 47"/>
              <p:cNvSpPr>
                <a:spLocks noChangeArrowheads="1"/>
              </p:cNvSpPr>
              <p:nvPr/>
            </p:nvSpPr>
            <p:spPr bwMode="auto">
              <a:xfrm>
                <a:off x="660" y="2165"/>
                <a:ext cx="591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Monopoly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375" name="Rectangle 48"/>
              <p:cNvSpPr>
                <a:spLocks noChangeArrowheads="1"/>
              </p:cNvSpPr>
              <p:nvPr/>
            </p:nvSpPr>
            <p:spPr bwMode="auto">
              <a:xfrm>
                <a:off x="957" y="2337"/>
                <a:ext cx="295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price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14371" name="Oval 49"/>
            <p:cNvSpPr>
              <a:spLocks noChangeArrowheads="1"/>
            </p:cNvSpPr>
            <p:nvPr/>
          </p:nvSpPr>
          <p:spPr bwMode="auto">
            <a:xfrm>
              <a:off x="2116" y="2227"/>
              <a:ext cx="91" cy="9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2044700" y="4195763"/>
            <a:ext cx="4643438" cy="390525"/>
            <a:chOff x="1288" y="2643"/>
            <a:chExt cx="2925" cy="246"/>
          </a:xfrm>
        </p:grpSpPr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1288" y="2643"/>
              <a:ext cx="2925" cy="207"/>
              <a:chOff x="1288" y="2643"/>
              <a:chExt cx="2925" cy="207"/>
            </a:xfrm>
          </p:grpSpPr>
          <p:sp>
            <p:nvSpPr>
              <p:cNvPr id="14368" name="Line 52"/>
              <p:cNvSpPr>
                <a:spLocks noChangeShapeType="1"/>
              </p:cNvSpPr>
              <p:nvPr/>
            </p:nvSpPr>
            <p:spPr bwMode="auto">
              <a:xfrm>
                <a:off x="1288" y="2849"/>
                <a:ext cx="2912" cy="1"/>
              </a:xfrm>
              <a:prstGeom prst="line">
                <a:avLst/>
              </a:prstGeom>
              <a:noFill/>
              <a:ln w="61913">
                <a:solidFill>
                  <a:srgbClr val="AD0D1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9" name="Rectangle 53"/>
              <p:cNvSpPr>
                <a:spLocks noChangeArrowheads="1"/>
              </p:cNvSpPr>
              <p:nvPr/>
            </p:nvSpPr>
            <p:spPr bwMode="auto">
              <a:xfrm>
                <a:off x="3403" y="2643"/>
                <a:ext cx="810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700">
                    <a:solidFill>
                      <a:srgbClr val="000000"/>
                    </a:solidFill>
                    <a:latin typeface="Arial" pitchFamily="34" charset="0"/>
                  </a:rPr>
                  <a:t>Marginal cost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sp>
          <p:nvSpPr>
            <p:cNvPr id="14367" name="Oval 54"/>
            <p:cNvSpPr>
              <a:spLocks noChangeArrowheads="1"/>
            </p:cNvSpPr>
            <p:nvPr/>
          </p:nvSpPr>
          <p:spPr bwMode="auto">
            <a:xfrm>
              <a:off x="2129" y="2797"/>
              <a:ext cx="91" cy="9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4365" name="Rectangle 55"/>
          <p:cNvSpPr>
            <a:spLocks noChangeArrowheads="1"/>
          </p:cNvSpPr>
          <p:nvPr/>
        </p:nvSpPr>
        <p:spPr bwMode="auto">
          <a:xfrm>
            <a:off x="609600" y="457200"/>
            <a:ext cx="8359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Garamond" pitchFamily="18" charset="0"/>
              </a:rPr>
              <a:t>Inefficiency of monopoly in comparison to perfect competition market</a:t>
            </a:r>
            <a:r>
              <a:rPr lang="en-US" sz="3200" baseline="30000" dirty="0">
                <a:solidFill>
                  <a:schemeClr val="tx2"/>
                </a:solidFill>
                <a:latin typeface="Garamond" pitchFamily="18" charset="0"/>
              </a:rPr>
              <a:t>4</a:t>
            </a:r>
          </a:p>
        </p:txBody>
      </p:sp>
      <p:sp>
        <p:nvSpPr>
          <p:cNvPr id="53" name="Slide Number Placeholder 3"/>
          <p:cNvSpPr txBox="1">
            <a:spLocks noChangeArrowheads="1"/>
          </p:cNvSpPr>
          <p:nvPr/>
        </p:nvSpPr>
        <p:spPr bwMode="auto">
          <a:xfrm>
            <a:off x="8382000" y="6408738"/>
            <a:ext cx="6318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9" grpId="0" animBg="1"/>
      <p:bldP spid="235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Price discriminating Monopolist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>
                <a:solidFill>
                  <a:schemeClr val="accent2"/>
                </a:solidFill>
              </a:rPr>
              <a:t>	Price discrimination</a:t>
            </a:r>
            <a:r>
              <a:rPr lang="en-US" sz="2400"/>
              <a:t> is the ability to charge different prices to different customers.</a:t>
            </a:r>
          </a:p>
          <a:p>
            <a:pPr eaLnBrk="1" hangingPunct="1">
              <a:buFont typeface="Wingdings" pitchFamily="2" charset="2"/>
              <a:buNone/>
            </a:pPr>
            <a:endParaRPr lang="en-US" sz="2400"/>
          </a:p>
          <a:p>
            <a:pPr eaLnBrk="1" hangingPunct="1"/>
            <a:r>
              <a:rPr lang="en-US" sz="2400"/>
              <a:t>Automobiles are seldom sold at their sticker price.</a:t>
            </a:r>
          </a:p>
          <a:p>
            <a:pPr eaLnBrk="1" hangingPunct="1"/>
            <a:r>
              <a:rPr lang="en-US" sz="2400"/>
              <a:t>Theaters have midweek special rates.</a:t>
            </a:r>
          </a:p>
          <a:p>
            <a:pPr eaLnBrk="1" hangingPunct="1"/>
            <a:r>
              <a:rPr lang="en-US" sz="2400"/>
              <a:t>Restaurants generally make most of their profit on alcoholic drinks and just break even on food.</a:t>
            </a:r>
          </a:p>
          <a:p>
            <a:pPr eaLnBrk="1" hangingPunct="1"/>
            <a:r>
              <a:rPr lang="en-US" sz="2400"/>
              <a:t>College-town stores often give students discounts.</a:t>
            </a:r>
          </a:p>
          <a:p>
            <a:pPr eaLnBrk="1" hangingPunct="1"/>
            <a:r>
              <a:rPr lang="en-US" sz="2400"/>
              <a:t>Movie theaters give senior citizens and child discounts.</a:t>
            </a: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534400" y="6408738"/>
            <a:ext cx="4794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The demand of a monopolist is </a:t>
            </a:r>
            <a:r>
              <a:rPr lang="en-IN"/>
              <a:t>given by</a:t>
            </a:r>
          </a:p>
          <a:p>
            <a:pPr>
              <a:buNone/>
            </a:pPr>
            <a:r>
              <a:rPr lang="en-IN"/>
              <a:t>P</a:t>
            </a:r>
            <a:r>
              <a:rPr lang="en-IN" dirty="0"/>
              <a:t>= 50-2Q and marginal cost is Rs 10.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Compute the dead weight loss associated with monopoly pricing.</a:t>
            </a:r>
          </a:p>
        </p:txBody>
      </p:sp>
      <p:sp>
        <p:nvSpPr>
          <p:cNvPr id="3" name="Slide Number Placeholder 3"/>
          <p:cNvSpPr txBox="1">
            <a:spLocks noChangeArrowheads="1"/>
          </p:cNvSpPr>
          <p:nvPr/>
        </p:nvSpPr>
        <p:spPr bwMode="auto">
          <a:xfrm>
            <a:off x="8458200" y="6408738"/>
            <a:ext cx="5556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807C3-0022-48C4-98CD-C5C8E774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E082BD-9A58-4749-B196-3A8D6357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1.Monopoly is a market structure characterised by all the following features except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The firm is a dominant seller of a good or service having no close substitutes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The existence of high barriers to entry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The firm enjoys economic profit even in the long run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The firm is the price taker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2.A pure monopoly is unlikely to achieve allocative efficiency because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equilibrium price is not equal to marginal cost.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equilibrium profit is not equal to normal profit.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equilibrium cost is rising due to diseconomies of scale.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equilibrium output is not at the lowest point of the AC curve.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458200" y="6408738"/>
            <a:ext cx="5556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254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361A72-2255-4096-B519-847693DB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5C855A-3929-47AC-BE15-B6FD70B1C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3.If a monopoly takes over 100% of a market previously operating under perfect competition, the long run impact on price and output will be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price will be higher and output will be lower.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price will be lower and output will be higher.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price will be higher and output will be higher.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It is not possible to predict without further information about the market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4.The marginal revenue curve for a single-price monopoly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lies above its demand curve.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is horizontal.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lies below its demand curve.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coincides with its demand curve.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382000" y="6408738"/>
            <a:ext cx="6318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2650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35F92-7EED-482C-B961-4D9F225E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B13B72-9DCF-4411-B424-1B5C914A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5.Compared to a competitive industry, a monopoly transfers </a:t>
            </a:r>
          </a:p>
          <a:p>
            <a:pPr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producer surplus to consumers.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itchFamily="34" charset="0"/>
              <a:buAutoNum type="alphaU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surplus to producers.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deadweight loss away from producers to consumers.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D. deadweight loss away from consumers to producers.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  <a:p>
            <a:pPr marL="0" indent="0">
              <a:buNone/>
            </a:pPr>
            <a:r>
              <a:rPr lang="en-IN" dirty="0"/>
              <a:t>                ANSWERS</a:t>
            </a:r>
          </a:p>
          <a:p>
            <a:pPr marL="0" indent="0">
              <a:buNone/>
            </a:pPr>
            <a:r>
              <a:rPr lang="en-IN" dirty="0"/>
              <a:t>    1. D     2. A   3. A     4.C   5. B</a:t>
            </a:r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382000" y="6408738"/>
            <a:ext cx="6318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201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4C58F-DFB4-48CD-A3E7-7972CA8B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40F94E-DFE8-48F6-9D1E-D83783D7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IN" sz="2200" dirty="0"/>
              <a:t>Structure of the Monopoly Market</a:t>
            </a:r>
          </a:p>
          <a:p>
            <a:r>
              <a:rPr lang="en-IN" sz="2200" dirty="0"/>
              <a:t>Short-run Price and Output determination</a:t>
            </a:r>
          </a:p>
          <a:p>
            <a:r>
              <a:rPr lang="en-IN" sz="2200" dirty="0"/>
              <a:t>Long-run Price and Output determination</a:t>
            </a:r>
          </a:p>
          <a:p>
            <a:r>
              <a:rPr lang="en-IN" sz="2200" dirty="0"/>
              <a:t>Social Cost of Monopoly Market</a:t>
            </a:r>
          </a:p>
          <a:p>
            <a:r>
              <a:rPr lang="en-IN" sz="2200" dirty="0"/>
              <a:t>Price Discrimination in Monopoly </a:t>
            </a:r>
          </a:p>
          <a:p>
            <a:pPr marL="0" indent="0">
              <a:buNone/>
            </a:pPr>
            <a:endParaRPr lang="en-US" sz="21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1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100" b="1" dirty="0">
                <a:latin typeface="Times New Roman" pitchFamily="18" charset="0"/>
                <a:cs typeface="Times New Roman" pitchFamily="18" charset="0"/>
              </a:rPr>
              <a:t>Resources that can be consulted:</a:t>
            </a:r>
          </a:p>
          <a:p>
            <a:pPr>
              <a:buFont typeface="Arial" pitchFamily="34" charset="0"/>
              <a:buChar char="•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H. C. Petersen, W. C. Lewis and S. K. Jain,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Managerial Economics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4</a:t>
            </a:r>
            <a:r>
              <a:rPr lang="en-US" sz="21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 ed., Pearson Education 2006. </a:t>
            </a:r>
          </a:p>
          <a:p>
            <a:pPr>
              <a:buFont typeface="Arial" pitchFamily="34" charset="0"/>
              <a:buChar char="•"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D. Salvatore, Managerial Economics in a Global Economy, 8</a:t>
            </a:r>
            <a:r>
              <a:rPr lang="en-US" sz="21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ed., Thomson Asia, 2015.</a:t>
            </a:r>
          </a:p>
          <a:p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Varian, Hal R. Intermediate Microeconomics: A Modern Approach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(7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ed.).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 New York: W.W. Norton &amp; Co, 2010. 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Keat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P., Young, P., &amp;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Erfle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S.,Managerial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economics: Economic tools for today’s decision makers (7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ed.)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Upper Saddle River, NJ: Prentice Hall,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2014</a:t>
            </a:r>
            <a:endParaRPr lang="en-IN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3943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20B4A-827F-4744-9D48-22279DFA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C81704-CAA3-4F41-AC2B-129423E9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Varian, Hal R. Intermediate Microeconomics: A Modern Approach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(7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ed.).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New York: W.W. Norton &amp; Co, 2010. 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2. Varian, Hal R. Intermediate Microeconomics: A Modern Approach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(7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ed.).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New York: W.W. Norton &amp; Co, 2010. 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D. Salvatore, Managerial Economics in a Global Economy, 8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ed., Thomson Asia, 2015.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Varian, Hal R. Intermediate Microeconomics: A Modern Approach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(7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ed.).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New York: W.W. Norton &amp; Co, 2010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458200" y="6408738"/>
            <a:ext cx="555625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224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Monopoly Market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Monopoly is the polar opposite of perfect competition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Pure Monopoly: Industry is the firm!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Monopoly Market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/>
              <a:t>	</a:t>
            </a:r>
            <a:r>
              <a:rPr lang="en-US" dirty="0">
                <a:solidFill>
                  <a:srgbClr val="FF0066"/>
                </a:solidFill>
              </a:rPr>
              <a:t>Structure:</a:t>
            </a:r>
          </a:p>
          <a:p>
            <a:pPr eaLnBrk="1" hangingPunct="1">
              <a:lnSpc>
                <a:spcPct val="125000"/>
              </a:lnSpc>
            </a:pPr>
            <a:r>
              <a:rPr lang="en-US" sz="2400" dirty="0"/>
              <a:t>Many buyers and single seller.</a:t>
            </a:r>
          </a:p>
          <a:p>
            <a:pPr eaLnBrk="1" hangingPunct="1">
              <a:lnSpc>
                <a:spcPct val="125000"/>
              </a:lnSpc>
            </a:pPr>
            <a:r>
              <a:rPr lang="en-US" sz="2400" dirty="0"/>
              <a:t>Buyers are price takers and seller is the price maker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No close substitutes for product</a:t>
            </a:r>
          </a:p>
          <a:p>
            <a:pPr eaLnBrk="1" hangingPunct="1">
              <a:lnSpc>
                <a:spcPct val="125000"/>
              </a:lnSpc>
            </a:pPr>
            <a:r>
              <a:rPr lang="en-US" sz="2400" dirty="0"/>
              <a:t>Significant barriers to entry</a:t>
            </a:r>
          </a:p>
          <a:p>
            <a:pPr lvl="1" eaLnBrk="1" hangingPunct="1"/>
            <a:r>
              <a:rPr lang="en-US" sz="2000" dirty="0"/>
              <a:t>Ownership of a unique resource (Diamonds)</a:t>
            </a:r>
          </a:p>
          <a:p>
            <a:pPr lvl="1" eaLnBrk="1" hangingPunct="1"/>
            <a:r>
              <a:rPr lang="en-US" sz="2000" dirty="0"/>
              <a:t>Government granted rights for exclusive production (e.g. patents, copyrights, licenses, concessions)</a:t>
            </a:r>
          </a:p>
          <a:p>
            <a:pPr lvl="1" eaLnBrk="1" hangingPunct="1"/>
            <a:r>
              <a:rPr lang="en-US" sz="2000" dirty="0"/>
              <a:t>Economies of scale and declining long-run average costs</a:t>
            </a:r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Implications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530725"/>
          </a:xfrm>
        </p:spPr>
        <p:txBody>
          <a:bodyPr/>
          <a:lstStyle/>
          <a:p>
            <a:pPr eaLnBrk="1" hangingPunct="1"/>
            <a:r>
              <a:rPr lang="en-US" sz="2400" dirty="0"/>
              <a:t>Monopolist faces the entire market demand curve.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Profits can persist in the short and long-run.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Possibility of price discrimination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Prices in excess of MC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/>
          </a:p>
          <a:p>
            <a:pPr eaLnBrk="1" hangingPunct="1">
              <a:lnSpc>
                <a:spcPct val="90000"/>
              </a:lnSpc>
            </a:pPr>
            <a:r>
              <a:rPr lang="en-GB" sz="2400" dirty="0"/>
              <a:t>Consumer choice limited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2400" dirty="0"/>
          </a:p>
          <a:p>
            <a:pPr eaLnBrk="1" hangingPunct="1"/>
            <a:endParaRPr lang="en-US" sz="2400" dirty="0"/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 © 2004  South-Western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3F6F9"/>
          </a:solidFill>
          <a:ln w="15398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2F4F8"/>
          </a:solidFill>
          <a:ln w="1397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1F4F7"/>
          </a:solidFill>
          <a:ln w="1254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F0F2F5"/>
          </a:solidFill>
          <a:ln w="1127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EF1F4"/>
          </a:solidFill>
          <a:ln w="984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DEFF3"/>
          </a:solidFill>
          <a:ln w="841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7" name="Rectangle 11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BEEF2"/>
          </a:solidFill>
          <a:ln w="698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8" name="Rectangle 12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AECF1"/>
          </a:solidFill>
          <a:ln w="555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79" name="Rectangle 13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9EBF0"/>
          </a:solidFill>
          <a:ln w="412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0" name="Rectangle 14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7EAEF"/>
          </a:solidFill>
          <a:ln w="285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1" name="Rectangle 15"/>
          <p:cNvSpPr>
            <a:spLocks noChangeArrowheads="1"/>
          </p:cNvSpPr>
          <p:nvPr/>
        </p:nvSpPr>
        <p:spPr bwMode="auto">
          <a:xfrm>
            <a:off x="739775" y="2533650"/>
            <a:ext cx="3544888" cy="2647950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2" name="Rectangle 16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3F6F9"/>
          </a:solidFill>
          <a:ln w="153988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3" name="Rectangle 17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2F4F8"/>
          </a:solidFill>
          <a:ln w="1397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4" name="Rectangle 18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1F4F7"/>
          </a:solidFill>
          <a:ln w="12541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5" name="Rectangle 19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F0F2F5"/>
          </a:solidFill>
          <a:ln w="112713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6" name="Rectangle 20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EF1F4"/>
          </a:solidFill>
          <a:ln w="98425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7" name="Rectangle 21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DEFF3"/>
          </a:solidFill>
          <a:ln w="841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8" name="Rectangle 22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BEEF2"/>
          </a:solidFill>
          <a:ln w="6985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89" name="Rectangle 23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AECF1"/>
          </a:solidFill>
          <a:ln w="555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90" name="Rectangle 24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9EBF0"/>
          </a:solidFill>
          <a:ln w="4127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91" name="Rectangle 25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7EAEF"/>
          </a:solidFill>
          <a:ln w="285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92" name="Rectangle 26"/>
          <p:cNvSpPr>
            <a:spLocks noChangeArrowheads="1"/>
          </p:cNvSpPr>
          <p:nvPr/>
        </p:nvSpPr>
        <p:spPr bwMode="auto">
          <a:xfrm>
            <a:off x="5111750" y="2533650"/>
            <a:ext cx="3546475" cy="2647950"/>
          </a:xfrm>
          <a:prstGeom prst="rect">
            <a:avLst/>
          </a:prstGeom>
          <a:solidFill>
            <a:srgbClr val="E6E9EF"/>
          </a:solidFill>
          <a:ln w="1428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93" name="Rectangle 27"/>
          <p:cNvSpPr>
            <a:spLocks noChangeArrowheads="1"/>
          </p:cNvSpPr>
          <p:nvPr/>
        </p:nvSpPr>
        <p:spPr bwMode="auto">
          <a:xfrm>
            <a:off x="641350" y="2420938"/>
            <a:ext cx="3587750" cy="2703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94" name="Rectangle 28"/>
          <p:cNvSpPr>
            <a:spLocks noChangeArrowheads="1"/>
          </p:cNvSpPr>
          <p:nvPr/>
        </p:nvSpPr>
        <p:spPr bwMode="auto">
          <a:xfrm>
            <a:off x="5056188" y="2420938"/>
            <a:ext cx="3589337" cy="2703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7195" name="Freeform 29"/>
          <p:cNvSpPr>
            <a:spLocks/>
          </p:cNvSpPr>
          <p:nvPr/>
        </p:nvSpPr>
        <p:spPr bwMode="auto">
          <a:xfrm>
            <a:off x="5056188" y="2420938"/>
            <a:ext cx="3589337" cy="2703512"/>
          </a:xfrm>
          <a:custGeom>
            <a:avLst/>
            <a:gdLst>
              <a:gd name="T0" fmla="*/ 0 w 2261"/>
              <a:gd name="T1" fmla="*/ 0 h 1703"/>
              <a:gd name="T2" fmla="*/ 0 w 2261"/>
              <a:gd name="T3" fmla="*/ 2703512 h 1703"/>
              <a:gd name="T4" fmla="*/ 3589337 w 2261"/>
              <a:gd name="T5" fmla="*/ 2703512 h 1703"/>
              <a:gd name="T6" fmla="*/ 0 60000 65536"/>
              <a:gd name="T7" fmla="*/ 0 60000 65536"/>
              <a:gd name="T8" fmla="*/ 0 60000 65536"/>
              <a:gd name="T9" fmla="*/ 0 w 2261"/>
              <a:gd name="T10" fmla="*/ 0 h 1703"/>
              <a:gd name="T11" fmla="*/ 2261 w 2261"/>
              <a:gd name="T12" fmla="*/ 1703 h 17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1" h="1703">
                <a:moveTo>
                  <a:pt x="0" y="0"/>
                </a:moveTo>
                <a:lnTo>
                  <a:pt x="0" y="1703"/>
                </a:lnTo>
                <a:lnTo>
                  <a:pt x="2261" y="1703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6" name="Freeform 30"/>
          <p:cNvSpPr>
            <a:spLocks/>
          </p:cNvSpPr>
          <p:nvPr/>
        </p:nvSpPr>
        <p:spPr bwMode="auto">
          <a:xfrm>
            <a:off x="641350" y="2420938"/>
            <a:ext cx="3587750" cy="2703512"/>
          </a:xfrm>
          <a:custGeom>
            <a:avLst/>
            <a:gdLst>
              <a:gd name="T0" fmla="*/ 0 w 2260"/>
              <a:gd name="T1" fmla="*/ 0 h 1703"/>
              <a:gd name="T2" fmla="*/ 0 w 2260"/>
              <a:gd name="T3" fmla="*/ 2703512 h 1703"/>
              <a:gd name="T4" fmla="*/ 3587750 w 2260"/>
              <a:gd name="T5" fmla="*/ 2703512 h 1703"/>
              <a:gd name="T6" fmla="*/ 0 60000 65536"/>
              <a:gd name="T7" fmla="*/ 0 60000 65536"/>
              <a:gd name="T8" fmla="*/ 0 60000 65536"/>
              <a:gd name="T9" fmla="*/ 0 w 2260"/>
              <a:gd name="T10" fmla="*/ 0 h 1703"/>
              <a:gd name="T11" fmla="*/ 2260 w 2260"/>
              <a:gd name="T12" fmla="*/ 1703 h 17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0" h="1703">
                <a:moveTo>
                  <a:pt x="0" y="0"/>
                </a:moveTo>
                <a:lnTo>
                  <a:pt x="0" y="1703"/>
                </a:lnTo>
                <a:lnTo>
                  <a:pt x="2260" y="1703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7" name="Rectangle 31"/>
          <p:cNvSpPr>
            <a:spLocks noChangeArrowheads="1"/>
          </p:cNvSpPr>
          <p:nvPr/>
        </p:nvSpPr>
        <p:spPr bwMode="auto">
          <a:xfrm>
            <a:off x="2941638" y="5157788"/>
            <a:ext cx="13509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Quantity of Output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641350" y="3738563"/>
            <a:ext cx="3508375" cy="192087"/>
            <a:chOff x="404" y="2355"/>
            <a:chExt cx="2210" cy="121"/>
          </a:xfrm>
        </p:grpSpPr>
        <p:sp>
          <p:nvSpPr>
            <p:cNvPr id="7212" name="Line 33"/>
            <p:cNvSpPr>
              <a:spLocks noChangeShapeType="1"/>
            </p:cNvSpPr>
            <p:nvPr/>
          </p:nvSpPr>
          <p:spPr bwMode="auto">
            <a:xfrm>
              <a:off x="404" y="2403"/>
              <a:ext cx="1792" cy="1"/>
            </a:xfrm>
            <a:prstGeom prst="line">
              <a:avLst/>
            </a:prstGeom>
            <a:noFill/>
            <a:ln w="412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Rectangle 34"/>
            <p:cNvSpPr>
              <a:spLocks noChangeArrowheads="1"/>
            </p:cNvSpPr>
            <p:nvPr/>
          </p:nvSpPr>
          <p:spPr bwMode="auto">
            <a:xfrm>
              <a:off x="2247" y="2355"/>
              <a:ext cx="367" cy="1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dirty="0">
                  <a:latin typeface="Arial" pitchFamily="34" charset="0"/>
                </a:rPr>
                <a:t>Demand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7199" name="Rectangle 35"/>
          <p:cNvSpPr>
            <a:spLocks noChangeArrowheads="1"/>
          </p:cNvSpPr>
          <p:nvPr/>
        </p:nvSpPr>
        <p:spPr bwMode="auto">
          <a:xfrm>
            <a:off x="1219200" y="2057400"/>
            <a:ext cx="1566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 pitchFamily="34" charset="0"/>
              </a:rPr>
              <a:t>A Competitive Firm’s 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200" name="Rectangle 37"/>
          <p:cNvSpPr>
            <a:spLocks noChangeArrowheads="1"/>
          </p:cNvSpPr>
          <p:nvPr/>
        </p:nvSpPr>
        <p:spPr bwMode="auto">
          <a:xfrm>
            <a:off x="2819400" y="2057400"/>
            <a:ext cx="11160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 Demand Curve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1" name="Rectangle 38"/>
          <p:cNvSpPr>
            <a:spLocks noChangeArrowheads="1"/>
          </p:cNvSpPr>
          <p:nvPr/>
        </p:nvSpPr>
        <p:spPr bwMode="auto">
          <a:xfrm>
            <a:off x="5672138" y="2057400"/>
            <a:ext cx="10112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 pitchFamily="34" charset="0"/>
              </a:rPr>
              <a:t> A Monopolist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202" name="Rectangle 40"/>
          <p:cNvSpPr>
            <a:spLocks noChangeArrowheads="1"/>
          </p:cNvSpPr>
          <p:nvPr/>
        </p:nvSpPr>
        <p:spPr bwMode="auto">
          <a:xfrm>
            <a:off x="6705600" y="2057400"/>
            <a:ext cx="1236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 pitchFamily="34" charset="0"/>
              </a:rPr>
              <a:t>'s Demand Curve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203" name="Rectangle 41"/>
          <p:cNvSpPr>
            <a:spLocks noChangeArrowheads="1"/>
          </p:cNvSpPr>
          <p:nvPr/>
        </p:nvSpPr>
        <p:spPr bwMode="auto">
          <a:xfrm>
            <a:off x="528638" y="5162550"/>
            <a:ext cx="8413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4" name="Rectangle 42"/>
          <p:cNvSpPr>
            <a:spLocks noChangeArrowheads="1"/>
          </p:cNvSpPr>
          <p:nvPr/>
        </p:nvSpPr>
        <p:spPr bwMode="auto">
          <a:xfrm>
            <a:off x="249238" y="2398713"/>
            <a:ext cx="371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5" name="Rectangle 43"/>
          <p:cNvSpPr>
            <a:spLocks noChangeArrowheads="1"/>
          </p:cNvSpPr>
          <p:nvPr/>
        </p:nvSpPr>
        <p:spPr bwMode="auto">
          <a:xfrm>
            <a:off x="7353300" y="5157788"/>
            <a:ext cx="13509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Quantity of Output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6" name="Rectangle 44"/>
          <p:cNvSpPr>
            <a:spLocks noChangeArrowheads="1"/>
          </p:cNvSpPr>
          <p:nvPr/>
        </p:nvSpPr>
        <p:spPr bwMode="auto">
          <a:xfrm>
            <a:off x="4940300" y="5162550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207" name="Rectangle 45"/>
          <p:cNvSpPr>
            <a:spLocks noChangeArrowheads="1"/>
          </p:cNvSpPr>
          <p:nvPr/>
        </p:nvSpPr>
        <p:spPr bwMode="auto">
          <a:xfrm>
            <a:off x="4654550" y="2398713"/>
            <a:ext cx="3714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183188" y="2900363"/>
            <a:ext cx="3084512" cy="1862137"/>
            <a:chOff x="3265" y="1827"/>
            <a:chExt cx="1943" cy="1173"/>
          </a:xfrm>
        </p:grpSpPr>
        <p:sp>
          <p:nvSpPr>
            <p:cNvPr id="7210" name="Line 47"/>
            <p:cNvSpPr>
              <a:spLocks noChangeShapeType="1"/>
            </p:cNvSpPr>
            <p:nvPr/>
          </p:nvSpPr>
          <p:spPr bwMode="auto">
            <a:xfrm>
              <a:off x="3265" y="1827"/>
              <a:ext cx="1518" cy="1117"/>
            </a:xfrm>
            <a:prstGeom prst="line">
              <a:avLst/>
            </a:prstGeom>
            <a:noFill/>
            <a:ln w="412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Rectangle 48"/>
            <p:cNvSpPr>
              <a:spLocks noChangeArrowheads="1"/>
            </p:cNvSpPr>
            <p:nvPr/>
          </p:nvSpPr>
          <p:spPr bwMode="auto">
            <a:xfrm>
              <a:off x="4841" y="2879"/>
              <a:ext cx="367" cy="121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7209" name="Rectangle 49"/>
          <p:cNvSpPr>
            <a:spLocks noChangeArrowheads="1"/>
          </p:cNvSpPr>
          <p:nvPr/>
        </p:nvSpPr>
        <p:spPr bwMode="auto">
          <a:xfrm>
            <a:off x="533400" y="381000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4400" dirty="0">
                <a:solidFill>
                  <a:schemeClr val="tx2"/>
                </a:solidFill>
                <a:latin typeface="Garamond" pitchFamily="18" charset="0"/>
              </a:rPr>
              <a:t>Demand Curves</a:t>
            </a:r>
          </a:p>
        </p:txBody>
      </p:sp>
      <p:sp>
        <p:nvSpPr>
          <p:cNvPr id="46" name="Slide Number Placeholder 3"/>
          <p:cNvSpPr txBox="1">
            <a:spLocks noChangeArrowheads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 © 2004  South-Western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F3F6F9"/>
          </a:solidFill>
          <a:ln w="222250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F2F4F8"/>
          </a:solidFill>
          <a:ln w="203200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F1F4F7"/>
          </a:solidFill>
          <a:ln w="182563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F0F2F5"/>
          </a:solidFill>
          <a:ln w="161925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EF1F4"/>
          </a:solidFill>
          <a:ln w="14128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DEFF3"/>
          </a:solidFill>
          <a:ln w="12223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BEEF2"/>
          </a:solidFill>
          <a:ln w="101600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AECF1"/>
          </a:solidFill>
          <a:ln w="80963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203" name="Rectangle 13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9EBF0"/>
          </a:solidFill>
          <a:ln w="60325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204" name="Rectangle 14"/>
          <p:cNvSpPr>
            <a:spLocks noChangeArrowheads="1"/>
          </p:cNvSpPr>
          <p:nvPr/>
        </p:nvSpPr>
        <p:spPr bwMode="auto">
          <a:xfrm>
            <a:off x="1327150" y="1520825"/>
            <a:ext cx="6972300" cy="4670425"/>
          </a:xfrm>
          <a:prstGeom prst="rect">
            <a:avLst/>
          </a:prstGeom>
          <a:solidFill>
            <a:srgbClr val="E7EAEF"/>
          </a:solidFill>
          <a:ln w="41275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205" name="Rectangle 15"/>
          <p:cNvSpPr>
            <a:spLocks noChangeArrowheads="1"/>
          </p:cNvSpPr>
          <p:nvPr/>
        </p:nvSpPr>
        <p:spPr bwMode="auto">
          <a:xfrm>
            <a:off x="1206500" y="1439863"/>
            <a:ext cx="7011988" cy="4670425"/>
          </a:xfrm>
          <a:prstGeom prst="rect">
            <a:avLst/>
          </a:prstGeom>
          <a:solidFill>
            <a:srgbClr val="E6E9EF"/>
          </a:solidFill>
          <a:ln w="20638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8206" name="Rectangle 16"/>
          <p:cNvSpPr>
            <a:spLocks noChangeArrowheads="1"/>
          </p:cNvSpPr>
          <p:nvPr/>
        </p:nvSpPr>
        <p:spPr bwMode="auto">
          <a:xfrm>
            <a:off x="1206500" y="1377950"/>
            <a:ext cx="7031038" cy="47529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1165225" y="1843088"/>
            <a:ext cx="4154488" cy="4306887"/>
          </a:xfrm>
          <a:prstGeom prst="line">
            <a:avLst/>
          </a:prstGeom>
          <a:noFill/>
          <a:ln w="603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165225" y="1843088"/>
            <a:ext cx="4418013" cy="2286000"/>
          </a:xfrm>
          <a:prstGeom prst="line">
            <a:avLst/>
          </a:prstGeom>
          <a:noFill/>
          <a:ln w="603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19"/>
          <p:cNvSpPr>
            <a:spLocks noChangeShapeType="1"/>
          </p:cNvSpPr>
          <p:nvPr/>
        </p:nvSpPr>
        <p:spPr bwMode="auto">
          <a:xfrm>
            <a:off x="1185863" y="1377950"/>
            <a:ext cx="1587" cy="473233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20"/>
          <p:cNvSpPr>
            <a:spLocks noChangeShapeType="1"/>
          </p:cNvSpPr>
          <p:nvPr/>
        </p:nvSpPr>
        <p:spPr bwMode="auto">
          <a:xfrm>
            <a:off x="1206500" y="2127250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21"/>
          <p:cNvSpPr>
            <a:spLocks noChangeShapeType="1"/>
          </p:cNvSpPr>
          <p:nvPr/>
        </p:nvSpPr>
        <p:spPr bwMode="auto">
          <a:xfrm>
            <a:off x="1206500" y="2409825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22"/>
          <p:cNvSpPr>
            <a:spLocks noChangeShapeType="1"/>
          </p:cNvSpPr>
          <p:nvPr/>
        </p:nvSpPr>
        <p:spPr bwMode="auto">
          <a:xfrm>
            <a:off x="1206500" y="2713038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23"/>
          <p:cNvSpPr>
            <a:spLocks noChangeShapeType="1"/>
          </p:cNvSpPr>
          <p:nvPr/>
        </p:nvSpPr>
        <p:spPr bwMode="auto">
          <a:xfrm>
            <a:off x="1206500" y="2995613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4" name="Line 24"/>
          <p:cNvSpPr>
            <a:spLocks noChangeShapeType="1"/>
          </p:cNvSpPr>
          <p:nvPr/>
        </p:nvSpPr>
        <p:spPr bwMode="auto">
          <a:xfrm>
            <a:off x="1206500" y="3279775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5" name="Line 25"/>
          <p:cNvSpPr>
            <a:spLocks noChangeShapeType="1"/>
          </p:cNvSpPr>
          <p:nvPr/>
        </p:nvSpPr>
        <p:spPr bwMode="auto">
          <a:xfrm>
            <a:off x="1206500" y="3562350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6" name="Line 26"/>
          <p:cNvSpPr>
            <a:spLocks noChangeShapeType="1"/>
          </p:cNvSpPr>
          <p:nvPr/>
        </p:nvSpPr>
        <p:spPr bwMode="auto">
          <a:xfrm>
            <a:off x="1206500" y="3844925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7" name="Line 27"/>
          <p:cNvSpPr>
            <a:spLocks noChangeShapeType="1"/>
          </p:cNvSpPr>
          <p:nvPr/>
        </p:nvSpPr>
        <p:spPr bwMode="auto">
          <a:xfrm>
            <a:off x="1206500" y="4108450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8" name="Line 28"/>
          <p:cNvSpPr>
            <a:spLocks noChangeShapeType="1"/>
          </p:cNvSpPr>
          <p:nvPr/>
        </p:nvSpPr>
        <p:spPr bwMode="auto">
          <a:xfrm>
            <a:off x="1206500" y="4411663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9" name="Line 29"/>
          <p:cNvSpPr>
            <a:spLocks noChangeShapeType="1"/>
          </p:cNvSpPr>
          <p:nvPr/>
        </p:nvSpPr>
        <p:spPr bwMode="auto">
          <a:xfrm>
            <a:off x="1206500" y="4675188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0" name="Line 30"/>
          <p:cNvSpPr>
            <a:spLocks noChangeShapeType="1"/>
          </p:cNvSpPr>
          <p:nvPr/>
        </p:nvSpPr>
        <p:spPr bwMode="auto">
          <a:xfrm>
            <a:off x="1206500" y="5524500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1" name="Line 31"/>
          <p:cNvSpPr>
            <a:spLocks noChangeShapeType="1"/>
          </p:cNvSpPr>
          <p:nvPr/>
        </p:nvSpPr>
        <p:spPr bwMode="auto">
          <a:xfrm>
            <a:off x="1206500" y="5240338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2" name="Line 32"/>
          <p:cNvSpPr>
            <a:spLocks noChangeShapeType="1"/>
          </p:cNvSpPr>
          <p:nvPr/>
        </p:nvSpPr>
        <p:spPr bwMode="auto">
          <a:xfrm>
            <a:off x="1206500" y="6110288"/>
            <a:ext cx="1619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3" name="Line 33"/>
          <p:cNvSpPr>
            <a:spLocks noChangeShapeType="1"/>
          </p:cNvSpPr>
          <p:nvPr/>
        </p:nvSpPr>
        <p:spPr bwMode="auto">
          <a:xfrm>
            <a:off x="1206500" y="5807075"/>
            <a:ext cx="1619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4" name="Line 34"/>
          <p:cNvSpPr>
            <a:spLocks noChangeShapeType="1"/>
          </p:cNvSpPr>
          <p:nvPr/>
        </p:nvSpPr>
        <p:spPr bwMode="auto">
          <a:xfrm>
            <a:off x="1752600" y="4897438"/>
            <a:ext cx="1588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5" name="Line 35"/>
          <p:cNvSpPr>
            <a:spLocks noChangeShapeType="1"/>
          </p:cNvSpPr>
          <p:nvPr/>
        </p:nvSpPr>
        <p:spPr bwMode="auto">
          <a:xfrm>
            <a:off x="2300288" y="4897438"/>
            <a:ext cx="1587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6" name="Line 36"/>
          <p:cNvSpPr>
            <a:spLocks noChangeShapeType="1"/>
          </p:cNvSpPr>
          <p:nvPr/>
        </p:nvSpPr>
        <p:spPr bwMode="auto">
          <a:xfrm>
            <a:off x="2847975" y="4897438"/>
            <a:ext cx="1588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7" name="Line 37"/>
          <p:cNvSpPr>
            <a:spLocks noChangeShapeType="1"/>
          </p:cNvSpPr>
          <p:nvPr/>
        </p:nvSpPr>
        <p:spPr bwMode="auto">
          <a:xfrm>
            <a:off x="3394075" y="4897438"/>
            <a:ext cx="1588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8" name="Line 38"/>
          <p:cNvSpPr>
            <a:spLocks noChangeShapeType="1"/>
          </p:cNvSpPr>
          <p:nvPr/>
        </p:nvSpPr>
        <p:spPr bwMode="auto">
          <a:xfrm>
            <a:off x="3962400" y="4897438"/>
            <a:ext cx="1588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9" name="Line 39"/>
          <p:cNvSpPr>
            <a:spLocks noChangeShapeType="1"/>
          </p:cNvSpPr>
          <p:nvPr/>
        </p:nvSpPr>
        <p:spPr bwMode="auto">
          <a:xfrm>
            <a:off x="4510088" y="4897438"/>
            <a:ext cx="1587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0" name="Line 40"/>
          <p:cNvSpPr>
            <a:spLocks noChangeShapeType="1"/>
          </p:cNvSpPr>
          <p:nvPr/>
        </p:nvSpPr>
        <p:spPr bwMode="auto">
          <a:xfrm>
            <a:off x="5056188" y="4897438"/>
            <a:ext cx="1587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1" name="Line 41"/>
          <p:cNvSpPr>
            <a:spLocks noChangeShapeType="1"/>
          </p:cNvSpPr>
          <p:nvPr/>
        </p:nvSpPr>
        <p:spPr bwMode="auto">
          <a:xfrm>
            <a:off x="5603875" y="4897438"/>
            <a:ext cx="1588" cy="1619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671638" y="2066925"/>
            <a:ext cx="4008437" cy="2136775"/>
            <a:chOff x="1053" y="1302"/>
            <a:chExt cx="2525" cy="1346"/>
          </a:xfrm>
        </p:grpSpPr>
        <p:sp>
          <p:nvSpPr>
            <p:cNvPr id="8277" name="Oval 43"/>
            <p:cNvSpPr>
              <a:spLocks noChangeArrowheads="1"/>
            </p:cNvSpPr>
            <p:nvPr/>
          </p:nvSpPr>
          <p:spPr bwMode="auto">
            <a:xfrm>
              <a:off x="1053" y="1302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8" name="Oval 44"/>
            <p:cNvSpPr>
              <a:spLocks noChangeArrowheads="1"/>
            </p:cNvSpPr>
            <p:nvPr/>
          </p:nvSpPr>
          <p:spPr bwMode="auto">
            <a:xfrm>
              <a:off x="1411" y="1480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9" name="Oval 45"/>
            <p:cNvSpPr>
              <a:spLocks noChangeArrowheads="1"/>
            </p:cNvSpPr>
            <p:nvPr/>
          </p:nvSpPr>
          <p:spPr bwMode="auto">
            <a:xfrm>
              <a:off x="1756" y="1671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80" name="Oval 46"/>
            <p:cNvSpPr>
              <a:spLocks noChangeArrowheads="1"/>
            </p:cNvSpPr>
            <p:nvPr/>
          </p:nvSpPr>
          <p:spPr bwMode="auto">
            <a:xfrm>
              <a:off x="2100" y="1849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81" name="Oval 47"/>
            <p:cNvSpPr>
              <a:spLocks noChangeArrowheads="1"/>
            </p:cNvSpPr>
            <p:nvPr/>
          </p:nvSpPr>
          <p:spPr bwMode="auto">
            <a:xfrm>
              <a:off x="2445" y="202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82" name="Oval 48"/>
            <p:cNvSpPr>
              <a:spLocks noChangeArrowheads="1"/>
            </p:cNvSpPr>
            <p:nvPr/>
          </p:nvSpPr>
          <p:spPr bwMode="auto">
            <a:xfrm>
              <a:off x="3134" y="2384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83" name="Oval 49"/>
            <p:cNvSpPr>
              <a:spLocks noChangeArrowheads="1"/>
            </p:cNvSpPr>
            <p:nvPr/>
          </p:nvSpPr>
          <p:spPr bwMode="auto">
            <a:xfrm>
              <a:off x="3492" y="2562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84" name="Oval 50"/>
            <p:cNvSpPr>
              <a:spLocks noChangeArrowheads="1"/>
            </p:cNvSpPr>
            <p:nvPr/>
          </p:nvSpPr>
          <p:spPr bwMode="auto">
            <a:xfrm>
              <a:off x="2789" y="2206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428750" y="2106613"/>
            <a:ext cx="3925888" cy="4079875"/>
            <a:chOff x="900" y="1327"/>
            <a:chExt cx="2473" cy="2570"/>
          </a:xfrm>
        </p:grpSpPr>
        <p:sp>
          <p:nvSpPr>
            <p:cNvPr id="8269" name="Oval 52"/>
            <p:cNvSpPr>
              <a:spLocks noChangeArrowheads="1"/>
            </p:cNvSpPr>
            <p:nvPr/>
          </p:nvSpPr>
          <p:spPr bwMode="auto">
            <a:xfrm>
              <a:off x="3287" y="3811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0" name="Oval 53"/>
            <p:cNvSpPr>
              <a:spLocks noChangeArrowheads="1"/>
            </p:cNvSpPr>
            <p:nvPr/>
          </p:nvSpPr>
          <p:spPr bwMode="auto">
            <a:xfrm>
              <a:off x="2598" y="3085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1" name="Oval 54"/>
            <p:cNvSpPr>
              <a:spLocks noChangeArrowheads="1"/>
            </p:cNvSpPr>
            <p:nvPr/>
          </p:nvSpPr>
          <p:spPr bwMode="auto">
            <a:xfrm>
              <a:off x="900" y="1327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2" name="Oval 55"/>
            <p:cNvSpPr>
              <a:spLocks noChangeArrowheads="1"/>
            </p:cNvSpPr>
            <p:nvPr/>
          </p:nvSpPr>
          <p:spPr bwMode="auto">
            <a:xfrm>
              <a:off x="2930" y="3441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3" name="Oval 56"/>
            <p:cNvSpPr>
              <a:spLocks noChangeArrowheads="1"/>
            </p:cNvSpPr>
            <p:nvPr/>
          </p:nvSpPr>
          <p:spPr bwMode="auto">
            <a:xfrm>
              <a:off x="1896" y="2371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4" name="Oval 57"/>
            <p:cNvSpPr>
              <a:spLocks noChangeArrowheads="1"/>
            </p:cNvSpPr>
            <p:nvPr/>
          </p:nvSpPr>
          <p:spPr bwMode="auto">
            <a:xfrm>
              <a:off x="1577" y="202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5" name="Oval 58"/>
            <p:cNvSpPr>
              <a:spLocks noChangeArrowheads="1"/>
            </p:cNvSpPr>
            <p:nvPr/>
          </p:nvSpPr>
          <p:spPr bwMode="auto">
            <a:xfrm>
              <a:off x="2241" y="272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76" name="Oval 59"/>
            <p:cNvSpPr>
              <a:spLocks noChangeArrowheads="1"/>
            </p:cNvSpPr>
            <p:nvPr/>
          </p:nvSpPr>
          <p:spPr bwMode="auto">
            <a:xfrm>
              <a:off x="1219" y="1658"/>
              <a:ext cx="86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8234" name="Line 60"/>
          <p:cNvSpPr>
            <a:spLocks noChangeShapeType="1"/>
          </p:cNvSpPr>
          <p:nvPr/>
        </p:nvSpPr>
        <p:spPr bwMode="auto">
          <a:xfrm>
            <a:off x="1185863" y="4978400"/>
            <a:ext cx="7042150" cy="0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35" name="Rectangle 61"/>
          <p:cNvSpPr>
            <a:spLocks noChangeArrowheads="1"/>
          </p:cNvSpPr>
          <p:nvPr/>
        </p:nvSpPr>
        <p:spPr bwMode="auto">
          <a:xfrm>
            <a:off x="6240463" y="5118100"/>
            <a:ext cx="18002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Quantity of Water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36" name="Rectangle 62"/>
          <p:cNvSpPr>
            <a:spLocks noChangeArrowheads="1"/>
          </p:cNvSpPr>
          <p:nvPr/>
        </p:nvSpPr>
        <p:spPr bwMode="auto">
          <a:xfrm>
            <a:off x="609600" y="1447800"/>
            <a:ext cx="5302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b="1">
                <a:solidFill>
                  <a:srgbClr val="000000"/>
                </a:solidFill>
                <a:latin typeface="Arial" pitchFamily="34" charset="0"/>
              </a:rPr>
              <a:t>Price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37" name="Rectangle 63"/>
          <p:cNvSpPr>
            <a:spLocks noChangeArrowheads="1"/>
          </p:cNvSpPr>
          <p:nvPr/>
        </p:nvSpPr>
        <p:spPr bwMode="auto">
          <a:xfrm>
            <a:off x="717550" y="1717675"/>
            <a:ext cx="3619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$11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38" name="Rectangle 64"/>
          <p:cNvSpPr>
            <a:spLocks noChangeArrowheads="1"/>
          </p:cNvSpPr>
          <p:nvPr/>
        </p:nvSpPr>
        <p:spPr bwMode="auto">
          <a:xfrm>
            <a:off x="839788" y="2001838"/>
            <a:ext cx="2413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39" name="Rectangle 65"/>
          <p:cNvSpPr>
            <a:spLocks noChangeArrowheads="1"/>
          </p:cNvSpPr>
          <p:nvPr/>
        </p:nvSpPr>
        <p:spPr bwMode="auto">
          <a:xfrm>
            <a:off x="960438" y="2284413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9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0" name="Rectangle 66"/>
          <p:cNvSpPr>
            <a:spLocks noChangeArrowheads="1"/>
          </p:cNvSpPr>
          <p:nvPr/>
        </p:nvSpPr>
        <p:spPr bwMode="auto">
          <a:xfrm>
            <a:off x="960438" y="2568575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1" name="Rectangle 67"/>
          <p:cNvSpPr>
            <a:spLocks noChangeArrowheads="1"/>
          </p:cNvSpPr>
          <p:nvPr/>
        </p:nvSpPr>
        <p:spPr bwMode="auto">
          <a:xfrm>
            <a:off x="960438" y="285115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2" name="Rectangle 68"/>
          <p:cNvSpPr>
            <a:spLocks noChangeArrowheads="1"/>
          </p:cNvSpPr>
          <p:nvPr/>
        </p:nvSpPr>
        <p:spPr bwMode="auto">
          <a:xfrm>
            <a:off x="960438" y="3135313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3" name="Rectangle 69"/>
          <p:cNvSpPr>
            <a:spLocks noChangeArrowheads="1"/>
          </p:cNvSpPr>
          <p:nvPr/>
        </p:nvSpPr>
        <p:spPr bwMode="auto">
          <a:xfrm>
            <a:off x="960438" y="3417888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4" name="Rectangle 70"/>
          <p:cNvSpPr>
            <a:spLocks noChangeArrowheads="1"/>
          </p:cNvSpPr>
          <p:nvPr/>
        </p:nvSpPr>
        <p:spPr bwMode="auto">
          <a:xfrm>
            <a:off x="960438" y="3700463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5" name="Rectangle 71"/>
          <p:cNvSpPr>
            <a:spLocks noChangeArrowheads="1"/>
          </p:cNvSpPr>
          <p:nvPr/>
        </p:nvSpPr>
        <p:spPr bwMode="auto">
          <a:xfrm>
            <a:off x="960438" y="3984625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6" name="Rectangle 72"/>
          <p:cNvSpPr>
            <a:spLocks noChangeArrowheads="1"/>
          </p:cNvSpPr>
          <p:nvPr/>
        </p:nvSpPr>
        <p:spPr bwMode="auto">
          <a:xfrm>
            <a:off x="960438" y="42672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7" name="Rectangle 73"/>
          <p:cNvSpPr>
            <a:spLocks noChangeArrowheads="1"/>
          </p:cNvSpPr>
          <p:nvPr/>
        </p:nvSpPr>
        <p:spPr bwMode="auto">
          <a:xfrm>
            <a:off x="960438" y="4551363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8" name="Rectangle 74"/>
          <p:cNvSpPr>
            <a:spLocks noChangeArrowheads="1"/>
          </p:cNvSpPr>
          <p:nvPr/>
        </p:nvSpPr>
        <p:spPr bwMode="auto">
          <a:xfrm>
            <a:off x="960438" y="4833938"/>
            <a:ext cx="120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49" name="Rectangle 75"/>
          <p:cNvSpPr>
            <a:spLocks noChangeArrowheads="1"/>
          </p:cNvSpPr>
          <p:nvPr/>
        </p:nvSpPr>
        <p:spPr bwMode="auto">
          <a:xfrm>
            <a:off x="839788" y="5118100"/>
            <a:ext cx="2413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–1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50" name="Rectangle 76"/>
          <p:cNvSpPr>
            <a:spLocks noChangeArrowheads="1"/>
          </p:cNvSpPr>
          <p:nvPr/>
        </p:nvSpPr>
        <p:spPr bwMode="auto">
          <a:xfrm>
            <a:off x="839788" y="5400675"/>
            <a:ext cx="2413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–2</a:t>
            </a:r>
          </a:p>
        </p:txBody>
      </p:sp>
      <p:sp>
        <p:nvSpPr>
          <p:cNvPr id="8251" name="Rectangle 77"/>
          <p:cNvSpPr>
            <a:spLocks noChangeArrowheads="1"/>
          </p:cNvSpPr>
          <p:nvPr/>
        </p:nvSpPr>
        <p:spPr bwMode="auto">
          <a:xfrm>
            <a:off x="839788" y="5684838"/>
            <a:ext cx="2413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–3</a:t>
            </a:r>
          </a:p>
        </p:txBody>
      </p:sp>
      <p:sp>
        <p:nvSpPr>
          <p:cNvPr id="8252" name="Rectangle 78"/>
          <p:cNvSpPr>
            <a:spLocks noChangeArrowheads="1"/>
          </p:cNvSpPr>
          <p:nvPr/>
        </p:nvSpPr>
        <p:spPr bwMode="auto">
          <a:xfrm>
            <a:off x="839788" y="5967413"/>
            <a:ext cx="2413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–4</a:t>
            </a:r>
          </a:p>
        </p:txBody>
      </p: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5681663" y="4071938"/>
            <a:ext cx="854075" cy="798512"/>
            <a:chOff x="3579" y="2565"/>
            <a:chExt cx="538" cy="503"/>
          </a:xfrm>
        </p:grpSpPr>
        <p:sp>
          <p:nvSpPr>
            <p:cNvPr id="8266" name="Rectangle 80"/>
            <p:cNvSpPr>
              <a:spLocks noChangeArrowheads="1"/>
            </p:cNvSpPr>
            <p:nvPr/>
          </p:nvSpPr>
          <p:spPr bwMode="auto">
            <a:xfrm>
              <a:off x="3579" y="2565"/>
              <a:ext cx="51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67" name="Rectangle 81"/>
            <p:cNvSpPr>
              <a:spLocks noChangeArrowheads="1"/>
            </p:cNvSpPr>
            <p:nvPr/>
          </p:nvSpPr>
          <p:spPr bwMode="auto">
            <a:xfrm>
              <a:off x="3579" y="2735"/>
              <a:ext cx="5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(average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68" name="Rectangle 82"/>
            <p:cNvSpPr>
              <a:spLocks noChangeArrowheads="1"/>
            </p:cNvSpPr>
            <p:nvPr/>
          </p:nvSpPr>
          <p:spPr bwMode="auto">
            <a:xfrm>
              <a:off x="3579" y="2905"/>
              <a:ext cx="53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revenue)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2592388" y="4254500"/>
            <a:ext cx="828675" cy="528638"/>
            <a:chOff x="1633" y="2680"/>
            <a:chExt cx="522" cy="333"/>
          </a:xfrm>
        </p:grpSpPr>
        <p:sp>
          <p:nvSpPr>
            <p:cNvPr id="8264" name="Rectangle 84"/>
            <p:cNvSpPr>
              <a:spLocks noChangeArrowheads="1"/>
            </p:cNvSpPr>
            <p:nvPr/>
          </p:nvSpPr>
          <p:spPr bwMode="auto">
            <a:xfrm>
              <a:off x="1633" y="2680"/>
              <a:ext cx="52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Marginal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265" name="Rectangle 85"/>
            <p:cNvSpPr>
              <a:spLocks noChangeArrowheads="1"/>
            </p:cNvSpPr>
            <p:nvPr/>
          </p:nvSpPr>
          <p:spPr bwMode="auto">
            <a:xfrm>
              <a:off x="1633" y="2850"/>
              <a:ext cx="493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Arial" pitchFamily="34" charset="0"/>
                </a:rPr>
                <a:t>revenue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8255" name="Rectangle 86"/>
          <p:cNvSpPr>
            <a:spLocks noChangeArrowheads="1"/>
          </p:cNvSpPr>
          <p:nvPr/>
        </p:nvSpPr>
        <p:spPr bwMode="auto">
          <a:xfrm>
            <a:off x="1647825" y="51308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56" name="Rectangle 87"/>
          <p:cNvSpPr>
            <a:spLocks noChangeArrowheads="1"/>
          </p:cNvSpPr>
          <p:nvPr/>
        </p:nvSpPr>
        <p:spPr bwMode="auto">
          <a:xfrm>
            <a:off x="2201863" y="51308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57" name="Rectangle 88"/>
          <p:cNvSpPr>
            <a:spLocks noChangeArrowheads="1"/>
          </p:cNvSpPr>
          <p:nvPr/>
        </p:nvSpPr>
        <p:spPr bwMode="auto">
          <a:xfrm>
            <a:off x="2754313" y="51308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58" name="Rectangle 89"/>
          <p:cNvSpPr>
            <a:spLocks noChangeArrowheads="1"/>
          </p:cNvSpPr>
          <p:nvPr/>
        </p:nvSpPr>
        <p:spPr bwMode="auto">
          <a:xfrm>
            <a:off x="3306763" y="51308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59" name="Rectangle 90"/>
          <p:cNvSpPr>
            <a:spLocks noChangeArrowheads="1"/>
          </p:cNvSpPr>
          <p:nvPr/>
        </p:nvSpPr>
        <p:spPr bwMode="auto">
          <a:xfrm>
            <a:off x="3852863" y="51308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60" name="Rectangle 91"/>
          <p:cNvSpPr>
            <a:spLocks noChangeArrowheads="1"/>
          </p:cNvSpPr>
          <p:nvPr/>
        </p:nvSpPr>
        <p:spPr bwMode="auto">
          <a:xfrm>
            <a:off x="4406900" y="51308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6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61" name="Rectangle 92"/>
          <p:cNvSpPr>
            <a:spLocks noChangeArrowheads="1"/>
          </p:cNvSpPr>
          <p:nvPr/>
        </p:nvSpPr>
        <p:spPr bwMode="auto">
          <a:xfrm>
            <a:off x="4959350" y="51308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62" name="Rectangle 93"/>
          <p:cNvSpPr>
            <a:spLocks noChangeArrowheads="1"/>
          </p:cNvSpPr>
          <p:nvPr/>
        </p:nvSpPr>
        <p:spPr bwMode="auto">
          <a:xfrm>
            <a:off x="5511800" y="5130800"/>
            <a:ext cx="1206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Arial" pitchFamily="34" charset="0"/>
              </a:rPr>
              <a:t>8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63" name="Rectangle 94"/>
          <p:cNvSpPr>
            <a:spLocks noChangeArrowheads="1"/>
          </p:cNvSpPr>
          <p:nvPr/>
        </p:nvSpPr>
        <p:spPr bwMode="auto">
          <a:xfrm>
            <a:off x="457200" y="277813"/>
            <a:ext cx="8229600" cy="78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4400">
                <a:solidFill>
                  <a:schemeClr val="tx2"/>
                </a:solidFill>
                <a:latin typeface="Garamond" pitchFamily="18" charset="0"/>
              </a:rPr>
              <a:t>Demand and MR curves</a:t>
            </a:r>
          </a:p>
        </p:txBody>
      </p:sp>
      <p:sp>
        <p:nvSpPr>
          <p:cNvPr id="93" name="Slide Number Placeholder 3"/>
          <p:cNvSpPr txBox="1">
            <a:spLocks noChangeArrowheads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1" grpId="0" animBg="1"/>
      <p:bldP spid="112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Price Determination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/>
              <a:t>	</a:t>
            </a:r>
            <a:endParaRPr lang="en-US" sz="2400" dirty="0">
              <a:solidFill>
                <a:srgbClr val="FF0066"/>
              </a:solidFill>
            </a:endParaRPr>
          </a:p>
          <a:p>
            <a:pPr eaLnBrk="1" hangingPunct="1"/>
            <a:r>
              <a:rPr lang="en-US" sz="2400" dirty="0"/>
              <a:t>As in perfect competition, profit for the monopolist is maximized at a point where </a:t>
            </a:r>
            <a:r>
              <a:rPr lang="en-US" sz="2400" i="1" dirty="0"/>
              <a:t>MC = MR</a:t>
            </a:r>
            <a:r>
              <a:rPr lang="en-US" sz="2400" dirty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>
                <a:solidFill>
                  <a:srgbClr val="FF0066"/>
                </a:solidFill>
              </a:rPr>
              <a:t>	What is different for a monopolist ?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>
              <a:solidFill>
                <a:srgbClr val="FF0066"/>
              </a:solidFill>
            </a:endParaRPr>
          </a:p>
          <a:p>
            <a:pPr eaLnBrk="1" hangingPunct="1"/>
            <a:r>
              <a:rPr lang="en-US" sz="2400" dirty="0"/>
              <a:t>marginal revenue does not equal price; marginal revenue is below price.</a:t>
            </a:r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6564313" y="6680200"/>
            <a:ext cx="1803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800" b="1">
                <a:solidFill>
                  <a:schemeClr val="bg1"/>
                </a:solidFill>
                <a:latin typeface="Arial" pitchFamily="34" charset="0"/>
              </a:rPr>
              <a:t>Copyright © 2004  South-Western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3F6F9"/>
          </a:solidFill>
          <a:ln w="212725">
            <a:solidFill>
              <a:srgbClr val="F3F6F9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2F4F8"/>
          </a:solidFill>
          <a:ln w="193675">
            <a:solidFill>
              <a:srgbClr val="F2F4F8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1F4F7"/>
          </a:solidFill>
          <a:ln w="173038">
            <a:solidFill>
              <a:srgbClr val="F1F4F7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F0F2F5"/>
          </a:solidFill>
          <a:ln w="153988">
            <a:solidFill>
              <a:srgbClr val="F0F2F5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EF1F4"/>
          </a:solidFill>
          <a:ln w="134938">
            <a:solidFill>
              <a:srgbClr val="EEF1F4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DEFF3"/>
          </a:solidFill>
          <a:ln w="115888">
            <a:solidFill>
              <a:srgbClr val="EDEFF3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49" name="Rectangle 11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BEEF2"/>
          </a:solidFill>
          <a:ln w="96838">
            <a:solidFill>
              <a:srgbClr val="EBEEF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AECF1"/>
          </a:solidFill>
          <a:ln w="77788">
            <a:solidFill>
              <a:srgbClr val="EAECF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51" name="Rectangle 13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9EBF0"/>
          </a:solidFill>
          <a:ln w="57150">
            <a:solidFill>
              <a:srgbClr val="E9EBF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7EAEF"/>
          </a:solidFill>
          <a:ln w="38100">
            <a:solidFill>
              <a:srgbClr val="E7EA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1652588" y="1495425"/>
            <a:ext cx="6600825" cy="4833938"/>
          </a:xfrm>
          <a:prstGeom prst="rect">
            <a:avLst/>
          </a:prstGeom>
          <a:solidFill>
            <a:srgbClr val="E6E9EF"/>
          </a:solidFill>
          <a:ln w="19050">
            <a:solidFill>
              <a:srgbClr val="E6E9E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54" name="Rectangle 16"/>
          <p:cNvSpPr>
            <a:spLocks noChangeArrowheads="1"/>
          </p:cNvSpPr>
          <p:nvPr/>
        </p:nvSpPr>
        <p:spPr bwMode="auto">
          <a:xfrm>
            <a:off x="1479550" y="1320800"/>
            <a:ext cx="6716713" cy="49323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0255" name="Freeform 17"/>
          <p:cNvSpPr>
            <a:spLocks/>
          </p:cNvSpPr>
          <p:nvPr/>
        </p:nvSpPr>
        <p:spPr bwMode="auto">
          <a:xfrm>
            <a:off x="1479550" y="1320800"/>
            <a:ext cx="6716713" cy="4932363"/>
          </a:xfrm>
          <a:custGeom>
            <a:avLst/>
            <a:gdLst>
              <a:gd name="T0" fmla="*/ 0 w 4231"/>
              <a:gd name="T1" fmla="*/ 0 h 3107"/>
              <a:gd name="T2" fmla="*/ 0 w 4231"/>
              <a:gd name="T3" fmla="*/ 4932363 h 3107"/>
              <a:gd name="T4" fmla="*/ 6716713 w 4231"/>
              <a:gd name="T5" fmla="*/ 4932363 h 3107"/>
              <a:gd name="T6" fmla="*/ 0 60000 65536"/>
              <a:gd name="T7" fmla="*/ 0 60000 65536"/>
              <a:gd name="T8" fmla="*/ 0 60000 65536"/>
              <a:gd name="T9" fmla="*/ 0 w 4231"/>
              <a:gd name="T10" fmla="*/ 0 h 3107"/>
              <a:gd name="T11" fmla="*/ 4231 w 4231"/>
              <a:gd name="T12" fmla="*/ 3107 h 31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1" h="3107">
                <a:moveTo>
                  <a:pt x="0" y="0"/>
                </a:moveTo>
                <a:lnTo>
                  <a:pt x="0" y="3107"/>
                </a:lnTo>
                <a:lnTo>
                  <a:pt x="4231" y="310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Line 18"/>
          <p:cNvSpPr>
            <a:spLocks noChangeShapeType="1"/>
          </p:cNvSpPr>
          <p:nvPr/>
        </p:nvSpPr>
        <p:spPr bwMode="auto">
          <a:xfrm>
            <a:off x="2714625" y="6092825"/>
            <a:ext cx="1588" cy="153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>
            <a:off x="4200525" y="6092825"/>
            <a:ext cx="1588" cy="1539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8" name="Rectangle 20"/>
          <p:cNvSpPr>
            <a:spLocks noChangeArrowheads="1"/>
          </p:cNvSpPr>
          <p:nvPr/>
        </p:nvSpPr>
        <p:spPr bwMode="auto">
          <a:xfrm>
            <a:off x="7359650" y="6270625"/>
            <a:ext cx="825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Quantity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259" name="Rectangle 21"/>
          <p:cNvSpPr>
            <a:spLocks noChangeArrowheads="1"/>
          </p:cNvSpPr>
          <p:nvPr/>
        </p:nvSpPr>
        <p:spPr bwMode="auto">
          <a:xfrm>
            <a:off x="2630488" y="6276975"/>
            <a:ext cx="158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Arial" pitchFamily="34" charset="0"/>
              </a:rPr>
              <a:t>Q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260" name="Freeform 22"/>
          <p:cNvSpPr>
            <a:spLocks/>
          </p:cNvSpPr>
          <p:nvPr/>
        </p:nvSpPr>
        <p:spPr bwMode="auto">
          <a:xfrm>
            <a:off x="2809875" y="6403975"/>
            <a:ext cx="38100" cy="96838"/>
          </a:xfrm>
          <a:custGeom>
            <a:avLst/>
            <a:gdLst>
              <a:gd name="T0" fmla="*/ 38100 w 24"/>
              <a:gd name="T1" fmla="*/ 0 h 61"/>
              <a:gd name="T2" fmla="*/ 25400 w 24"/>
              <a:gd name="T3" fmla="*/ 0 h 61"/>
              <a:gd name="T4" fmla="*/ 19050 w 24"/>
              <a:gd name="T5" fmla="*/ 12700 h 61"/>
              <a:gd name="T6" fmla="*/ 0 w 24"/>
              <a:gd name="T7" fmla="*/ 25400 h 61"/>
              <a:gd name="T8" fmla="*/ 0 w 24"/>
              <a:gd name="T9" fmla="*/ 38100 h 61"/>
              <a:gd name="T10" fmla="*/ 12700 w 24"/>
              <a:gd name="T11" fmla="*/ 31750 h 61"/>
              <a:gd name="T12" fmla="*/ 25400 w 24"/>
              <a:gd name="T13" fmla="*/ 25400 h 61"/>
              <a:gd name="T14" fmla="*/ 25400 w 24"/>
              <a:gd name="T15" fmla="*/ 96838 h 61"/>
              <a:gd name="T16" fmla="*/ 38100 w 24"/>
              <a:gd name="T17" fmla="*/ 96838 h 61"/>
              <a:gd name="T18" fmla="*/ 38100 w 24"/>
              <a:gd name="T19" fmla="*/ 6350 h 61"/>
              <a:gd name="T20" fmla="*/ 38100 w 24"/>
              <a:gd name="T21" fmla="*/ 0 h 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4"/>
              <a:gd name="T34" fmla="*/ 0 h 61"/>
              <a:gd name="T35" fmla="*/ 24 w 24"/>
              <a:gd name="T36" fmla="*/ 61 h 6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4" h="61">
                <a:moveTo>
                  <a:pt x="24" y="0"/>
                </a:moveTo>
                <a:lnTo>
                  <a:pt x="16" y="0"/>
                </a:lnTo>
                <a:lnTo>
                  <a:pt x="12" y="8"/>
                </a:lnTo>
                <a:lnTo>
                  <a:pt x="0" y="16"/>
                </a:lnTo>
                <a:lnTo>
                  <a:pt x="0" y="24"/>
                </a:lnTo>
                <a:lnTo>
                  <a:pt x="8" y="20"/>
                </a:lnTo>
                <a:lnTo>
                  <a:pt x="16" y="16"/>
                </a:lnTo>
                <a:lnTo>
                  <a:pt x="16" y="61"/>
                </a:lnTo>
                <a:lnTo>
                  <a:pt x="24" y="61"/>
                </a:lnTo>
                <a:lnTo>
                  <a:pt x="24" y="4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071938" y="6276975"/>
            <a:ext cx="230187" cy="244475"/>
            <a:chOff x="2565" y="3954"/>
            <a:chExt cx="145" cy="154"/>
          </a:xfrm>
        </p:grpSpPr>
        <p:sp>
          <p:nvSpPr>
            <p:cNvPr id="10307" name="Rectangle 24"/>
            <p:cNvSpPr>
              <a:spLocks noChangeArrowheads="1"/>
            </p:cNvSpPr>
            <p:nvPr/>
          </p:nvSpPr>
          <p:spPr bwMode="auto">
            <a:xfrm>
              <a:off x="2565" y="3954"/>
              <a:ext cx="10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Q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08" name="Freeform 25"/>
            <p:cNvSpPr>
              <a:spLocks/>
            </p:cNvSpPr>
            <p:nvPr/>
          </p:nvSpPr>
          <p:spPr bwMode="auto">
            <a:xfrm>
              <a:off x="2670" y="4034"/>
              <a:ext cx="40" cy="61"/>
            </a:xfrm>
            <a:custGeom>
              <a:avLst/>
              <a:gdLst>
                <a:gd name="T0" fmla="*/ 8 w 40"/>
                <a:gd name="T1" fmla="*/ 53 h 61"/>
                <a:gd name="T2" fmla="*/ 12 w 40"/>
                <a:gd name="T3" fmla="*/ 49 h 61"/>
                <a:gd name="T4" fmla="*/ 20 w 40"/>
                <a:gd name="T5" fmla="*/ 41 h 61"/>
                <a:gd name="T6" fmla="*/ 36 w 40"/>
                <a:gd name="T7" fmla="*/ 32 h 61"/>
                <a:gd name="T8" fmla="*/ 40 w 40"/>
                <a:gd name="T9" fmla="*/ 24 h 61"/>
                <a:gd name="T10" fmla="*/ 40 w 40"/>
                <a:gd name="T11" fmla="*/ 16 h 61"/>
                <a:gd name="T12" fmla="*/ 40 w 40"/>
                <a:gd name="T13" fmla="*/ 12 h 61"/>
                <a:gd name="T14" fmla="*/ 36 w 40"/>
                <a:gd name="T15" fmla="*/ 8 h 61"/>
                <a:gd name="T16" fmla="*/ 28 w 40"/>
                <a:gd name="T17" fmla="*/ 4 h 61"/>
                <a:gd name="T18" fmla="*/ 20 w 40"/>
                <a:gd name="T19" fmla="*/ 0 h 61"/>
                <a:gd name="T20" fmla="*/ 12 w 40"/>
                <a:gd name="T21" fmla="*/ 4 h 61"/>
                <a:gd name="T22" fmla="*/ 4 w 40"/>
                <a:gd name="T23" fmla="*/ 8 h 61"/>
                <a:gd name="T24" fmla="*/ 0 w 40"/>
                <a:gd name="T25" fmla="*/ 12 h 61"/>
                <a:gd name="T26" fmla="*/ 0 w 40"/>
                <a:gd name="T27" fmla="*/ 20 h 61"/>
                <a:gd name="T28" fmla="*/ 8 w 40"/>
                <a:gd name="T29" fmla="*/ 20 h 61"/>
                <a:gd name="T30" fmla="*/ 12 w 40"/>
                <a:gd name="T31" fmla="*/ 12 h 61"/>
                <a:gd name="T32" fmla="*/ 20 w 40"/>
                <a:gd name="T33" fmla="*/ 8 h 61"/>
                <a:gd name="T34" fmla="*/ 28 w 40"/>
                <a:gd name="T35" fmla="*/ 12 h 61"/>
                <a:gd name="T36" fmla="*/ 32 w 40"/>
                <a:gd name="T37" fmla="*/ 16 h 61"/>
                <a:gd name="T38" fmla="*/ 28 w 40"/>
                <a:gd name="T39" fmla="*/ 28 h 61"/>
                <a:gd name="T40" fmla="*/ 16 w 40"/>
                <a:gd name="T41" fmla="*/ 41 h 61"/>
                <a:gd name="T42" fmla="*/ 4 w 40"/>
                <a:gd name="T43" fmla="*/ 49 h 61"/>
                <a:gd name="T44" fmla="*/ 0 w 40"/>
                <a:gd name="T45" fmla="*/ 57 h 61"/>
                <a:gd name="T46" fmla="*/ 0 w 40"/>
                <a:gd name="T47" fmla="*/ 61 h 61"/>
                <a:gd name="T48" fmla="*/ 40 w 40"/>
                <a:gd name="T49" fmla="*/ 61 h 61"/>
                <a:gd name="T50" fmla="*/ 40 w 40"/>
                <a:gd name="T51" fmla="*/ 53 h 61"/>
                <a:gd name="T52" fmla="*/ 12 w 40"/>
                <a:gd name="T53" fmla="*/ 53 h 61"/>
                <a:gd name="T54" fmla="*/ 8 w 40"/>
                <a:gd name="T55" fmla="*/ 53 h 6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0"/>
                <a:gd name="T85" fmla="*/ 0 h 61"/>
                <a:gd name="T86" fmla="*/ 40 w 40"/>
                <a:gd name="T87" fmla="*/ 61 h 6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0" h="61">
                  <a:moveTo>
                    <a:pt x="8" y="53"/>
                  </a:moveTo>
                  <a:lnTo>
                    <a:pt x="12" y="49"/>
                  </a:lnTo>
                  <a:lnTo>
                    <a:pt x="20" y="41"/>
                  </a:lnTo>
                  <a:lnTo>
                    <a:pt x="36" y="32"/>
                  </a:lnTo>
                  <a:lnTo>
                    <a:pt x="40" y="24"/>
                  </a:lnTo>
                  <a:lnTo>
                    <a:pt x="40" y="16"/>
                  </a:lnTo>
                  <a:lnTo>
                    <a:pt x="40" y="12"/>
                  </a:lnTo>
                  <a:lnTo>
                    <a:pt x="36" y="8"/>
                  </a:lnTo>
                  <a:lnTo>
                    <a:pt x="28" y="4"/>
                  </a:lnTo>
                  <a:lnTo>
                    <a:pt x="20" y="0"/>
                  </a:lnTo>
                  <a:lnTo>
                    <a:pt x="12" y="4"/>
                  </a:lnTo>
                  <a:lnTo>
                    <a:pt x="4" y="8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8" y="20"/>
                  </a:lnTo>
                  <a:lnTo>
                    <a:pt x="12" y="12"/>
                  </a:lnTo>
                  <a:lnTo>
                    <a:pt x="20" y="8"/>
                  </a:lnTo>
                  <a:lnTo>
                    <a:pt x="28" y="12"/>
                  </a:lnTo>
                  <a:lnTo>
                    <a:pt x="32" y="16"/>
                  </a:lnTo>
                  <a:lnTo>
                    <a:pt x="28" y="28"/>
                  </a:lnTo>
                  <a:lnTo>
                    <a:pt x="16" y="41"/>
                  </a:lnTo>
                  <a:lnTo>
                    <a:pt x="4" y="49"/>
                  </a:lnTo>
                  <a:lnTo>
                    <a:pt x="0" y="57"/>
                  </a:lnTo>
                  <a:lnTo>
                    <a:pt x="0" y="61"/>
                  </a:lnTo>
                  <a:lnTo>
                    <a:pt x="40" y="61"/>
                  </a:lnTo>
                  <a:lnTo>
                    <a:pt x="40" y="53"/>
                  </a:lnTo>
                  <a:lnTo>
                    <a:pt x="12" y="53"/>
                  </a:lnTo>
                  <a:lnTo>
                    <a:pt x="8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2" name="Rectangle 26"/>
          <p:cNvSpPr>
            <a:spLocks noChangeArrowheads="1"/>
          </p:cNvSpPr>
          <p:nvPr/>
        </p:nvSpPr>
        <p:spPr bwMode="auto">
          <a:xfrm>
            <a:off x="1296988" y="6276975"/>
            <a:ext cx="112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0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263" name="Rectangle 27"/>
          <p:cNvSpPr>
            <a:spLocks noChangeArrowheads="1"/>
          </p:cNvSpPr>
          <p:nvPr/>
        </p:nvSpPr>
        <p:spPr bwMode="auto">
          <a:xfrm>
            <a:off x="419100" y="1263650"/>
            <a:ext cx="981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Costs and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264" name="Rectangle 28"/>
          <p:cNvSpPr>
            <a:spLocks noChangeArrowheads="1"/>
          </p:cNvSpPr>
          <p:nvPr/>
        </p:nvSpPr>
        <p:spPr bwMode="auto">
          <a:xfrm>
            <a:off x="554038" y="1520825"/>
            <a:ext cx="84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Revenue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479550" y="1630363"/>
            <a:ext cx="6130925" cy="3387725"/>
            <a:chOff x="932" y="1027"/>
            <a:chExt cx="3862" cy="2134"/>
          </a:xfrm>
        </p:grpSpPr>
        <p:sp>
          <p:nvSpPr>
            <p:cNvPr id="10305" name="Line 30"/>
            <p:cNvSpPr>
              <a:spLocks noChangeShapeType="1"/>
            </p:cNvSpPr>
            <p:nvPr/>
          </p:nvSpPr>
          <p:spPr bwMode="auto">
            <a:xfrm>
              <a:off x="932" y="1027"/>
              <a:ext cx="3319" cy="205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6" name="Rectangle 31"/>
            <p:cNvSpPr>
              <a:spLocks noChangeArrowheads="1"/>
            </p:cNvSpPr>
            <p:nvPr/>
          </p:nvSpPr>
          <p:spPr bwMode="auto">
            <a:xfrm>
              <a:off x="4305" y="3001"/>
              <a:ext cx="489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Demand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652588" y="3459163"/>
            <a:ext cx="5443537" cy="1984375"/>
            <a:chOff x="1041" y="2179"/>
            <a:chExt cx="3429" cy="1250"/>
          </a:xfrm>
        </p:grpSpPr>
        <p:sp>
          <p:nvSpPr>
            <p:cNvPr id="10303" name="Freeform 33"/>
            <p:cNvSpPr>
              <a:spLocks/>
            </p:cNvSpPr>
            <p:nvPr/>
          </p:nvSpPr>
          <p:spPr bwMode="auto">
            <a:xfrm>
              <a:off x="1041" y="2179"/>
              <a:ext cx="2322" cy="1250"/>
            </a:xfrm>
            <a:custGeom>
              <a:avLst/>
              <a:gdLst>
                <a:gd name="T0" fmla="*/ 0 w 191"/>
                <a:gd name="T1" fmla="*/ 0 h 103"/>
                <a:gd name="T2" fmla="*/ 2322 w 191"/>
                <a:gd name="T3" fmla="*/ 194 h 103"/>
                <a:gd name="T4" fmla="*/ 0 60000 65536"/>
                <a:gd name="T5" fmla="*/ 0 60000 65536"/>
                <a:gd name="T6" fmla="*/ 0 w 191"/>
                <a:gd name="T7" fmla="*/ 0 h 103"/>
                <a:gd name="T8" fmla="*/ 191 w 191"/>
                <a:gd name="T9" fmla="*/ 103 h 1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1" h="103">
                  <a:moveTo>
                    <a:pt x="0" y="0"/>
                  </a:moveTo>
                  <a:cubicBezTo>
                    <a:pt x="7" y="22"/>
                    <a:pt x="41" y="103"/>
                    <a:pt x="191" y="16"/>
                  </a:cubicBezTo>
                </a:path>
              </a:pathLst>
            </a:custGeom>
            <a:noFill/>
            <a:ln w="57150">
              <a:solidFill>
                <a:srgbClr val="003F95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4" name="Rectangle 34"/>
            <p:cNvSpPr>
              <a:spLocks noChangeArrowheads="1"/>
            </p:cNvSpPr>
            <p:nvPr/>
          </p:nvSpPr>
          <p:spPr bwMode="auto">
            <a:xfrm>
              <a:off x="3445" y="2282"/>
              <a:ext cx="102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Average total cost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1479550" y="1630363"/>
            <a:ext cx="5368925" cy="4464050"/>
            <a:chOff x="932" y="1027"/>
            <a:chExt cx="3382" cy="2812"/>
          </a:xfrm>
        </p:grpSpPr>
        <p:sp>
          <p:nvSpPr>
            <p:cNvPr id="10301" name="Line 36"/>
            <p:cNvSpPr>
              <a:spLocks noChangeShapeType="1"/>
            </p:cNvSpPr>
            <p:nvPr/>
          </p:nvSpPr>
          <p:spPr bwMode="auto">
            <a:xfrm>
              <a:off x="932" y="1027"/>
              <a:ext cx="2310" cy="275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Rectangle 37"/>
            <p:cNvSpPr>
              <a:spLocks noChangeArrowheads="1"/>
            </p:cNvSpPr>
            <p:nvPr/>
          </p:nvSpPr>
          <p:spPr bwMode="auto">
            <a:xfrm>
              <a:off x="3320" y="3679"/>
              <a:ext cx="994" cy="16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Marginal revenue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749425" y="2535238"/>
            <a:ext cx="3241675" cy="3505200"/>
            <a:chOff x="1102" y="1597"/>
            <a:chExt cx="2042" cy="2208"/>
          </a:xfrm>
        </p:grpSpPr>
        <p:sp>
          <p:nvSpPr>
            <p:cNvPr id="10297" name="Line 39"/>
            <p:cNvSpPr>
              <a:spLocks noChangeShapeType="1"/>
            </p:cNvSpPr>
            <p:nvPr/>
          </p:nvSpPr>
          <p:spPr bwMode="auto">
            <a:xfrm flipH="1">
              <a:off x="1102" y="1597"/>
              <a:ext cx="2042" cy="2208"/>
            </a:xfrm>
            <a:prstGeom prst="line">
              <a:avLst/>
            </a:prstGeom>
            <a:noFill/>
            <a:ln w="57150">
              <a:solidFill>
                <a:srgbClr val="AD0D1B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1104" y="3057"/>
              <a:ext cx="490" cy="316"/>
              <a:chOff x="1104" y="3057"/>
              <a:chExt cx="490" cy="316"/>
            </a:xfrm>
          </p:grpSpPr>
          <p:sp>
            <p:nvSpPr>
              <p:cNvPr id="10299" name="Rectangle 41"/>
              <p:cNvSpPr>
                <a:spLocks noChangeArrowheads="1"/>
              </p:cNvSpPr>
              <p:nvPr/>
            </p:nvSpPr>
            <p:spPr bwMode="auto">
              <a:xfrm>
                <a:off x="1104" y="3057"/>
                <a:ext cx="49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Marginal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300" name="Rectangle 42"/>
              <p:cNvSpPr>
                <a:spLocks noChangeArrowheads="1"/>
              </p:cNvSpPr>
              <p:nvPr/>
            </p:nvSpPr>
            <p:spPr bwMode="auto">
              <a:xfrm>
                <a:off x="1233" y="3219"/>
                <a:ext cx="23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cost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22288" y="2578100"/>
            <a:ext cx="3243262" cy="3943350"/>
            <a:chOff x="329" y="1624"/>
            <a:chExt cx="2043" cy="2484"/>
          </a:xfrm>
        </p:grpSpPr>
        <p:sp>
          <p:nvSpPr>
            <p:cNvPr id="10290" name="Freeform 44"/>
            <p:cNvSpPr>
              <a:spLocks/>
            </p:cNvSpPr>
            <p:nvPr/>
          </p:nvSpPr>
          <p:spPr bwMode="auto">
            <a:xfrm>
              <a:off x="932" y="1840"/>
              <a:ext cx="1288" cy="2087"/>
            </a:xfrm>
            <a:custGeom>
              <a:avLst/>
              <a:gdLst>
                <a:gd name="T0" fmla="*/ 1288 w 1288"/>
                <a:gd name="T1" fmla="*/ 2087 h 2087"/>
                <a:gd name="T2" fmla="*/ 1288 w 1288"/>
                <a:gd name="T3" fmla="*/ 0 h 2087"/>
                <a:gd name="T4" fmla="*/ 0 w 1288"/>
                <a:gd name="T5" fmla="*/ 0 h 2087"/>
                <a:gd name="T6" fmla="*/ 0 60000 65536"/>
                <a:gd name="T7" fmla="*/ 0 60000 65536"/>
                <a:gd name="T8" fmla="*/ 0 60000 65536"/>
                <a:gd name="T9" fmla="*/ 0 w 1288"/>
                <a:gd name="T10" fmla="*/ 0 h 2087"/>
                <a:gd name="T11" fmla="*/ 1288 w 1288"/>
                <a:gd name="T12" fmla="*/ 2087 h 20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8" h="2087">
                  <a:moveTo>
                    <a:pt x="1288" y="2087"/>
                  </a:moveTo>
                  <a:lnTo>
                    <a:pt x="128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1" name="Rectangle 45"/>
            <p:cNvSpPr>
              <a:spLocks noChangeArrowheads="1"/>
            </p:cNvSpPr>
            <p:nvPr/>
          </p:nvSpPr>
          <p:spPr bwMode="auto">
            <a:xfrm>
              <a:off x="329" y="1729"/>
              <a:ext cx="5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Monopoly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92" name="Rectangle 46"/>
            <p:cNvSpPr>
              <a:spLocks noChangeArrowheads="1"/>
            </p:cNvSpPr>
            <p:nvPr/>
          </p:nvSpPr>
          <p:spPr bwMode="auto">
            <a:xfrm>
              <a:off x="607" y="1890"/>
              <a:ext cx="27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price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93" name="Rectangle 47"/>
            <p:cNvSpPr>
              <a:spLocks noChangeArrowheads="1"/>
            </p:cNvSpPr>
            <p:nvPr/>
          </p:nvSpPr>
          <p:spPr bwMode="auto">
            <a:xfrm>
              <a:off x="2081" y="3954"/>
              <a:ext cx="29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Arial" pitchFamily="34" charset="0"/>
                </a:rPr>
                <a:t>Q</a:t>
              </a:r>
              <a:r>
                <a:rPr lang="en-US" sz="1600" i="1" baseline="-25000">
                  <a:solidFill>
                    <a:srgbClr val="000000"/>
                  </a:solidFill>
                  <a:latin typeface="Arial" pitchFamily="34" charset="0"/>
                </a:rPr>
                <a:t>MAX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" name="Group 48"/>
            <p:cNvGrpSpPr>
              <a:grpSpLocks/>
            </p:cNvGrpSpPr>
            <p:nvPr/>
          </p:nvGrpSpPr>
          <p:grpSpPr bwMode="auto">
            <a:xfrm>
              <a:off x="2184" y="1624"/>
              <a:ext cx="91" cy="253"/>
              <a:chOff x="2184" y="1624"/>
              <a:chExt cx="91" cy="253"/>
            </a:xfrm>
          </p:grpSpPr>
          <p:sp>
            <p:nvSpPr>
              <p:cNvPr id="10295" name="Oval 49"/>
              <p:cNvSpPr>
                <a:spLocks noChangeArrowheads="1"/>
              </p:cNvSpPr>
              <p:nvPr/>
            </p:nvSpPr>
            <p:spPr bwMode="auto">
              <a:xfrm>
                <a:off x="2184" y="1791"/>
                <a:ext cx="85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96" name="Rectangle 50"/>
              <p:cNvSpPr>
                <a:spLocks noChangeArrowheads="1"/>
              </p:cNvSpPr>
              <p:nvPr/>
            </p:nvSpPr>
            <p:spPr bwMode="auto">
              <a:xfrm>
                <a:off x="2190" y="1624"/>
                <a:ext cx="85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B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3852863" y="1476375"/>
            <a:ext cx="4246562" cy="2619375"/>
            <a:chOff x="2427" y="930"/>
            <a:chExt cx="2675" cy="1650"/>
          </a:xfrm>
        </p:grpSpPr>
        <p:sp>
          <p:nvSpPr>
            <p:cNvPr id="10281" name="Line 52"/>
            <p:cNvSpPr>
              <a:spLocks noChangeShapeType="1"/>
            </p:cNvSpPr>
            <p:nvPr/>
          </p:nvSpPr>
          <p:spPr bwMode="auto">
            <a:xfrm flipV="1">
              <a:off x="2427" y="1439"/>
              <a:ext cx="1204" cy="11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53"/>
            <p:cNvGrpSpPr>
              <a:grpSpLocks/>
            </p:cNvGrpSpPr>
            <p:nvPr/>
          </p:nvGrpSpPr>
          <p:grpSpPr bwMode="auto">
            <a:xfrm>
              <a:off x="3558" y="930"/>
              <a:ext cx="1544" cy="1031"/>
              <a:chOff x="3558" y="930"/>
              <a:chExt cx="1544" cy="1031"/>
            </a:xfrm>
          </p:grpSpPr>
          <p:sp>
            <p:nvSpPr>
              <p:cNvPr id="10283" name="Rectangle 54"/>
              <p:cNvSpPr>
                <a:spLocks noChangeArrowheads="1"/>
              </p:cNvSpPr>
              <p:nvPr/>
            </p:nvSpPr>
            <p:spPr bwMode="auto">
              <a:xfrm>
                <a:off x="3558" y="930"/>
                <a:ext cx="1544" cy="1031"/>
              </a:xfrm>
              <a:prstGeom prst="rect">
                <a:avLst/>
              </a:prstGeom>
              <a:solidFill>
                <a:srgbClr val="E1E5E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84" name="Rectangle 55"/>
              <p:cNvSpPr>
                <a:spLocks noChangeArrowheads="1"/>
              </p:cNvSpPr>
              <p:nvPr/>
            </p:nvSpPr>
            <p:spPr bwMode="auto">
              <a:xfrm>
                <a:off x="3615" y="958"/>
                <a:ext cx="1303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 The intersection of the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85" name="Rectangle 56"/>
              <p:cNvSpPr>
                <a:spLocks noChangeArrowheads="1"/>
              </p:cNvSpPr>
              <p:nvPr/>
            </p:nvSpPr>
            <p:spPr bwMode="auto">
              <a:xfrm>
                <a:off x="3615" y="1119"/>
                <a:ext cx="134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marginal-revenue curve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86" name="Rectangle 57"/>
              <p:cNvSpPr>
                <a:spLocks noChangeArrowheads="1"/>
              </p:cNvSpPr>
              <p:nvPr/>
            </p:nvSpPr>
            <p:spPr bwMode="auto">
              <a:xfrm>
                <a:off x="3615" y="1281"/>
                <a:ext cx="123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and the marginal-cost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87" name="Rectangle 58"/>
              <p:cNvSpPr>
                <a:spLocks noChangeArrowheads="1"/>
              </p:cNvSpPr>
              <p:nvPr/>
            </p:nvSpPr>
            <p:spPr bwMode="auto">
              <a:xfrm>
                <a:off x="3615" y="1442"/>
                <a:ext cx="1196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curve determines the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88" name="Rectangle 59"/>
              <p:cNvSpPr>
                <a:spLocks noChangeArrowheads="1"/>
              </p:cNvSpPr>
              <p:nvPr/>
            </p:nvSpPr>
            <p:spPr bwMode="auto">
              <a:xfrm>
                <a:off x="3615" y="1604"/>
                <a:ext cx="96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profit-maximizing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289" name="Rectangle 60"/>
              <p:cNvSpPr>
                <a:spLocks noChangeArrowheads="1"/>
              </p:cNvSpPr>
              <p:nvPr/>
            </p:nvSpPr>
            <p:spPr bwMode="auto">
              <a:xfrm>
                <a:off x="3615" y="1765"/>
                <a:ext cx="664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>
                    <a:solidFill>
                      <a:srgbClr val="000000"/>
                    </a:solidFill>
                    <a:latin typeface="Arial" pitchFamily="34" charset="0"/>
                  </a:rPr>
                  <a:t>quantity . . .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3467100" y="3987800"/>
            <a:ext cx="374650" cy="244475"/>
            <a:chOff x="2184" y="2512"/>
            <a:chExt cx="236" cy="154"/>
          </a:xfrm>
        </p:grpSpPr>
        <p:sp>
          <p:nvSpPr>
            <p:cNvPr id="10279" name="Oval 62"/>
            <p:cNvSpPr>
              <a:spLocks noChangeArrowheads="1"/>
            </p:cNvSpPr>
            <p:nvPr/>
          </p:nvSpPr>
          <p:spPr bwMode="auto">
            <a:xfrm>
              <a:off x="2184" y="2543"/>
              <a:ext cx="85" cy="8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80" name="Rectangle 63"/>
            <p:cNvSpPr>
              <a:spLocks noChangeArrowheads="1"/>
            </p:cNvSpPr>
            <p:nvPr/>
          </p:nvSpPr>
          <p:spPr bwMode="auto">
            <a:xfrm>
              <a:off x="2335" y="2512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2714625" y="1455738"/>
            <a:ext cx="2778125" cy="1233487"/>
            <a:chOff x="1710" y="917"/>
            <a:chExt cx="1750" cy="777"/>
          </a:xfrm>
        </p:grpSpPr>
        <p:sp>
          <p:nvSpPr>
            <p:cNvPr id="10274" name="Line 65"/>
            <p:cNvSpPr>
              <a:spLocks noChangeShapeType="1"/>
            </p:cNvSpPr>
            <p:nvPr/>
          </p:nvSpPr>
          <p:spPr bwMode="auto">
            <a:xfrm flipV="1">
              <a:off x="2305" y="1439"/>
              <a:ext cx="268" cy="2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Rectangle 66"/>
            <p:cNvSpPr>
              <a:spLocks noChangeArrowheads="1"/>
            </p:cNvSpPr>
            <p:nvPr/>
          </p:nvSpPr>
          <p:spPr bwMode="auto">
            <a:xfrm>
              <a:off x="1710" y="917"/>
              <a:ext cx="1750" cy="546"/>
            </a:xfrm>
            <a:prstGeom prst="rect">
              <a:avLst/>
            </a:prstGeom>
            <a:solidFill>
              <a:srgbClr val="E1E5E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76" name="Rectangle 67"/>
            <p:cNvSpPr>
              <a:spLocks noChangeArrowheads="1"/>
            </p:cNvSpPr>
            <p:nvPr/>
          </p:nvSpPr>
          <p:spPr bwMode="auto">
            <a:xfrm>
              <a:off x="1778" y="949"/>
              <a:ext cx="135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. . and then the demand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77" name="Rectangle 68"/>
            <p:cNvSpPr>
              <a:spLocks noChangeArrowheads="1"/>
            </p:cNvSpPr>
            <p:nvPr/>
          </p:nvSpPr>
          <p:spPr bwMode="auto">
            <a:xfrm>
              <a:off x="1778" y="1111"/>
              <a:ext cx="123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curve shows the price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278" name="Rectangle 69"/>
            <p:cNvSpPr>
              <a:spLocks noChangeArrowheads="1"/>
            </p:cNvSpPr>
            <p:nvPr/>
          </p:nvSpPr>
          <p:spPr bwMode="auto">
            <a:xfrm>
              <a:off x="1778" y="1272"/>
              <a:ext cx="159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consistent with this quantity.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10273" name="Rectangle 70"/>
          <p:cNvSpPr>
            <a:spLocks noChangeArrowheads="1"/>
          </p:cNvSpPr>
          <p:nvPr/>
        </p:nvSpPr>
        <p:spPr bwMode="auto">
          <a:xfrm>
            <a:off x="685800" y="2286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Garamond" pitchFamily="18" charset="0"/>
              </a:rPr>
              <a:t>Price Determination-short run</a:t>
            </a:r>
            <a:r>
              <a:rPr lang="en-US" sz="4000" baseline="30000" dirty="0">
                <a:solidFill>
                  <a:schemeClr val="tx2"/>
                </a:solidFill>
                <a:latin typeface="Garamond" pitchFamily="18" charset="0"/>
              </a:rPr>
              <a:t>1</a:t>
            </a:r>
          </a:p>
        </p:txBody>
      </p:sp>
      <p:sp>
        <p:nvSpPr>
          <p:cNvPr id="69" name="Slide Number Placeholder 3"/>
          <p:cNvSpPr txBox="1">
            <a:spLocks noChangeArrowheads="1"/>
          </p:cNvSpPr>
          <p:nvPr/>
        </p:nvSpPr>
        <p:spPr bwMode="auto">
          <a:xfrm>
            <a:off x="8647113" y="6408738"/>
            <a:ext cx="366712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1289</TotalTime>
  <Words>715</Words>
  <Application>Microsoft Office PowerPoint</Application>
  <PresentationFormat>On-screen Show (4:3)</PresentationFormat>
  <Paragraphs>260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Monopoly Market</vt:lpstr>
      <vt:lpstr>Topics to be covered</vt:lpstr>
      <vt:lpstr>Monopoly Market</vt:lpstr>
      <vt:lpstr>Monopoly Market</vt:lpstr>
      <vt:lpstr>Implications</vt:lpstr>
      <vt:lpstr>Slide 6</vt:lpstr>
      <vt:lpstr>Slide 7</vt:lpstr>
      <vt:lpstr>Price Determination</vt:lpstr>
      <vt:lpstr>Slide 9</vt:lpstr>
      <vt:lpstr>Slide 10</vt:lpstr>
      <vt:lpstr>Slide 11</vt:lpstr>
      <vt:lpstr>Slide 12</vt:lpstr>
      <vt:lpstr>Social Cost of Monopoly</vt:lpstr>
      <vt:lpstr>Slide 14</vt:lpstr>
      <vt:lpstr>Price discriminating Monopolist</vt:lpstr>
      <vt:lpstr>Slide 16</vt:lpstr>
      <vt:lpstr>Practice Questions:</vt:lpstr>
      <vt:lpstr>Slide 18</vt:lpstr>
      <vt:lpstr>Slide 19</vt:lpstr>
      <vt:lpstr>References</vt:lpstr>
    </vt:vector>
  </TitlesOfParts>
  <Company>jiit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Monica Chaudhary</dc:creator>
  <cp:lastModifiedBy>Anshu</cp:lastModifiedBy>
  <cp:revision>149</cp:revision>
  <dcterms:created xsi:type="dcterms:W3CDTF">2002-07-01T04:10:53Z</dcterms:created>
  <dcterms:modified xsi:type="dcterms:W3CDTF">2020-11-16T04:13:17Z</dcterms:modified>
</cp:coreProperties>
</file>