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64" r:id="rId1"/>
  </p:sldMasterIdLst>
  <p:notesMasterIdLst>
    <p:notesMasterId r:id="rId51"/>
  </p:notesMasterIdLst>
  <p:handoutMasterIdLst>
    <p:handoutMasterId r:id="rId52"/>
  </p:handoutMasterIdLst>
  <p:sldIdLst>
    <p:sldId id="352" r:id="rId2"/>
    <p:sldId id="383" r:id="rId3"/>
    <p:sldId id="425" r:id="rId4"/>
    <p:sldId id="429" r:id="rId5"/>
    <p:sldId id="426" r:id="rId6"/>
    <p:sldId id="434" r:id="rId7"/>
    <p:sldId id="435" r:id="rId8"/>
    <p:sldId id="440" r:id="rId9"/>
    <p:sldId id="441" r:id="rId10"/>
    <p:sldId id="442" r:id="rId11"/>
    <p:sldId id="473" r:id="rId12"/>
    <p:sldId id="474" r:id="rId13"/>
    <p:sldId id="438" r:id="rId14"/>
    <p:sldId id="380" r:id="rId15"/>
    <p:sldId id="443" r:id="rId16"/>
    <p:sldId id="466" r:id="rId17"/>
    <p:sldId id="445" r:id="rId18"/>
    <p:sldId id="446" r:id="rId19"/>
    <p:sldId id="447" r:id="rId20"/>
    <p:sldId id="449" r:id="rId21"/>
    <p:sldId id="450" r:id="rId22"/>
    <p:sldId id="452" r:id="rId23"/>
    <p:sldId id="468" r:id="rId24"/>
    <p:sldId id="453" r:id="rId25"/>
    <p:sldId id="454" r:id="rId26"/>
    <p:sldId id="369" r:id="rId27"/>
    <p:sldId id="461" r:id="rId28"/>
    <p:sldId id="455" r:id="rId29"/>
    <p:sldId id="456" r:id="rId30"/>
    <p:sldId id="457" r:id="rId31"/>
    <p:sldId id="458" r:id="rId32"/>
    <p:sldId id="467" r:id="rId33"/>
    <p:sldId id="462" r:id="rId34"/>
    <p:sldId id="370" r:id="rId35"/>
    <p:sldId id="460" r:id="rId36"/>
    <p:sldId id="469" r:id="rId37"/>
    <p:sldId id="470" r:id="rId38"/>
    <p:sldId id="371" r:id="rId39"/>
    <p:sldId id="475" r:id="rId40"/>
    <p:sldId id="478" r:id="rId41"/>
    <p:sldId id="476" r:id="rId42"/>
    <p:sldId id="477" r:id="rId43"/>
    <p:sldId id="471" r:id="rId44"/>
    <p:sldId id="422" r:id="rId45"/>
    <p:sldId id="423" r:id="rId46"/>
    <p:sldId id="424" r:id="rId47"/>
    <p:sldId id="413" r:id="rId48"/>
    <p:sldId id="472" r:id="rId49"/>
    <p:sldId id="428" r:id="rId5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C0000"/>
    <a:srgbClr val="FFFFFF"/>
    <a:srgbClr val="000099"/>
    <a:srgbClr val="000066"/>
    <a:srgbClr val="660066"/>
    <a:srgbClr val="660033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4570" autoAdjust="0"/>
  </p:normalViewPr>
  <p:slideViewPr>
    <p:cSldViewPr>
      <p:cViewPr varScale="1">
        <p:scale>
          <a:sx n="80" d="100"/>
          <a:sy n="80" d="100"/>
        </p:scale>
        <p:origin x="15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2AFB6B5F-4CEA-454D-965D-2A566BF257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3C0DA36B-AF79-4601-B34E-1D1C1CC8D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C66A07-ECFD-46EB-B3E1-B0C026589A3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ACFE3E-10F5-4696-9D80-69C7A5EADF8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3209E6-34C7-4C2C-A5C1-09366571045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8E3CB3-DBB3-49B8-A5C7-3279A2F0EA22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b="0" i="0" u="none" baseline="0" dirty="0"/>
          </a:p>
        </p:txBody>
      </p:sp>
    </p:spTree>
    <p:extLst>
      <p:ext uri="{BB962C8B-B14F-4D97-AF65-F5344CB8AC3E}">
        <p14:creationId xmlns:p14="http://schemas.microsoft.com/office/powerpoint/2010/main" val="2208885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95F918-4178-4D7B-AE11-AC74B977F7D4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88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444AE4-5462-454A-B775-39C466853062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9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EE344F-C449-4C22-A39F-33D0FFE0DE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7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676F0E6-3E23-41C3-8661-8645F729DDB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32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5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E213C0-F06A-4A8E-92B5-2901F8252A4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34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CF783A-99C5-4048-AB08-C03CC828B4C5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AAB2EF-332B-4C58-AC27-F6365FC5AAC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95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8E5100-104F-4F36-9762-9A77479E1C9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9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0DA36B-AF79-4601-B34E-1D1C1CC8DD8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05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0A8FA3-F222-4BA4-A220-F29693EE025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911383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309688" y="4867275"/>
            <a:ext cx="641350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663700" y="5788025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1905000" y="4495800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463" y="1174750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81475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24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63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90944-6395-4471-AE36-08EA8D56C8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9BF03-E160-4F24-869E-CA117A5AEB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86C95-CD46-4A5E-B72D-4A18F1C0F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543800" cy="14319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981200"/>
            <a:ext cx="36957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45B21-7ED5-4BF0-B78F-1AE8F77EA4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66800" y="304800"/>
            <a:ext cx="75438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66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67074-2FE0-44C0-B195-168011468A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E6C1F46-0D1B-4642-A4C7-FA70637CA6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76225" y="0"/>
            <a:ext cx="104775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90600" y="0"/>
            <a:ext cx="18256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1141413" y="0"/>
            <a:ext cx="230187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0636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5407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72720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5" name="Oval 14"/>
          <p:cNvSpPr/>
          <p:nvPr/>
        </p:nvSpPr>
        <p:spPr bwMode="auto">
          <a:xfrm>
            <a:off x="1323975" y="4867275"/>
            <a:ext cx="642938" cy="64135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Oval 15"/>
          <p:cNvSpPr/>
          <p:nvPr/>
        </p:nvSpPr>
        <p:spPr bwMode="auto">
          <a:xfrm>
            <a:off x="1090613" y="5500688"/>
            <a:ext cx="138112" cy="136525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Oval 16"/>
          <p:cNvSpPr/>
          <p:nvPr/>
        </p:nvSpPr>
        <p:spPr bwMode="auto">
          <a:xfrm>
            <a:off x="1663700" y="5791200"/>
            <a:ext cx="274638" cy="274638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1879600" y="4479925"/>
            <a:ext cx="365125" cy="365125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909796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2875" y="1169988"/>
            <a:ext cx="2286000" cy="3810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076" y="4178300"/>
            <a:ext cx="3657600" cy="3841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39850" y="4929188"/>
            <a:ext cx="609600" cy="5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F2968-348F-44C0-8999-6BD7AA087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39643-7D7E-4FBF-A186-9ADB89A17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2583A-7080-4816-8260-5837CFDC2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74FC51A-C41D-4D7A-A52B-CFDAF63EB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927DC3-8EE3-4B32-9524-6C2AFFEAE3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/>
          <a:lstStyle>
            <a:lvl1pPr algn="l">
              <a:buNone/>
              <a:defRPr sz="2000" b="1" cap="sm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2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FE8FA24-FA01-4CC3-9CB3-411B14290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6192838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spcCol="274320" rtlCol="0" fromWordArt="0" forceAA="0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852986A-510B-4D09-A5FA-35F993475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52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746760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045" y="1081881"/>
            <a:ext cx="2011362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89763" y="3736975"/>
            <a:ext cx="32004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8156575" y="5715000"/>
            <a:ext cx="549275" cy="549275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588" y="5734050"/>
            <a:ext cx="609600" cy="520700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59054E-C8F1-46B9-A01A-CD252D4056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0" r:id="rId4"/>
    <p:sldLayoutId id="2147484181" r:id="rId5"/>
    <p:sldLayoutId id="2147484188" r:id="rId6"/>
    <p:sldLayoutId id="2147484182" r:id="rId7"/>
    <p:sldLayoutId id="2147484189" r:id="rId8"/>
    <p:sldLayoutId id="2147484190" r:id="rId9"/>
    <p:sldLayoutId id="2147484183" r:id="rId10"/>
    <p:sldLayoutId id="2147484184" r:id="rId11"/>
    <p:sldLayoutId id="2147484191" r:id="rId12"/>
    <p:sldLayoutId id="2147484192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kern="1200" cap="sm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Century Schoolbook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563" algn="l" rtl="0" eaLnBrk="0" fontAlgn="base" hangingPunct="0">
        <a:spcBef>
          <a:spcPct val="20000"/>
        </a:spcBef>
        <a:spcAft>
          <a:spcPct val="0"/>
        </a:spcAft>
        <a:buClr>
          <a:srgbClr val="E0752F"/>
        </a:buClr>
        <a:buSzPct val="60000"/>
        <a:buFont typeface="Wingdings" pitchFamily="2" charset="2"/>
        <a:buChar char="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182563" algn="l" rtl="0" eaLnBrk="0" fontAlgn="base" hangingPunct="0">
        <a:spcBef>
          <a:spcPct val="20000"/>
        </a:spcBef>
        <a:spcAft>
          <a:spcPct val="0"/>
        </a:spcAft>
        <a:buClr>
          <a:srgbClr val="FEC3AE"/>
        </a:buClr>
        <a:buSzPct val="60000"/>
        <a:buFont typeface="Wingdings" pitchFamily="2" charset="2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182563" algn="l" rtl="0" eaLnBrk="0" fontAlgn="base" hangingPunct="0">
        <a:spcBef>
          <a:spcPct val="20000"/>
        </a:spcBef>
        <a:spcAft>
          <a:spcPct val="0"/>
        </a:spcAft>
        <a:buClr>
          <a:srgbClr val="BDCAE9"/>
        </a:buClr>
        <a:buSzPct val="68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676400" y="1981200"/>
            <a:ext cx="7421564" cy="2438400"/>
          </a:xfrm>
        </p:spPr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800" dirty="0">
                <a:solidFill>
                  <a:srgbClr val="C00000"/>
                </a:solidFill>
              </a:rPr>
              <a:t>NATIONAL </a:t>
            </a:r>
            <a:br>
              <a:rPr lang="en-US" sz="4800" dirty="0">
                <a:solidFill>
                  <a:srgbClr val="C00000"/>
                </a:solidFill>
              </a:rPr>
            </a:br>
            <a:r>
              <a:rPr lang="en-US" sz="4800" dirty="0">
                <a:solidFill>
                  <a:srgbClr val="C00000"/>
                </a:solidFill>
              </a:rPr>
              <a:t>INCOME </a:t>
            </a:r>
            <a:br>
              <a:rPr lang="en-US" sz="4800" dirty="0">
                <a:solidFill>
                  <a:srgbClr val="C00000"/>
                </a:solidFill>
              </a:rPr>
            </a:br>
            <a:r>
              <a:rPr lang="en-US" sz="4800" dirty="0">
                <a:solidFill>
                  <a:srgbClr val="C00000"/>
                </a:solidFill>
              </a:rPr>
              <a:t>ACCOUNTING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IN" sz="3400" dirty="0">
                <a:solidFill>
                  <a:srgbClr val="990033"/>
                </a:solidFill>
              </a:rPr>
              <a:t>GDP vs GNP</a:t>
            </a:r>
            <a:br>
              <a:rPr lang="en-IN" sz="3400" dirty="0">
                <a:solidFill>
                  <a:srgbClr val="990033"/>
                </a:solidFill>
              </a:rPr>
            </a:br>
            <a:r>
              <a:rPr lang="en-IN" sz="3400" dirty="0">
                <a:solidFill>
                  <a:srgbClr val="990033"/>
                </a:solidFill>
              </a:rPr>
              <a:t>“NFIA”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 algn="ctr" eaLnBrk="1" hangingPunct="1"/>
            <a:r>
              <a:rPr lang="en-IN" sz="2400" b="1" dirty="0">
                <a:solidFill>
                  <a:srgbClr val="00B050"/>
                </a:solidFill>
              </a:rPr>
              <a:t>GNP= GDP + </a:t>
            </a:r>
            <a:r>
              <a:rPr lang="en-IN" sz="2400" b="1" u="sng" dirty="0">
                <a:solidFill>
                  <a:srgbClr val="00B050"/>
                </a:solidFill>
              </a:rPr>
              <a:t>Net Factor Income From    </a:t>
            </a:r>
          </a:p>
          <a:p>
            <a:pPr marL="366713" lvl="1" indent="0" algn="ctr" eaLnBrk="1" hangingPunct="1">
              <a:buNone/>
            </a:pPr>
            <a:r>
              <a:rPr lang="en-IN" sz="2400" b="1" dirty="0">
                <a:solidFill>
                  <a:srgbClr val="00B050"/>
                </a:solidFill>
              </a:rPr>
              <a:t>         </a:t>
            </a:r>
            <a:r>
              <a:rPr lang="en-IN" sz="2400" b="1" u="sng" dirty="0">
                <a:solidFill>
                  <a:srgbClr val="00B050"/>
                </a:solidFill>
              </a:rPr>
              <a:t>Abroad (NFIA)</a:t>
            </a:r>
          </a:p>
          <a:p>
            <a:pPr lvl="1" eaLnBrk="1" hangingPunct="1">
              <a:buNone/>
            </a:pPr>
            <a:endParaRPr lang="en-US" dirty="0"/>
          </a:p>
          <a:p>
            <a:pPr lvl="1" eaLnBrk="1" hangingPunct="1">
              <a:buNone/>
            </a:pPr>
            <a:r>
              <a:rPr lang="en-US" b="1" dirty="0"/>
              <a:t>NFIA for India</a:t>
            </a:r>
            <a:r>
              <a:rPr lang="en-US" dirty="0"/>
              <a:t>- difference between factor incomes received by the residents of India in foreign countries </a:t>
            </a:r>
            <a:r>
              <a:rPr lang="en-US" i="1" dirty="0"/>
              <a:t>minus</a:t>
            </a:r>
            <a:r>
              <a:rPr lang="en-US" dirty="0"/>
              <a:t> factor income paid to foreigners in India (</a:t>
            </a:r>
            <a:r>
              <a:rPr lang="en-US" dirty="0" err="1"/>
              <a:t>Dwivedi</a:t>
            </a:r>
            <a:r>
              <a:rPr lang="en-US" dirty="0"/>
              <a:t>, 2010)</a:t>
            </a:r>
          </a:p>
          <a:p>
            <a:pPr lvl="1" eaLnBrk="1" hangingPunct="1">
              <a:buNone/>
            </a:pPr>
            <a:endParaRPr lang="en-US" dirty="0"/>
          </a:p>
          <a:p>
            <a:pPr eaLnBrk="1" hangingPunct="1">
              <a:buNone/>
            </a:pPr>
            <a:r>
              <a:rPr lang="en-US" dirty="0"/>
              <a:t>Or Simply, </a:t>
            </a:r>
            <a:r>
              <a:rPr lang="en-US" b="1" dirty="0"/>
              <a:t>NFIA</a:t>
            </a:r>
            <a:r>
              <a:rPr lang="en-US" dirty="0"/>
              <a:t> = factor payments from abroad – </a:t>
            </a:r>
          </a:p>
          <a:p>
            <a:pPr lvl="1" eaLnBrk="1" hangingPunct="1">
              <a:buNone/>
            </a:pPr>
            <a:r>
              <a:rPr lang="en-US" dirty="0"/>
              <a:t>			                              minus</a:t>
            </a:r>
          </a:p>
          <a:p>
            <a:pPr lvl="1" eaLnBrk="1" hangingPunct="1">
              <a:buNone/>
            </a:pPr>
            <a:r>
              <a:rPr lang="en-US" dirty="0"/>
              <a:t>                                 factor payments to abroad </a:t>
            </a:r>
          </a:p>
          <a:p>
            <a:pPr lvl="1" eaLnBrk="1" hangingPunct="1">
              <a:buNone/>
            </a:pPr>
            <a:r>
              <a:rPr lang="en-US" dirty="0"/>
              <a:t>(refer, Agarwal, 2010, Arora &amp; Arora, 2017)</a:t>
            </a:r>
          </a:p>
          <a:p>
            <a:pPr lvl="1" eaLnBrk="1" hangingPunct="1">
              <a:buNone/>
            </a:pPr>
            <a:endParaRPr lang="en-US" dirty="0"/>
          </a:p>
          <a:p>
            <a:pPr lvl="1" eaLnBrk="1" hangingPunct="1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6B1FC-DC81-4E2B-893B-BA634E40186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FA7FB-D80C-4B5F-B570-3EBDDC44D3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824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400" dirty="0">
                <a:solidFill>
                  <a:srgbClr val="990033"/>
                </a:solidFill>
              </a:rPr>
              <a:t>GDP Vs GNP -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7472" indent="-347472" eaLnBrk="1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Suppose:</a:t>
            </a:r>
          </a:p>
          <a:p>
            <a:pPr marL="714185" lvl="1" indent="-347472" eaLnBrk="1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</a:t>
            </a:r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Domestic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(GDP) =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 </a:t>
            </a:r>
            <a:r>
              <a:rPr lang="en-US" sz="2000" dirty="0">
                <a:latin typeface="Times New Roman" charset="0"/>
                <a:cs typeface="Times New Roman" charset="0"/>
              </a:rPr>
              <a:t>4,022,700</a:t>
            </a:r>
            <a:endParaRPr lang="en-US" sz="1600" dirty="0">
              <a:latin typeface="Arial" charset="0"/>
            </a:endParaRPr>
          </a:p>
          <a:p>
            <a:pPr marL="714185" lvl="1" indent="-347472" eaLnBrk="1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get,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Gross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National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(GNP)-?</a:t>
            </a:r>
          </a:p>
          <a:p>
            <a:pPr marL="714185" lvl="1" indent="-347472" eaLnBrk="1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185" lvl="1" indent="-347472" eaLnBrk="1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GNP= GDP + </a:t>
            </a:r>
            <a:r>
              <a:rPr lang="en-US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Factor Income from the Rest of the World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B050"/>
                </a:solidFill>
                <a:latin typeface="Times New Roman" charset="0"/>
                <a:cs typeface="Times New Roman" charset="0"/>
              </a:rPr>
              <a:t>NFIRW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Factor Income From Abroad</a:t>
            </a:r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(NFIA) </a:t>
            </a:r>
          </a:p>
          <a:p>
            <a:pPr marL="714185" lvl="1" indent="-347472" eaLnBrk="1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185" lvl="1" indent="-347472" eaLnBrk="1" hangingPunct="1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Given, NFIA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₹ </a:t>
            </a:r>
            <a:r>
              <a:rPr lang="en-US" sz="2000" dirty="0">
                <a:latin typeface="Times New Roman" charset="0"/>
                <a:cs typeface="Times New Roman" charset="0"/>
              </a:rPr>
              <a:t>267,500</a:t>
            </a:r>
            <a:endParaRPr lang="en-US" sz="1600" dirty="0">
              <a:latin typeface="Arial" charset="0"/>
            </a:endParaRPr>
          </a:p>
          <a:p>
            <a:pPr marL="714185" lvl="1" indent="-347472" eaLnBrk="1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185" lvl="1" indent="-347472" eaLnBrk="1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GNP = GDP + NFIA</a:t>
            </a:r>
          </a:p>
          <a:p>
            <a:pPr marL="914400" lvl="3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₹ </a:t>
            </a:r>
            <a:r>
              <a:rPr lang="en-US" dirty="0">
                <a:latin typeface="Times New Roman" charset="0"/>
                <a:cs typeface="Times New Roman" charset="0"/>
              </a:rPr>
              <a:t>4,022,70 + ₹ 2,67,500</a:t>
            </a:r>
          </a:p>
          <a:p>
            <a:pPr marL="914400" lvl="3" indent="0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charset="0"/>
                <a:cs typeface="Times New Roman" charset="0"/>
              </a:rPr>
              <a:t>	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₹ </a:t>
            </a:r>
            <a:r>
              <a:rPr lang="en-US" dirty="0">
                <a:latin typeface="Times New Roman" charset="0"/>
                <a:cs typeface="Times New Roman" charset="0"/>
              </a:rPr>
              <a:t>4,290,200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185" lvl="1" indent="-347472" eaLnBrk="1" hangingPunct="1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185" lvl="1" indent="-347472" eaLnBrk="1" hangingPunct="1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17F4C-728B-4806-BA23-BB1694AA7B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6BB11-CA86-4739-8D81-726FF26F8F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1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571500"/>
            <a:ext cx="7467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HK" sz="3400" dirty="0">
                <a:solidFill>
                  <a:srgbClr val="990033"/>
                </a:solidFill>
              </a:rPr>
              <a:t>Being Included in GDP or GNP?</a:t>
            </a:r>
            <a:endParaRPr lang="en-US" altLang="zh-TW" sz="3400" dirty="0">
              <a:solidFill>
                <a:srgbClr val="9900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457200"/>
            <a:ext cx="8739188" cy="601675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kumimoji="1" lang="en-US" i="1" dirty="0"/>
              <a:t>Mr. A is now living in India. He has a pen factory and earns </a:t>
            </a:r>
            <a:r>
              <a:rPr kumimoji="1" lang="en-US" i="1" dirty="0"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kumimoji="1" lang="en-US" i="1" dirty="0"/>
              <a:t>2 crores this year.</a:t>
            </a:r>
          </a:p>
          <a:p>
            <a:pPr lvl="1" eaLnBrk="1" hangingPunct="1"/>
            <a:r>
              <a:rPr kumimoji="1" lang="en-US" altLang="zh-TW" sz="2000" b="1" dirty="0">
                <a:latin typeface="Arial" pitchFamily="34" charset="0"/>
                <a:ea typeface="新細明體" pitchFamily="18" charset="-120"/>
              </a:rPr>
              <a:t>India’s GDP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i="1" dirty="0"/>
              <a:t>Mr. A (an Indian resident) also has a toy factory in Bhutan and earns </a:t>
            </a:r>
            <a:r>
              <a:rPr kumimoji="1" lang="en-US" i="1" dirty="0">
                <a:latin typeface="Arial" panose="020B0604020202020204" pitchFamily="34" charset="0"/>
                <a:cs typeface="Arial" panose="020B0604020202020204" pitchFamily="34" charset="0"/>
              </a:rPr>
              <a:t>₹ </a:t>
            </a:r>
            <a:r>
              <a:rPr kumimoji="1" lang="en-US" i="1" dirty="0"/>
              <a:t>1.2 crores this year.</a:t>
            </a:r>
          </a:p>
          <a:p>
            <a:pPr lvl="1" eaLnBrk="1" hangingPunct="1"/>
            <a:r>
              <a:rPr kumimoji="1" lang="en-US" altLang="zh-TW" b="1" dirty="0">
                <a:latin typeface="Arial" pitchFamily="34" charset="0"/>
                <a:ea typeface="新細明體" pitchFamily="18" charset="-120"/>
              </a:rPr>
              <a:t>India’s GNP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i="1" dirty="0"/>
              <a:t>A Nepali worker in India usually gets a long-term contract of a year. He earns </a:t>
            </a:r>
            <a:r>
              <a:rPr kumimoji="1" lang="en-US" i="1" dirty="0"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kumimoji="1" lang="en-US" i="1" dirty="0"/>
              <a:t> 22,000 this year.</a:t>
            </a:r>
          </a:p>
          <a:p>
            <a:pPr lvl="1" eaLnBrk="1" hangingPunct="1"/>
            <a:r>
              <a:rPr kumimoji="1" lang="en-IN" b="1" dirty="0">
                <a:latin typeface="Arial" pitchFamily="34" charset="0"/>
                <a:ea typeface="新細明體" pitchFamily="18" charset="-120"/>
              </a:rPr>
              <a:t>India’s GDP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i="1" dirty="0"/>
              <a:t>A retired old Indian resident earns a rental income of $50,000 from his property in USA.</a:t>
            </a:r>
          </a:p>
          <a:p>
            <a:pPr lvl="1" eaLnBrk="1" hangingPunct="1"/>
            <a:r>
              <a:rPr kumimoji="1" lang="en-US" altLang="zh-TW" b="1" dirty="0">
                <a:latin typeface="Arial" pitchFamily="34" charset="0"/>
                <a:ea typeface="新細明體" pitchFamily="18" charset="-120"/>
              </a:rPr>
              <a:t>India’s GNP</a:t>
            </a:r>
          </a:p>
          <a:p>
            <a:pPr lvl="1" eaLnBrk="1" hangingPunct="1"/>
            <a:endParaRPr lang="en-IN" dirty="0"/>
          </a:p>
        </p:txBody>
      </p:sp>
      <p:sp>
        <p:nvSpPr>
          <p:cNvPr id="46100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B5B5661-702D-477C-9C0A-55D421AC5A61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B46DF8-FF47-431E-B79D-030997278E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440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610" y="152401"/>
            <a:ext cx="8536781" cy="14478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FIRST Term</a:t>
            </a:r>
            <a:r>
              <a:rPr lang="en-US" sz="2800" dirty="0">
                <a:solidFill>
                  <a:srgbClr val="C00000"/>
                </a:solidFill>
              </a:rPr>
              <a:t>: </a:t>
            </a:r>
            <a:r>
              <a:rPr lang="en-US" sz="2800" b="1" dirty="0">
                <a:solidFill>
                  <a:srgbClr val="C00000"/>
                </a:solidFill>
              </a:rPr>
              <a:t>Gross</a:t>
            </a:r>
            <a:r>
              <a:rPr lang="en-US" sz="2800" dirty="0">
                <a:solidFill>
                  <a:srgbClr val="C00000"/>
                </a:solidFill>
              </a:rPr>
              <a:t> Domestic Product &amp; </a:t>
            </a:r>
            <a:r>
              <a:rPr lang="en-US" sz="2800" b="1" dirty="0">
                <a:solidFill>
                  <a:srgbClr val="C00000"/>
                </a:solidFill>
              </a:rPr>
              <a:t>Net </a:t>
            </a:r>
            <a:r>
              <a:rPr lang="en-US" sz="2800" dirty="0">
                <a:solidFill>
                  <a:srgbClr val="C00000"/>
                </a:solidFill>
              </a:rPr>
              <a:t>Domestic Product</a:t>
            </a:r>
            <a:br>
              <a:rPr lang="en-IN" sz="2800" dirty="0"/>
            </a:br>
            <a:r>
              <a:rPr lang="en-IN" sz="2800" dirty="0"/>
              <a:t>(</a:t>
            </a:r>
            <a:r>
              <a:rPr lang="en-IN" sz="2800" b="1" dirty="0">
                <a:solidFill>
                  <a:srgbClr val="C00000"/>
                </a:solidFill>
              </a:rPr>
              <a:t>Gross Vs Net)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" y="1981200"/>
            <a:ext cx="8454628" cy="3612356"/>
          </a:xfrm>
        </p:spPr>
        <p:txBody>
          <a:bodyPr>
            <a:normAutofit/>
          </a:bodyPr>
          <a:lstStyle/>
          <a:p>
            <a:pPr marL="0" indent="0" algn="ctr">
              <a:buNone/>
              <a:defRPr/>
            </a:pPr>
            <a:r>
              <a:rPr lang="en-IN" sz="1950" b="1" dirty="0"/>
              <a:t>Gross = Net + Depreciation</a:t>
            </a:r>
          </a:p>
          <a:p>
            <a:pPr marL="0" indent="0" algn="ctr">
              <a:buNone/>
              <a:defRPr/>
            </a:pPr>
            <a:r>
              <a:rPr lang="en-IN" sz="1950" b="1" dirty="0"/>
              <a:t>Net= Gross – Deprecation</a:t>
            </a:r>
          </a:p>
          <a:p>
            <a:pPr marL="0" indent="0" algn="ctr">
              <a:buNone/>
              <a:defRPr/>
            </a:pPr>
            <a:endParaRPr lang="en-IN" sz="1950" b="1" dirty="0"/>
          </a:p>
          <a:p>
            <a:pPr>
              <a:defRPr/>
            </a:pPr>
            <a:r>
              <a:rPr lang="en-IN" sz="1950" dirty="0"/>
              <a:t>Note: </a:t>
            </a:r>
            <a:r>
              <a:rPr lang="en-US" sz="1950" i="1" dirty="0"/>
              <a:t>Depreciation is also called </a:t>
            </a:r>
            <a:r>
              <a:rPr lang="en-US" sz="1950" b="1" i="1" dirty="0"/>
              <a:t>Consumption of fixed capital </a:t>
            </a:r>
            <a:r>
              <a:rPr lang="en-US" sz="1950" dirty="0"/>
              <a:t>(Arora &amp; Arora, 2017, </a:t>
            </a:r>
            <a:r>
              <a:rPr lang="en-US" sz="1950" dirty="0" err="1"/>
              <a:t>Dwivedi</a:t>
            </a:r>
            <a:r>
              <a:rPr lang="en-US" sz="1950" dirty="0"/>
              <a:t>, 2010)</a:t>
            </a:r>
          </a:p>
          <a:p>
            <a:pPr>
              <a:defRPr/>
            </a:pPr>
            <a:r>
              <a:rPr lang="en-US" sz="1950" b="1" dirty="0">
                <a:solidFill>
                  <a:srgbClr val="00B050"/>
                </a:solidFill>
              </a:rPr>
              <a:t>Depreciation</a:t>
            </a:r>
            <a:r>
              <a:rPr lang="en-US" sz="1950" dirty="0">
                <a:solidFill>
                  <a:srgbClr val="00B050"/>
                </a:solidFill>
              </a:rPr>
              <a:t>-</a:t>
            </a:r>
            <a:r>
              <a:rPr lang="en-US" sz="1950" dirty="0"/>
              <a:t> dictionary meaning (google) “a reduction in the value of an asset over time, due in particular to wear and tear” and unforeseen obsolescence. </a:t>
            </a:r>
          </a:p>
          <a:p>
            <a:pPr>
              <a:defRPr/>
            </a:pPr>
            <a:endParaRPr lang="en-IN" sz="1950" i="1" dirty="0"/>
          </a:p>
          <a:p>
            <a:pPr marL="0" indent="0" algn="ctr">
              <a:buNone/>
              <a:defRPr/>
            </a:pPr>
            <a:r>
              <a:rPr lang="en-IN" b="1" i="1" dirty="0">
                <a:solidFill>
                  <a:srgbClr val="00B050"/>
                </a:solidFill>
              </a:rPr>
              <a:t>GDP = NDP + Depreciation</a:t>
            </a:r>
          </a:p>
          <a:p>
            <a:pPr marL="0" indent="0" algn="ctr">
              <a:buNone/>
              <a:defRPr/>
            </a:pPr>
            <a:endParaRPr lang="en-IN" b="1" i="1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1D0AF-EFFE-4010-9B6F-4CC03D0B2C8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55DB0-23FC-4B19-9749-F46DB07092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2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467600" cy="715962"/>
          </a:xfrm>
        </p:spPr>
        <p:txBody>
          <a:bodyPr lIns="45720" tIns="0" rIns="45720" bIns="0"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400" b="1" dirty="0">
                <a:solidFill>
                  <a:srgbClr val="990033"/>
                </a:solidFill>
              </a:rPr>
              <a:t>Third Term</a:t>
            </a:r>
            <a:r>
              <a:rPr lang="en-US" sz="3400" dirty="0">
                <a:solidFill>
                  <a:srgbClr val="990033"/>
                </a:solidFill>
              </a:rPr>
              <a:t>: Market Price and Factor Cost (MP vs FC)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305800" cy="51784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990033"/>
                </a:solidFill>
              </a:rPr>
              <a:t>Say, </a:t>
            </a:r>
            <a:r>
              <a:rPr lang="en-US" sz="2000" dirty="0">
                <a:solidFill>
                  <a:srgbClr val="990033"/>
                </a:solidFill>
              </a:rPr>
              <a:t>Net national product (NNP) at market price(</a:t>
            </a:r>
            <a:r>
              <a:rPr lang="en-US" sz="2000" dirty="0" err="1">
                <a:solidFill>
                  <a:srgbClr val="990033"/>
                </a:solidFill>
              </a:rPr>
              <a:t>NNPmp</a:t>
            </a:r>
            <a:r>
              <a:rPr lang="en-US" sz="2000" dirty="0">
                <a:solidFill>
                  <a:srgbClr val="990033"/>
                </a:solidFill>
              </a:rPr>
              <a:t>)- </a:t>
            </a:r>
          </a:p>
          <a:p>
            <a:pPr lvl="1" eaLnBrk="1" hangingPunct="1"/>
            <a:r>
              <a:rPr lang="en-US" dirty="0"/>
              <a:t>MP= Market Value</a:t>
            </a:r>
          </a:p>
          <a:p>
            <a:pPr lvl="1" eaLnBrk="1" hangingPunct="1"/>
            <a:r>
              <a:rPr lang="en-US" sz="2000" dirty="0"/>
              <a:t>So, total </a:t>
            </a:r>
            <a:r>
              <a:rPr lang="en-US" sz="2000" u="sng" dirty="0"/>
              <a:t>market value</a:t>
            </a:r>
            <a:r>
              <a:rPr lang="en-US" sz="2000" dirty="0"/>
              <a:t> of all final goods and services </a:t>
            </a:r>
            <a:r>
              <a:rPr lang="en-US" dirty="0"/>
              <a:t>(Agarwal, 2010).</a:t>
            </a:r>
          </a:p>
          <a:p>
            <a:pPr lvl="2" eaLnBrk="1" hangingPunct="1">
              <a:buNone/>
            </a:pPr>
            <a:endParaRPr lang="en-US" sz="1800" dirty="0"/>
          </a:p>
          <a:p>
            <a:pPr eaLnBrk="1" hangingPunct="1"/>
            <a:r>
              <a:rPr lang="en-US" dirty="0">
                <a:solidFill>
                  <a:srgbClr val="990033"/>
                </a:solidFill>
              </a:rPr>
              <a:t>Net national product (NNP) at factor cost (</a:t>
            </a:r>
            <a:r>
              <a:rPr lang="en-US" dirty="0" err="1">
                <a:solidFill>
                  <a:srgbClr val="990033"/>
                </a:solidFill>
              </a:rPr>
              <a:t>NNPfc</a:t>
            </a:r>
            <a:r>
              <a:rPr lang="en-US" dirty="0">
                <a:solidFill>
                  <a:srgbClr val="990033"/>
                </a:solidFill>
              </a:rPr>
              <a:t>)</a:t>
            </a:r>
          </a:p>
          <a:p>
            <a:pPr lvl="1" eaLnBrk="1" hangingPunct="1"/>
            <a:r>
              <a:rPr lang="en-US" dirty="0"/>
              <a:t>FC= Factor Cost (money value)</a:t>
            </a:r>
          </a:p>
          <a:p>
            <a:pPr lvl="1" eaLnBrk="1" hangingPunct="1"/>
            <a:r>
              <a:rPr lang="en-US" sz="2000" dirty="0"/>
              <a:t>So, total </a:t>
            </a:r>
            <a:r>
              <a:rPr lang="en-US" sz="2000" u="sng" dirty="0"/>
              <a:t>money value</a:t>
            </a:r>
            <a:r>
              <a:rPr lang="en-US" sz="2000" dirty="0"/>
              <a:t> of all final goods and services excluding depreciation (Agarwal, 2010).</a:t>
            </a:r>
          </a:p>
          <a:p>
            <a:pPr marL="366713" lvl="1" indent="0" eaLnBrk="1" hangingPunct="1">
              <a:buNone/>
            </a:pPr>
            <a:endParaRPr lang="en-US" dirty="0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407353-98B4-43E1-B375-9B7C402E5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167746"/>
            <a:ext cx="7543800" cy="725348"/>
          </a:xfrm>
        </p:spPr>
        <p:txBody>
          <a:bodyPr>
            <a:normAutofit/>
          </a:bodyPr>
          <a:lstStyle/>
          <a:p>
            <a:pPr algn="ctr"/>
            <a:r>
              <a:rPr lang="en-US" sz="3225" dirty="0" err="1">
                <a:solidFill>
                  <a:schemeClr val="tx1"/>
                </a:solidFill>
              </a:rPr>
              <a:t>GDP</a:t>
            </a:r>
            <a:r>
              <a:rPr lang="en-US" sz="1200" dirty="0" err="1">
                <a:solidFill>
                  <a:srgbClr val="C00000"/>
                </a:solidFill>
              </a:rPr>
              <a:t>Market</a:t>
            </a:r>
            <a:r>
              <a:rPr lang="en-US" sz="1200" dirty="0">
                <a:solidFill>
                  <a:srgbClr val="C00000"/>
                </a:solidFill>
              </a:rPr>
              <a:t> Price (MP)  </a:t>
            </a:r>
            <a:r>
              <a:rPr lang="en-US" sz="3225" dirty="0">
                <a:solidFill>
                  <a:schemeClr val="tx1"/>
                </a:solidFill>
              </a:rPr>
              <a:t>&amp;</a:t>
            </a:r>
            <a:r>
              <a:rPr lang="en-US" sz="3225" dirty="0">
                <a:solidFill>
                  <a:srgbClr val="C00000"/>
                </a:solidFill>
              </a:rPr>
              <a:t> </a:t>
            </a:r>
            <a:r>
              <a:rPr lang="en-US" sz="3225" dirty="0" err="1">
                <a:solidFill>
                  <a:schemeClr val="tx1"/>
                </a:solidFill>
              </a:rPr>
              <a:t>GDP</a:t>
            </a:r>
            <a:r>
              <a:rPr lang="en-US" sz="1200" dirty="0" err="1">
                <a:solidFill>
                  <a:srgbClr val="C00000"/>
                </a:solidFill>
              </a:rPr>
              <a:t>Factor</a:t>
            </a:r>
            <a:r>
              <a:rPr lang="en-US" sz="1200" dirty="0">
                <a:solidFill>
                  <a:srgbClr val="C00000"/>
                </a:solidFill>
              </a:rPr>
              <a:t> Cost (FC) </a:t>
            </a:r>
            <a:endParaRPr lang="en-IN" sz="1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893094"/>
            <a:ext cx="8486775" cy="3490436"/>
          </a:xfrm>
        </p:spPr>
        <p:txBody>
          <a:bodyPr/>
          <a:lstStyle/>
          <a:p>
            <a:pPr marL="0" indent="0" algn="ctr">
              <a:buClr>
                <a:schemeClr val="accent3"/>
              </a:buClr>
              <a:buNone/>
              <a:defRPr/>
            </a:pPr>
            <a:r>
              <a:rPr lang="en-US" sz="3225" dirty="0">
                <a:latin typeface="+mj-lt"/>
              </a:rPr>
              <a:t>MP = FC + </a:t>
            </a:r>
            <a:r>
              <a:rPr lang="en-US" sz="3225" b="1" dirty="0">
                <a:solidFill>
                  <a:srgbClr val="00B050"/>
                </a:solidFill>
                <a:latin typeface="+mj-lt"/>
              </a:rPr>
              <a:t>Net Indirect Tax (NIT)</a:t>
            </a:r>
          </a:p>
          <a:p>
            <a:pPr marL="0" indent="0" algn="ctr">
              <a:buClr>
                <a:schemeClr val="accent3"/>
              </a:buClr>
              <a:buNone/>
              <a:defRPr/>
            </a:pPr>
            <a:r>
              <a:rPr lang="en-US" sz="3225" dirty="0">
                <a:latin typeface="+mj-lt"/>
              </a:rPr>
              <a:t>NIT = Indirect taxes – subsidies</a:t>
            </a:r>
          </a:p>
          <a:p>
            <a:pPr marL="342900" indent="-342900">
              <a:buClr>
                <a:schemeClr val="accent3"/>
              </a:buClr>
              <a:buNone/>
              <a:defRPr/>
            </a:pP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Clr>
                <a:schemeClr val="accent3"/>
              </a:buClr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  <a:defRPr/>
            </a:pPr>
            <a:r>
              <a:rPr lang="en-US" b="1" i="1" dirty="0">
                <a:solidFill>
                  <a:srgbClr val="00B050"/>
                </a:solidFill>
              </a:rPr>
              <a:t>GDP</a:t>
            </a:r>
            <a:r>
              <a:rPr lang="en-US" sz="1200" b="1" i="1" dirty="0">
                <a:solidFill>
                  <a:srgbClr val="00B050"/>
                </a:solidFill>
              </a:rPr>
              <a:t>MP</a:t>
            </a:r>
            <a:r>
              <a:rPr lang="en-US" b="1" i="1" dirty="0">
                <a:solidFill>
                  <a:srgbClr val="00B050"/>
                </a:solidFill>
              </a:rPr>
              <a:t> = GDP</a:t>
            </a:r>
            <a:r>
              <a:rPr lang="en-US" sz="1200" b="1" i="1" dirty="0">
                <a:solidFill>
                  <a:srgbClr val="00B050"/>
                </a:solidFill>
              </a:rPr>
              <a:t>FC</a:t>
            </a:r>
            <a:r>
              <a:rPr lang="en-US" b="1" i="1" dirty="0">
                <a:solidFill>
                  <a:srgbClr val="00B050"/>
                </a:solidFill>
              </a:rPr>
              <a:t> + Net Indirect Taxes</a:t>
            </a:r>
            <a:endParaRPr lang="en-IN" b="1" i="1" dirty="0">
              <a:solidFill>
                <a:srgbClr val="00B050"/>
              </a:solidFill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B0738-3662-44C1-8C66-3243DC9FCA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258BC-86A0-4F7D-A7C0-160B0C148E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50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1600200"/>
            <a:ext cx="8915400" cy="4873625"/>
          </a:xfrm>
        </p:spPr>
        <p:txBody>
          <a:bodyPr/>
          <a:lstStyle/>
          <a:p>
            <a:pPr marL="731837" lvl="2" indent="0">
              <a:buNone/>
            </a:pPr>
            <a:r>
              <a:rPr lang="en-IN" dirty="0"/>
              <a:t>    </a:t>
            </a:r>
            <a:r>
              <a:rPr lang="en-IN" b="1" dirty="0">
                <a:solidFill>
                  <a:srgbClr val="C00000"/>
                </a:solidFill>
              </a:rPr>
              <a:t>Net</a:t>
            </a:r>
            <a:r>
              <a:rPr lang="en-IN" dirty="0"/>
              <a:t> 	    </a:t>
            </a:r>
            <a:r>
              <a:rPr lang="en-IN" b="1" dirty="0">
                <a:solidFill>
                  <a:srgbClr val="00B050"/>
                </a:solidFill>
              </a:rPr>
              <a:t>Domestic Product at </a:t>
            </a:r>
            <a:r>
              <a:rPr lang="en-IN" dirty="0"/>
              <a:t>	</a:t>
            </a:r>
            <a:r>
              <a:rPr lang="en-IN" b="1" dirty="0">
                <a:solidFill>
                  <a:srgbClr val="002060"/>
                </a:solidFill>
              </a:rPr>
              <a:t>factor cost</a:t>
            </a:r>
            <a:r>
              <a:rPr lang="en-IN" b="1" baseline="-25000" dirty="0">
                <a:solidFill>
                  <a:srgbClr val="002060"/>
                </a:solidFill>
              </a:rPr>
              <a:t>    </a:t>
            </a:r>
          </a:p>
        </p:txBody>
      </p:sp>
      <p:sp>
        <p:nvSpPr>
          <p:cNvPr id="7" name="Down Arrow 6"/>
          <p:cNvSpPr/>
          <p:nvPr/>
        </p:nvSpPr>
        <p:spPr>
          <a:xfrm>
            <a:off x="3200400" y="2057400"/>
            <a:ext cx="381000" cy="236220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1219200" y="2133600"/>
            <a:ext cx="381000" cy="228600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7162800" y="2057400"/>
            <a:ext cx="381000" cy="228600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5442" y="2588483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Add: </a:t>
            </a:r>
          </a:p>
          <a:p>
            <a:r>
              <a:rPr lang="en-IN" sz="1600" b="1" dirty="0">
                <a:solidFill>
                  <a:srgbClr val="C00000"/>
                </a:solidFill>
              </a:rPr>
              <a:t>Depreciation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7376" y="278453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</a:rPr>
              <a:t>Add: NFIA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258848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2060"/>
                </a:solidFill>
              </a:rPr>
              <a:t>Add: </a:t>
            </a:r>
          </a:p>
          <a:p>
            <a:r>
              <a:rPr lang="en-IN" sz="1600" b="1" dirty="0">
                <a:solidFill>
                  <a:srgbClr val="002060"/>
                </a:solidFill>
              </a:rPr>
              <a:t>Net Indirect Taxes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4645967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Gross</a:t>
            </a:r>
            <a:r>
              <a:rPr lang="en-IN" dirty="0"/>
              <a:t> 	    </a:t>
            </a:r>
            <a:r>
              <a:rPr lang="en-IN" b="1" dirty="0">
                <a:solidFill>
                  <a:srgbClr val="00B050"/>
                </a:solidFill>
              </a:rPr>
              <a:t>National Product at </a:t>
            </a:r>
            <a:r>
              <a:rPr lang="en-IN" dirty="0"/>
              <a:t>	           </a:t>
            </a:r>
            <a:r>
              <a:rPr lang="en-IN" b="1" dirty="0">
                <a:solidFill>
                  <a:srgbClr val="002060"/>
                </a:solidFill>
              </a:rPr>
              <a:t>Market price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274638"/>
            <a:ext cx="8153400" cy="7921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kern="1200" cap="sm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>
                <a:solidFill>
                  <a:schemeClr val="tx2"/>
                </a:solidFill>
                <a:latin typeface="Century Schoolbook" pitchFamily="18" charset="0"/>
              </a:defRPr>
            </a:lvl9pPr>
          </a:lstStyle>
          <a:p>
            <a:r>
              <a:rPr lang="en-IN" dirty="0"/>
              <a:t>Revision- </a:t>
            </a:r>
            <a:r>
              <a:rPr lang="en-IN" i="1" dirty="0"/>
              <a:t>First, Second and Third term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B6DB2D-B524-4207-8CBF-2FBF2A59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BACF2-BA98-4D3E-BE28-6F54A600C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27DC3-8EE3-4B32-9524-6C2AFFEAE35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66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 Quiz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75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A term/abbreviation used to designate the sum of market value of all final goods and services produced in a country over a year?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GDP minus Depreciation = 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/>
              <a:t>? = </a:t>
            </a:r>
            <a:r>
              <a:rPr lang="en-US" sz="2800" dirty="0" err="1"/>
              <a:t>NNPfc</a:t>
            </a:r>
            <a:r>
              <a:rPr lang="en-US" sz="2800" dirty="0"/>
              <a:t> + depreciation- NFIA+ NIT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EB6F3-7203-4C98-BF61-35C647FFC5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19B16-3C40-4A79-9668-2779C0FCEC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5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Approaches to measure NI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DE7036-2824-4372-9203-95D70521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6A6EF-A2F5-47B2-B30F-3B932BF4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F2968-348F-44C0-8999-6BD7AA087B2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3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803672" y="0"/>
            <a:ext cx="7543800" cy="762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5400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+mn-lt"/>
              </a:rPr>
              <a:t>Methods to Measure NI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57188" y="838200"/>
            <a:ext cx="8436768" cy="59436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b="1" dirty="0">
                <a:solidFill>
                  <a:srgbClr val="00B050"/>
                </a:solidFill>
              </a:rPr>
              <a:t>Three Methods to Measure NI: </a:t>
            </a: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385763" indent="-385763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Expenditure Method </a:t>
            </a:r>
            <a:r>
              <a:rPr lang="en-US" dirty="0"/>
              <a:t>– measures NI as the sum of expenditures on final goods and services.</a:t>
            </a:r>
          </a:p>
          <a:p>
            <a:pPr marL="385763" indent="-385763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endParaRPr lang="en-US" dirty="0"/>
          </a:p>
          <a:p>
            <a:pPr marL="385763" indent="-385763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Income Method</a:t>
            </a:r>
            <a:r>
              <a:rPr lang="en-US" dirty="0"/>
              <a:t>– measures NI as the sum of incomes of factors of production (rent, interest, profit, and compensation of employees).</a:t>
            </a:r>
          </a:p>
          <a:p>
            <a:pPr marL="385763" indent="-385763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endParaRPr lang="en-US" dirty="0"/>
          </a:p>
          <a:p>
            <a:pPr marL="385763" indent="-385763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Production/Value-added/Output Method </a:t>
            </a:r>
            <a:r>
              <a:rPr lang="en-US" dirty="0"/>
              <a:t>– measures NI as the sum of value added at each stage of production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39CD18-A006-4DE5-B8F3-D9059BBD515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9F38B5-48D1-453B-8B7F-DD82765CF1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5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2336" y="27562"/>
            <a:ext cx="7467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National Income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077200" cy="5257800"/>
          </a:xfrm>
        </p:spPr>
        <p:txBody>
          <a:bodyPr/>
          <a:lstStyle/>
          <a:p>
            <a:pPr eaLnBrk="1" hangingPunct="1"/>
            <a:r>
              <a:rPr lang="en-US" sz="2800" b="1" dirty="0"/>
              <a:t>National Income</a:t>
            </a:r>
          </a:p>
          <a:p>
            <a:pPr lvl="1" eaLnBrk="1" hangingPunct="1"/>
            <a:r>
              <a:rPr lang="en-US" dirty="0"/>
              <a:t>As per Bateman &amp; McAdam (2006), it is the “value of income from the sales of goods and services in a country”</a:t>
            </a:r>
          </a:p>
          <a:p>
            <a:pPr eaLnBrk="1" hangingPunct="1"/>
            <a:r>
              <a:rPr lang="en-US" sz="2800" b="1" dirty="0"/>
              <a:t>National Accounts</a:t>
            </a:r>
          </a:p>
          <a:p>
            <a:pPr lvl="1" eaLnBrk="1" hangingPunct="1"/>
            <a:r>
              <a:rPr lang="en-US" dirty="0"/>
              <a:t>The national accounts records the monetary value of goods and services produced and sold both domestically and exported over a period of single year (Bateman &amp; McAdam, 2006). </a:t>
            </a:r>
          </a:p>
          <a:p>
            <a:pPr eaLnBrk="1" hangingPunct="1"/>
            <a:r>
              <a:rPr lang="en-US" sz="2800" b="1" dirty="0"/>
              <a:t>National Income Accounting (NIA)</a:t>
            </a:r>
          </a:p>
          <a:p>
            <a:pPr lvl="1" eaLnBrk="1" hangingPunct="1"/>
            <a:r>
              <a:rPr lang="en-US" dirty="0"/>
              <a:t>Records all the incomes and expenditures that contribute to a country’s income and output</a:t>
            </a:r>
          </a:p>
          <a:p>
            <a:pPr lvl="1" eaLnBrk="1" hangingPunct="1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81A1D0-A560-4F1C-B4E1-A71EED821C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2D861B-1CA9-4110-9D95-7E22ADD2A6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19465"/>
            <a:ext cx="7600572" cy="548133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96938" y="6400800"/>
            <a:ext cx="659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i="1" dirty="0"/>
              <a:t>Source: </a:t>
            </a:r>
            <a:r>
              <a:rPr lang="en-IN" sz="1600" dirty="0"/>
              <a:t>Adapted from</a:t>
            </a:r>
            <a:r>
              <a:rPr lang="en-IN" sz="1600" i="1" dirty="0"/>
              <a:t> </a:t>
            </a:r>
            <a:r>
              <a:rPr lang="de-DE" sz="1600" dirty="0"/>
              <a:t>William J. Baumol, Blinder, &amp; Solow (2020), pp. 150</a:t>
            </a:r>
            <a:r>
              <a:rPr lang="en-IN" sz="1600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56356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Circular Flow of Expenditure and Income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C7605-76C0-40D8-823A-B56D5CB8F8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7409E-EE2F-470B-AD45-60158A09F4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543800" cy="653911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Expenditure Approach (Way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2197" y="1219200"/>
            <a:ext cx="8408194" cy="4417219"/>
          </a:xfrm>
        </p:spPr>
        <p:txBody>
          <a:bodyPr>
            <a:normAutofit/>
          </a:bodyPr>
          <a:lstStyle/>
          <a:p>
            <a:r>
              <a:rPr lang="en-IN" sz="2100" dirty="0"/>
              <a:t>As per expenditure approach, </a:t>
            </a:r>
          </a:p>
          <a:p>
            <a:pPr marL="0" indent="0" algn="ctr">
              <a:buNone/>
            </a:pPr>
            <a:r>
              <a:rPr lang="en-IN" sz="2100" b="1" dirty="0"/>
              <a:t>	</a:t>
            </a:r>
          </a:p>
          <a:p>
            <a:pPr marL="0" indent="0" algn="ctr">
              <a:buNone/>
            </a:pPr>
            <a:r>
              <a:rPr lang="en-IN" sz="3000" b="1" dirty="0"/>
              <a:t>GDP</a:t>
            </a:r>
            <a:r>
              <a:rPr lang="en-IN" sz="2100" b="1" dirty="0"/>
              <a:t>MP</a:t>
            </a:r>
            <a:r>
              <a:rPr lang="en-IN" sz="3000" b="1" dirty="0"/>
              <a:t> = C + I + G + (X-M)</a:t>
            </a:r>
          </a:p>
          <a:p>
            <a:pPr marL="0" indent="0" algn="ctr">
              <a:buNone/>
            </a:pPr>
            <a:r>
              <a:rPr lang="en-IN" sz="2100" dirty="0"/>
              <a:t>	where, </a:t>
            </a:r>
          </a:p>
          <a:p>
            <a:pPr marL="0" indent="0" algn="ctr">
              <a:buNone/>
            </a:pPr>
            <a:r>
              <a:rPr lang="en-IN" sz="2100" b="1" i="1" dirty="0"/>
              <a:t>	</a:t>
            </a:r>
            <a:r>
              <a:rPr lang="en-US" sz="1800" b="1" i="1" dirty="0"/>
              <a:t>C</a:t>
            </a:r>
            <a:r>
              <a:rPr lang="en-US" sz="1800" dirty="0"/>
              <a:t> is Private final consumption expenditure, </a:t>
            </a:r>
          </a:p>
          <a:p>
            <a:pPr marL="0" indent="0" algn="ctr">
              <a:buNone/>
            </a:pPr>
            <a:r>
              <a:rPr lang="en-US" sz="1800" b="1" i="1" dirty="0"/>
              <a:t>      I</a:t>
            </a:r>
            <a:r>
              <a:rPr lang="en-US" sz="1800" dirty="0"/>
              <a:t> is investment (inventory) expenditure, </a:t>
            </a:r>
          </a:p>
          <a:p>
            <a:pPr marL="0" indent="0" algn="ctr">
              <a:buNone/>
            </a:pPr>
            <a:r>
              <a:rPr lang="en-US" sz="1800" b="1" i="1" dirty="0"/>
              <a:t>	G</a:t>
            </a:r>
            <a:r>
              <a:rPr lang="en-US" sz="1800" dirty="0"/>
              <a:t> is government purchases, and </a:t>
            </a:r>
          </a:p>
          <a:p>
            <a:pPr marL="0" indent="0" algn="ctr">
              <a:buNone/>
            </a:pPr>
            <a:r>
              <a:rPr lang="en-US" sz="1800" b="1" i="1" dirty="0"/>
              <a:t>X-M</a:t>
            </a:r>
            <a:r>
              <a:rPr lang="en-US" sz="1800" dirty="0"/>
              <a:t> is net export or exports - import</a:t>
            </a:r>
          </a:p>
          <a:p>
            <a:pPr lvl="1" eaLnBrk="0" hangingPunct="0">
              <a:lnSpc>
                <a:spcPct val="90000"/>
              </a:lnSpc>
            </a:pPr>
            <a:endParaRPr lang="en-US" sz="2400" dirty="0"/>
          </a:p>
          <a:p>
            <a:pPr lvl="1" eaLnBrk="0" hangingPunct="0">
              <a:lnSpc>
                <a:spcPct val="90000"/>
              </a:lnSpc>
            </a:pPr>
            <a:r>
              <a:rPr lang="en-US" sz="2400" dirty="0"/>
              <a:t>In a closed economy, </a:t>
            </a:r>
            <a:r>
              <a:rPr lang="en-US" sz="2400" i="1" dirty="0"/>
              <a:t>X - M </a:t>
            </a:r>
            <a:r>
              <a:rPr lang="en-US" dirty="0"/>
              <a:t>will be zero (</a:t>
            </a:r>
            <a:r>
              <a:rPr lang="en-US" dirty="0" err="1"/>
              <a:t>Dwivedi</a:t>
            </a:r>
            <a:r>
              <a:rPr lang="en-US" dirty="0"/>
              <a:t>, 2010).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EBD39-EE0B-4F56-88DD-DE64C3F2D4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4F72A-0936-4412-A0C5-9B41E43B5D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496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Other aggregates from NI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(Class Exercise)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5842" name="Content Placeholder 3"/>
          <p:cNvSpPr>
            <a:spLocks noGrp="1"/>
          </p:cNvSpPr>
          <p:nvPr>
            <p:ph idx="1"/>
          </p:nvPr>
        </p:nvSpPr>
        <p:spPr>
          <a:xfrm>
            <a:off x="457200" y="1981200"/>
            <a:ext cx="7467600" cy="44927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 sz="2100" dirty="0"/>
              <a:t>GNP</a:t>
            </a:r>
            <a:r>
              <a:rPr lang="en-US" sz="1600" dirty="0"/>
              <a:t>MP</a:t>
            </a:r>
            <a:r>
              <a:rPr lang="en-IN" sz="2100" dirty="0"/>
              <a:t> = GDP</a:t>
            </a:r>
            <a:r>
              <a:rPr lang="en-US" sz="1600" dirty="0"/>
              <a:t>MP</a:t>
            </a:r>
            <a:r>
              <a:rPr lang="en-IN" sz="2100" dirty="0"/>
              <a:t> + ?</a:t>
            </a:r>
          </a:p>
          <a:p>
            <a:pPr marL="205740" indent="-205740">
              <a:buClr>
                <a:schemeClr val="accent3"/>
              </a:buClr>
              <a:buNone/>
              <a:defRPr/>
            </a:pPr>
            <a:endParaRPr lang="en-IN" dirty="0"/>
          </a:p>
          <a:p>
            <a:pPr>
              <a:defRPr/>
            </a:pPr>
            <a:r>
              <a:rPr lang="en-IN" sz="2100" dirty="0"/>
              <a:t>GNP</a:t>
            </a:r>
            <a:r>
              <a:rPr lang="en-US" sz="1600" dirty="0"/>
              <a:t>FC</a:t>
            </a:r>
            <a:r>
              <a:rPr lang="en-IN" sz="2100" dirty="0"/>
              <a:t> = GNP</a:t>
            </a:r>
            <a:r>
              <a:rPr lang="en-US" sz="1600" dirty="0"/>
              <a:t>MP</a:t>
            </a:r>
            <a:r>
              <a:rPr lang="en-IN" sz="2100" dirty="0"/>
              <a:t>  -  ?</a:t>
            </a:r>
          </a:p>
          <a:p>
            <a:pPr marL="205740" indent="-205740">
              <a:buClr>
                <a:schemeClr val="accent3"/>
              </a:buClr>
              <a:buNone/>
              <a:defRPr/>
            </a:pPr>
            <a:endParaRPr lang="en-IN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IN" sz="2100" dirty="0"/>
              <a:t>NNP</a:t>
            </a:r>
            <a:r>
              <a:rPr lang="en-US" sz="1600" dirty="0"/>
              <a:t>FC</a:t>
            </a:r>
            <a:r>
              <a:rPr lang="en-IN" sz="2100" dirty="0"/>
              <a:t> = ? - Depreciation</a:t>
            </a:r>
          </a:p>
          <a:p>
            <a:pPr marL="205740" indent="-205740">
              <a:buClr>
                <a:schemeClr val="accent3"/>
              </a:buClr>
              <a:buFont typeface="Arial" charset="0"/>
              <a:buChar char="•"/>
              <a:defRPr/>
            </a:pP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09464-2680-4EA5-889B-F6552700EE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466D0-2CCE-4967-86A0-0A7228C1C9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76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0"/>
            <a:ext cx="8229600" cy="5635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Expenditure Method (Way 2)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4819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685800"/>
            <a:ext cx="8537575" cy="6019800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IN" sz="2000" dirty="0"/>
              <a:t>1. Private final consumption expenditure (</a:t>
            </a:r>
            <a:r>
              <a:rPr lang="en-IN" sz="2000" i="1" dirty="0"/>
              <a:t>Given</a:t>
            </a:r>
            <a:r>
              <a:rPr lang="en-IN" sz="2000" dirty="0"/>
              <a:t>)</a:t>
            </a:r>
          </a:p>
          <a:p>
            <a:pPr eaLnBrk="1" hangingPunct="1">
              <a:buFont typeface="Arial" charset="0"/>
              <a:buNone/>
            </a:pPr>
            <a:r>
              <a:rPr lang="en-IN" sz="2000" dirty="0"/>
              <a:t>2. Government Purchases or Government final consumption expenditure (</a:t>
            </a:r>
            <a:r>
              <a:rPr lang="en-IN" sz="2000" i="1" dirty="0"/>
              <a:t>Given</a:t>
            </a:r>
            <a:r>
              <a:rPr lang="en-IN" sz="2000" dirty="0"/>
              <a:t>)</a:t>
            </a:r>
          </a:p>
          <a:p>
            <a:pPr marL="0" indent="0" eaLnBrk="1" hangingPunct="1">
              <a:buNone/>
            </a:pPr>
            <a:r>
              <a:rPr lang="en-IN" sz="2000" b="1" i="1" dirty="0">
                <a:solidFill>
                  <a:srgbClr val="00B050"/>
                </a:solidFill>
              </a:rPr>
              <a:t>Adding these two</a:t>
            </a:r>
          </a:p>
          <a:p>
            <a:pPr eaLnBrk="1" hangingPunct="1">
              <a:buFont typeface="Wingdings" pitchFamily="2" charset="2"/>
              <a:buNone/>
            </a:pPr>
            <a:r>
              <a:rPr lang="en-IN" sz="2000" b="1" dirty="0">
                <a:solidFill>
                  <a:srgbClr val="00B050"/>
                </a:solidFill>
              </a:rPr>
              <a:t>Get, </a:t>
            </a:r>
            <a:r>
              <a:rPr lang="en-IN" sz="2000" b="1" dirty="0"/>
              <a:t>Final consumption expenditure (1+2)</a:t>
            </a:r>
          </a:p>
          <a:p>
            <a:pPr eaLnBrk="1" hangingPunct="1">
              <a:buFont typeface="Wingdings" pitchFamily="2" charset="2"/>
              <a:buNone/>
            </a:pPr>
            <a:endParaRPr lang="en-IN" sz="2000" b="1" dirty="0"/>
          </a:p>
          <a:p>
            <a:pPr eaLnBrk="1" hangingPunct="1">
              <a:buNone/>
            </a:pPr>
            <a:r>
              <a:rPr lang="en-IN" sz="2000" b="1" dirty="0">
                <a:solidFill>
                  <a:srgbClr val="FF0000"/>
                </a:solidFill>
              </a:rPr>
              <a:t>In place of Investment Expenditure, we have </a:t>
            </a:r>
            <a:endParaRPr lang="en-IN" sz="2000" dirty="0">
              <a:solidFill>
                <a:srgbClr val="FF000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IN" sz="2000" dirty="0"/>
              <a:t>3. Gross domestic capital formation (GDCF) + CHANGE IN STOCK (closing stock- opening stock)</a:t>
            </a:r>
          </a:p>
          <a:p>
            <a:pPr eaLnBrk="1" hangingPunct="1">
              <a:buFont typeface="Arial" charset="0"/>
              <a:buNone/>
            </a:pPr>
            <a:r>
              <a:rPr lang="en-US" sz="2000" b="1" dirty="0">
                <a:solidFill>
                  <a:srgbClr val="00B050"/>
                </a:solidFill>
              </a:rPr>
              <a:t>Add (+)</a:t>
            </a:r>
            <a:endParaRPr lang="en-IN" sz="2000" b="1" dirty="0">
              <a:solidFill>
                <a:srgbClr val="00B050"/>
              </a:solidFill>
            </a:endParaRPr>
          </a:p>
          <a:p>
            <a:pPr eaLnBrk="1" hangingPunct="1">
              <a:buFont typeface="Arial" charset="0"/>
              <a:buNone/>
            </a:pPr>
            <a:r>
              <a:rPr lang="en-IN" sz="2000" dirty="0"/>
              <a:t>4. Net exports (Exports- Imports)</a:t>
            </a:r>
          </a:p>
          <a:p>
            <a:pPr eaLnBrk="1" hangingPunct="1">
              <a:buFont typeface="Wingdings" pitchFamily="2" charset="2"/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algn="ctr" eaLnBrk="1" hangingPunct="1">
              <a:buFont typeface="Wingdings" pitchFamily="2" charset="2"/>
              <a:buNone/>
            </a:pPr>
            <a:r>
              <a:rPr lang="en-IN" sz="2000" b="1" dirty="0"/>
              <a:t>Gross Domestic Product at Market Price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IN" sz="2000" b="1" dirty="0"/>
              <a:t>(GDP</a:t>
            </a:r>
            <a:r>
              <a:rPr lang="en-US" sz="2000" b="1" baseline="-25000" dirty="0"/>
              <a:t>MP</a:t>
            </a:r>
            <a:r>
              <a:rPr lang="en-IN" sz="2000" b="1" dirty="0"/>
              <a:t> =1+2+3+4)</a:t>
            </a:r>
          </a:p>
          <a:p>
            <a:pPr algn="ctr" eaLnBrk="1" hangingPunct="1">
              <a:buFont typeface="Wingdings" pitchFamily="2" charset="2"/>
              <a:buNone/>
            </a:pPr>
            <a:endParaRPr lang="en-IN" sz="2000" b="1" dirty="0"/>
          </a:p>
          <a:p>
            <a:pPr algn="ctr" eaLnBrk="1" hangingPunct="1">
              <a:buNone/>
            </a:pPr>
            <a:r>
              <a:rPr lang="en-IN" sz="2000" b="1" dirty="0">
                <a:solidFill>
                  <a:srgbClr val="C00000"/>
                </a:solidFill>
              </a:rPr>
              <a:t>NNP</a:t>
            </a:r>
            <a:r>
              <a:rPr lang="en-US" sz="1400" b="1" dirty="0">
                <a:solidFill>
                  <a:srgbClr val="C00000"/>
                </a:solidFill>
              </a:rPr>
              <a:t>FC</a:t>
            </a:r>
            <a:r>
              <a:rPr lang="en-IN" sz="2000" b="1" dirty="0">
                <a:solidFill>
                  <a:srgbClr val="C00000"/>
                </a:solidFill>
              </a:rPr>
              <a:t> = </a:t>
            </a:r>
            <a:r>
              <a:rPr lang="en-IN" sz="1800" b="1" dirty="0">
                <a:solidFill>
                  <a:srgbClr val="C00000"/>
                </a:solidFill>
              </a:rPr>
              <a:t>GDP</a:t>
            </a:r>
            <a:r>
              <a:rPr lang="en-US" sz="1800" b="1" baseline="-25000" dirty="0">
                <a:solidFill>
                  <a:srgbClr val="C00000"/>
                </a:solidFill>
              </a:rPr>
              <a:t>MP</a:t>
            </a:r>
            <a:r>
              <a:rPr lang="en-IN" sz="2000" b="1" dirty="0">
                <a:solidFill>
                  <a:srgbClr val="C00000"/>
                </a:solidFill>
              </a:rPr>
              <a:t> – Depreciation + NFIA - NIT</a:t>
            </a:r>
          </a:p>
          <a:p>
            <a:pPr algn="ctr" eaLnBrk="1" hangingPunct="1">
              <a:buFont typeface="Wingdings" pitchFamily="2" charset="2"/>
              <a:buNone/>
            </a:pP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F4FC9-40A9-47F9-AB0D-4887EA5A77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6402-61A4-41E5-B05E-010F09261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8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82000" cy="609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dirty="0">
                <a:solidFill>
                  <a:schemeClr val="tx1"/>
                </a:solidFill>
              </a:rPr>
              <a:t>Calculate </a:t>
            </a:r>
            <a:r>
              <a:rPr lang="en-US" sz="2000" b="1" u="sng" dirty="0">
                <a:solidFill>
                  <a:schemeClr val="tx1"/>
                </a:solidFill>
              </a:rPr>
              <a:t>national income </a:t>
            </a:r>
            <a:r>
              <a:rPr lang="en-US" sz="2000" b="1" dirty="0">
                <a:solidFill>
                  <a:schemeClr val="tx1"/>
                </a:solidFill>
              </a:rPr>
              <a:t>based on </a:t>
            </a:r>
            <a:r>
              <a:rPr lang="en-US" sz="2000" b="1" dirty="0">
                <a:solidFill>
                  <a:srgbClr val="C00000"/>
                </a:solidFill>
              </a:rPr>
              <a:t>expenditure method</a:t>
            </a:r>
            <a:r>
              <a:rPr lang="en-US" sz="20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990600"/>
            <a:ext cx="8201025" cy="5867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500" b="1" dirty="0">
                <a:solidFill>
                  <a:srgbClr val="FF0000"/>
                </a:solidFill>
              </a:rPr>
              <a:t>       </a:t>
            </a:r>
            <a:r>
              <a:rPr lang="en-US" sz="2100" i="1" dirty="0"/>
              <a:t>Items</a:t>
            </a:r>
            <a:r>
              <a:rPr lang="en-US" sz="2100" dirty="0"/>
              <a:t>                                                               </a:t>
            </a:r>
            <a:r>
              <a:rPr lang="en-US" sz="2100" i="1" dirty="0"/>
              <a:t>(</a:t>
            </a:r>
            <a:r>
              <a:rPr lang="en-US" sz="2100" i="1" dirty="0"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US" sz="2100" i="1" dirty="0"/>
              <a:t> in crores)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b="1" dirty="0"/>
              <a:t>Final consumption expenditure                   		2000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b="1" dirty="0"/>
              <a:t>Gross domestic investment				1000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b="1" dirty="0"/>
              <a:t>Government Expenditure				400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dirty="0"/>
              <a:t>Closing Stock 					600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dirty="0"/>
              <a:t>Opening stock 					200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b="1" dirty="0"/>
              <a:t>Exports 						1400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b="1" dirty="0"/>
              <a:t>Imports 						400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dirty="0"/>
              <a:t>Consumption of fixed capital  				420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dirty="0"/>
              <a:t>Net factor income from Abroad                 		240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sz="1800" dirty="0"/>
              <a:t>Net Indirect taxes                                           	 	260</a:t>
            </a:r>
          </a:p>
          <a:p>
            <a:pPr marL="0" indent="0">
              <a:lnSpc>
                <a:spcPct val="80000"/>
              </a:lnSpc>
              <a:buNone/>
              <a:defRPr/>
            </a:pPr>
            <a:endParaRPr lang="en-US" sz="15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500" dirty="0"/>
              <a:t>Source: Compiled from Arora &amp; Arora (2017), and </a:t>
            </a:r>
            <a:r>
              <a:rPr lang="en-US" sz="1500" dirty="0" err="1"/>
              <a:t>Dwivedi</a:t>
            </a:r>
            <a:r>
              <a:rPr lang="en-US" sz="1500" dirty="0"/>
              <a:t> (2010)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B7654D-C795-4D93-B7B5-F6B0DC312AC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CC823B-405B-4049-A34F-52B394BCD1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3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GDP</a:t>
            </a:r>
            <a:r>
              <a:rPr lang="en-US" b="1" baseline="-25000" dirty="0">
                <a:solidFill>
                  <a:srgbClr val="C00000"/>
                </a:solidFill>
              </a:rPr>
              <a:t>MP  </a:t>
            </a:r>
            <a:r>
              <a:rPr lang="en-US" sz="4950" b="1" baseline="-25000" dirty="0">
                <a:solidFill>
                  <a:srgbClr val="C00000"/>
                </a:solidFill>
              </a:rPr>
              <a:t>=</a:t>
            </a:r>
            <a:r>
              <a:rPr lang="en-US" b="1" baseline="-25000" dirty="0">
                <a:solidFill>
                  <a:srgbClr val="C00000"/>
                </a:solidFill>
              </a:rPr>
              <a:t> </a:t>
            </a:r>
            <a:r>
              <a:rPr lang="en-US" sz="2700" b="1" dirty="0">
                <a:solidFill>
                  <a:srgbClr val="C00000"/>
                </a:solidFill>
              </a:rPr>
              <a:t>Final Consumption Expenditure + Gross Domestic Investment + Government Expenditure + Net exports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800" dirty="0"/>
              <a:t>GDP</a:t>
            </a:r>
            <a:r>
              <a:rPr lang="en-US" sz="1200" dirty="0"/>
              <a:t>MP</a:t>
            </a:r>
            <a:r>
              <a:rPr lang="en-US" sz="1800" dirty="0"/>
              <a:t>  = C+I+G+(X-M)</a:t>
            </a:r>
          </a:p>
          <a:p>
            <a:pPr marL="205740" indent="-20574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1800" dirty="0"/>
              <a:t>= 2000 + 1000 + 400+ (1400-400)</a:t>
            </a:r>
          </a:p>
          <a:p>
            <a:pPr marL="205740" indent="-20574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             </a:t>
            </a:r>
            <a:r>
              <a:rPr lang="en-US" sz="1800" dirty="0"/>
              <a:t>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US" sz="1800" dirty="0"/>
              <a:t> 4,400 crore</a:t>
            </a:r>
          </a:p>
          <a:p>
            <a:pPr marL="205740" indent="-205740">
              <a:lnSpc>
                <a:spcPct val="90000"/>
              </a:lnSpc>
              <a:buClr>
                <a:schemeClr val="accent3"/>
              </a:buClr>
              <a:buNone/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/>
              <a:t>NNP</a:t>
            </a:r>
            <a:r>
              <a:rPr lang="en-US" sz="1200" dirty="0"/>
              <a:t>FC</a:t>
            </a:r>
            <a:r>
              <a:rPr lang="en-US" sz="1800" dirty="0"/>
              <a:t> </a:t>
            </a:r>
            <a:r>
              <a:rPr lang="en-US" sz="1800"/>
              <a:t>= GDP</a:t>
            </a:r>
            <a:r>
              <a:rPr lang="en-US" sz="1200"/>
              <a:t>MP</a:t>
            </a:r>
            <a:r>
              <a:rPr lang="en-US" sz="1800"/>
              <a:t> </a:t>
            </a:r>
            <a:r>
              <a:rPr lang="en-US" sz="1800" dirty="0"/>
              <a:t>– Depreciation + NFIA – NIT</a:t>
            </a:r>
          </a:p>
          <a:p>
            <a:pPr marL="205740" indent="-20574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1800" dirty="0"/>
              <a:t>                = 4400 – 420 + 240 -260</a:t>
            </a:r>
          </a:p>
          <a:p>
            <a:pPr marL="205740" indent="-205740">
              <a:lnSpc>
                <a:spcPct val="90000"/>
              </a:lnSpc>
              <a:buClr>
                <a:schemeClr val="accent3"/>
              </a:buClr>
              <a:buNone/>
              <a:defRPr/>
            </a:pPr>
            <a:r>
              <a:rPr lang="en-US" sz="1800" dirty="0"/>
              <a:t>               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US" sz="1800" dirty="0"/>
              <a:t> 3,960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7D838A-F1FC-412F-89A7-88D2F2B1C0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FCD5F-99FA-46CB-B957-A0E3DABA0E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90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76200"/>
            <a:ext cx="5873750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Income Approach</a:t>
            </a:r>
          </a:p>
        </p:txBody>
      </p:sp>
      <p:sp>
        <p:nvSpPr>
          <p:cNvPr id="235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838200"/>
            <a:ext cx="8839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NI is the sum of payments to the various factors of production such as rent, wages ,interest and profit (</a:t>
            </a:r>
            <a:r>
              <a:rPr lang="en-US" dirty="0" err="1"/>
              <a:t>Dwivedi</a:t>
            </a:r>
            <a:r>
              <a:rPr lang="en-US" dirty="0"/>
              <a:t>, 2010).</a:t>
            </a:r>
          </a:p>
          <a:p>
            <a:r>
              <a:rPr lang="en-IN" dirty="0"/>
              <a:t>As per Income Method: </a:t>
            </a:r>
          </a:p>
          <a:p>
            <a:endParaRPr lang="en-IN" dirty="0"/>
          </a:p>
          <a:p>
            <a:pPr marL="0" lvl="1" indent="0" algn="ctr">
              <a:spcBef>
                <a:spcPts val="600"/>
              </a:spcBef>
              <a:buSzPct val="70000"/>
              <a:buNone/>
            </a:pPr>
            <a:r>
              <a:rPr lang="en-IN" sz="3000" b="1" dirty="0"/>
              <a:t>NDP</a:t>
            </a:r>
            <a:r>
              <a:rPr lang="en-IN" sz="1600" b="1" dirty="0"/>
              <a:t>FC </a:t>
            </a:r>
            <a:r>
              <a:rPr lang="en-IN" sz="3000" b="1" dirty="0"/>
              <a:t>= R + I + P + COEs + MI</a:t>
            </a:r>
          </a:p>
          <a:p>
            <a:pPr marL="0" indent="0" algn="ctr">
              <a:buNone/>
            </a:pPr>
            <a:r>
              <a:rPr lang="en-IN" sz="3600" dirty="0"/>
              <a:t>where, </a:t>
            </a:r>
          </a:p>
          <a:p>
            <a:pPr marL="0" indent="0" algn="ctr">
              <a:buNone/>
            </a:pPr>
            <a:r>
              <a:rPr lang="en-IN" sz="3600" b="1" i="1" dirty="0"/>
              <a:t>	</a:t>
            </a:r>
            <a:r>
              <a:rPr lang="en-US" sz="2800" b="1" i="1" dirty="0"/>
              <a:t>R</a:t>
            </a:r>
            <a:r>
              <a:rPr lang="en-US" sz="2800" dirty="0"/>
              <a:t> is Rent, </a:t>
            </a:r>
          </a:p>
          <a:p>
            <a:pPr marL="0" indent="0" algn="ctr">
              <a:buNone/>
            </a:pPr>
            <a:r>
              <a:rPr lang="en-US" sz="2800" b="1" i="1" dirty="0"/>
              <a:t>      I</a:t>
            </a:r>
            <a:r>
              <a:rPr lang="en-US" sz="2800" dirty="0"/>
              <a:t> is Interest, </a:t>
            </a:r>
          </a:p>
          <a:p>
            <a:pPr marL="0" indent="0" algn="ctr">
              <a:buNone/>
            </a:pPr>
            <a:r>
              <a:rPr lang="en-US" sz="2800" b="1" i="1" dirty="0"/>
              <a:t>	P</a:t>
            </a:r>
            <a:r>
              <a:rPr lang="en-US" sz="2800" dirty="0"/>
              <a:t> is Profit, and </a:t>
            </a:r>
          </a:p>
          <a:p>
            <a:pPr marL="0" indent="0" algn="ctr">
              <a:buNone/>
            </a:pPr>
            <a:r>
              <a:rPr lang="en-US" sz="2800" b="1" i="1" dirty="0"/>
              <a:t>COE</a:t>
            </a:r>
            <a:r>
              <a:rPr lang="en-US" sz="2800" dirty="0"/>
              <a:t> is Compensation to Employees</a:t>
            </a:r>
          </a:p>
          <a:p>
            <a:pPr marL="0" indent="0" algn="ctr">
              <a:buNone/>
            </a:pPr>
            <a:r>
              <a:rPr lang="en-US" sz="2800" b="1" i="1" dirty="0"/>
              <a:t>MI</a:t>
            </a:r>
            <a:r>
              <a:rPr lang="en-US" sz="2800" dirty="0"/>
              <a:t> is Mixed Income of Self-employed</a:t>
            </a:r>
          </a:p>
          <a:p>
            <a:pPr>
              <a:buNone/>
            </a:pPr>
            <a:endParaRPr lang="en-IN" sz="2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800" dirty="0">
                <a:solidFill>
                  <a:srgbClr val="FF000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893EDF-9514-40AE-993D-556FBB33A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49448-567C-48F2-BC3C-9BB41CCE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67074-2FE0-44C0-B195-168011468A6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762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INCOME METHOD- Key Points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762000"/>
            <a:ext cx="8229600" cy="6096000"/>
          </a:xfrm>
        </p:spPr>
        <p:txBody>
          <a:bodyPr>
            <a:normAutofit lnSpcReduction="10000"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sz="2000" b="1" dirty="0"/>
              <a:t>Components of domestic income:-</a:t>
            </a:r>
          </a:p>
          <a:p>
            <a:pPr>
              <a:buClr>
                <a:schemeClr val="accent3"/>
              </a:buClr>
              <a:defRPr/>
            </a:pPr>
            <a:r>
              <a:rPr lang="en-US" sz="2000" i="1" dirty="0">
                <a:solidFill>
                  <a:srgbClr val="0033CC"/>
                </a:solidFill>
              </a:rPr>
              <a:t>Compensation of Employees (COEs)</a:t>
            </a:r>
            <a:r>
              <a:rPr lang="en-US" sz="2000" dirty="0">
                <a:solidFill>
                  <a:srgbClr val="0033CC"/>
                </a:solidFill>
              </a:rPr>
              <a:t>: </a:t>
            </a:r>
            <a:r>
              <a:rPr lang="en-US" sz="2000" dirty="0"/>
              <a:t>is the compensation paid to employees (Arora &amp; Arora, 2017). It includes: 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sz="2000" dirty="0"/>
              <a:t>Wages and Salaries in cash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sz="2000" dirty="0"/>
              <a:t>Wages and Salaries in kind 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sz="2000" dirty="0"/>
              <a:t>Employer’s contribution to social security schemes</a:t>
            </a:r>
          </a:p>
          <a:p>
            <a:pPr>
              <a:buClr>
                <a:schemeClr val="accent3"/>
              </a:buClr>
              <a:defRPr/>
            </a:pPr>
            <a:r>
              <a:rPr lang="en-US" sz="2300" i="1" dirty="0">
                <a:solidFill>
                  <a:srgbClr val="0033CC"/>
                </a:solidFill>
              </a:rPr>
              <a:t>Operating surplus</a:t>
            </a:r>
            <a:r>
              <a:rPr lang="en-US" sz="2300" dirty="0"/>
              <a:t>:- is the sum of </a:t>
            </a:r>
            <a:r>
              <a:rPr lang="en-US" sz="2300" u="sng" dirty="0"/>
              <a:t>rent, profit and interest. 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Profit includes corporate tax, dividend and undistributed profit.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i="1" dirty="0">
                <a:solidFill>
                  <a:srgbClr val="0033CC"/>
                </a:solidFill>
              </a:rPr>
              <a:t>Mixed incomes of Self-Employed- </a:t>
            </a:r>
            <a:r>
              <a:rPr lang="en-US" sz="2300" dirty="0"/>
              <a:t>include earnings from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farming enterprises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sole proprietorship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other professions such as legal and medical practice, consultancy services, etc.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000" dirty="0"/>
              <a:t>mixed incomes of those who earn their living from various sources, including wages, rent on own property, interest on own capital and so forth.</a:t>
            </a:r>
          </a:p>
          <a:p>
            <a:pPr marL="641033" lvl="1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EAFAE9-1BB2-4A88-A6D6-39F9F18ABA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1D18D7-52B3-4D48-98E4-0630C5753A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4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b="1" dirty="0">
                <a:solidFill>
                  <a:srgbClr val="C00000"/>
                </a:solidFill>
              </a:rPr>
              <a:t>NI of India from Income Method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NI of India is </a:t>
            </a:r>
            <a:r>
              <a:rPr lang="en-IN" b="1" dirty="0">
                <a:solidFill>
                  <a:srgbClr val="00B050"/>
                </a:solidFill>
              </a:rPr>
              <a:t>NNP</a:t>
            </a:r>
            <a:r>
              <a:rPr lang="en-IN" sz="1400" b="1" dirty="0">
                <a:solidFill>
                  <a:srgbClr val="00B050"/>
                </a:solidFill>
              </a:rPr>
              <a:t>FC</a:t>
            </a:r>
            <a:r>
              <a:rPr lang="en-IN" b="1" dirty="0">
                <a:solidFill>
                  <a:srgbClr val="00B050"/>
                </a:solidFill>
              </a:rPr>
              <a:t> 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To get, </a:t>
            </a:r>
          </a:p>
          <a:p>
            <a:pPr marL="0" indent="0" algn="ctr">
              <a:buNone/>
            </a:pPr>
            <a:r>
              <a:rPr lang="en-IN" b="1" dirty="0"/>
              <a:t>NNP</a:t>
            </a:r>
            <a:r>
              <a:rPr lang="en-IN" sz="1400" b="1" dirty="0"/>
              <a:t>FC</a:t>
            </a:r>
            <a:r>
              <a:rPr lang="en-IN" b="1" dirty="0"/>
              <a:t> = NDP</a:t>
            </a:r>
            <a:r>
              <a:rPr lang="en-IN" sz="1400" b="1" dirty="0"/>
              <a:t>FC</a:t>
            </a:r>
            <a:r>
              <a:rPr lang="en-IN" b="1" dirty="0"/>
              <a:t> (given) + Net factor income from abroad (NFIA)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94A91-4184-406F-90F1-34708896B39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B132D-212A-49AF-8010-A9DF9A118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02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Other aggregates from NI </a:t>
            </a: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(Class Exercise)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>
          <a:xfrm>
            <a:off x="307181" y="2434590"/>
            <a:ext cx="8572500" cy="2948940"/>
          </a:xfrm>
        </p:spPr>
        <p:txBody>
          <a:bodyPr>
            <a:normAutofit/>
          </a:bodyPr>
          <a:lstStyle/>
          <a:p>
            <a:r>
              <a:rPr lang="en-IN" sz="2100" dirty="0"/>
              <a:t>Gross National Product at Factor cost (GNP</a:t>
            </a:r>
            <a:r>
              <a:rPr lang="en-IN" sz="1600" dirty="0"/>
              <a:t>FC</a:t>
            </a:r>
            <a:r>
              <a:rPr lang="en-IN" sz="2100" dirty="0"/>
              <a:t>) = NNP</a:t>
            </a:r>
            <a:r>
              <a:rPr lang="en-IN" sz="1500" dirty="0"/>
              <a:t>FC</a:t>
            </a:r>
            <a:r>
              <a:rPr lang="en-IN" sz="2100" dirty="0"/>
              <a:t> +  ?</a:t>
            </a:r>
          </a:p>
          <a:p>
            <a:endParaRPr lang="en-IN" sz="2100" dirty="0"/>
          </a:p>
          <a:p>
            <a:r>
              <a:rPr lang="en-IN" sz="2100" dirty="0"/>
              <a:t>Gross National Product at Market Price (GNP</a:t>
            </a:r>
            <a:r>
              <a:rPr lang="en-IN" sz="1600" dirty="0"/>
              <a:t>MP</a:t>
            </a:r>
            <a:r>
              <a:rPr lang="en-IN" sz="2100" dirty="0"/>
              <a:t>) = GNP</a:t>
            </a:r>
            <a:r>
              <a:rPr lang="en-IN" sz="1500" dirty="0"/>
              <a:t>FC</a:t>
            </a:r>
            <a:r>
              <a:rPr lang="en-IN" sz="2100" dirty="0"/>
              <a:t> + </a:t>
            </a:r>
            <a:r>
              <a:rPr lang="en-IN" sz="1800" dirty="0"/>
              <a:t>?</a:t>
            </a:r>
          </a:p>
          <a:p>
            <a:pPr eaLnBrk="1" hangingPunct="1">
              <a:buFont typeface="Arial" charset="0"/>
              <a:buChar char="•"/>
            </a:pP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0F26C-4026-4FE4-AB58-F8528BE584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7D1F1-7EFD-403D-A75C-23CE8EAC9E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0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</a:rPr>
              <a:t>Related Concepts to 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458200" cy="5334000"/>
          </a:xfrm>
        </p:spPr>
        <p:txBody>
          <a:bodyPr/>
          <a:lstStyle/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endParaRPr lang="en-US" sz="1400" dirty="0"/>
          </a:p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r>
              <a:rPr lang="en-US" sz="2400" dirty="0"/>
              <a:t>Final and intermediate goods</a:t>
            </a:r>
          </a:p>
          <a:p>
            <a:pPr marL="547687" lvl="2">
              <a:spcBef>
                <a:spcPts val="600"/>
              </a:spcBef>
              <a:buSzPct val="70000"/>
            </a:pPr>
            <a:r>
              <a:rPr lang="en-US" sz="2000" dirty="0"/>
              <a:t>final use vs further processing</a:t>
            </a:r>
          </a:p>
          <a:p>
            <a:pPr marL="547687" lvl="2">
              <a:spcBef>
                <a:spcPts val="600"/>
              </a:spcBef>
              <a:buSzPct val="70000"/>
            </a:pPr>
            <a:endParaRPr lang="en-US" sz="1050" dirty="0"/>
          </a:p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r>
              <a:rPr lang="en-IN" sz="2400" dirty="0"/>
              <a:t>Economic and Non-economic Production</a:t>
            </a:r>
          </a:p>
          <a:p>
            <a:pPr marL="547687" lvl="2">
              <a:spcBef>
                <a:spcPts val="600"/>
              </a:spcBef>
              <a:buSzPct val="70000"/>
            </a:pPr>
            <a:r>
              <a:rPr lang="en-IN" sz="2000" i="1" dirty="0"/>
              <a:t>Economic</a:t>
            </a:r>
            <a:r>
              <a:rPr lang="en-IN" sz="2000" dirty="0"/>
              <a:t>- </a:t>
            </a:r>
            <a:r>
              <a:rPr lang="en-US" sz="2000" dirty="0"/>
              <a:t>meant for sale and have market value</a:t>
            </a:r>
          </a:p>
          <a:p>
            <a:pPr marL="820737" lvl="3">
              <a:spcBef>
                <a:spcPts val="600"/>
              </a:spcBef>
              <a:buSzPct val="70000"/>
            </a:pPr>
            <a:r>
              <a:rPr lang="en-US" sz="1800" dirty="0"/>
              <a:t>Some non-marketable production (supplied by the government, NGOs, social clubs, charitable </a:t>
            </a:r>
            <a:r>
              <a:rPr lang="en-IN" sz="1800" dirty="0"/>
              <a:t>trusts, </a:t>
            </a:r>
            <a:r>
              <a:rPr lang="en-IN" sz="1800" dirty="0" err="1"/>
              <a:t>etc</a:t>
            </a:r>
            <a:r>
              <a:rPr lang="en-IN" sz="1800" dirty="0"/>
              <a:t>) are also economic (</a:t>
            </a:r>
            <a:r>
              <a:rPr lang="en-IN" sz="1800" dirty="0" err="1"/>
              <a:t>Dwivedi</a:t>
            </a:r>
            <a:r>
              <a:rPr lang="en-IN" sz="1800" dirty="0"/>
              <a:t>, 2010). </a:t>
            </a:r>
          </a:p>
          <a:p>
            <a:pPr marL="547687" lvl="2">
              <a:spcBef>
                <a:spcPts val="600"/>
              </a:spcBef>
              <a:buSzPct val="70000"/>
            </a:pPr>
            <a:r>
              <a:rPr lang="en-IN" sz="2000" i="1" dirty="0"/>
              <a:t>Non-economic</a:t>
            </a:r>
            <a:r>
              <a:rPr lang="en-IN" sz="2000" dirty="0"/>
              <a:t>: </a:t>
            </a:r>
            <a:r>
              <a:rPr lang="en-US" sz="2000" dirty="0"/>
              <a:t>that are not meant to be sold, and have no market </a:t>
            </a:r>
            <a:r>
              <a:rPr lang="en-IN" sz="2000" dirty="0"/>
              <a:t>price</a:t>
            </a:r>
          </a:p>
          <a:p>
            <a:pPr marL="547687" lvl="2">
              <a:spcBef>
                <a:spcPts val="600"/>
              </a:spcBef>
              <a:buSzPct val="70000"/>
            </a:pPr>
            <a:endParaRPr lang="en-IN" sz="1200" dirty="0"/>
          </a:p>
          <a:p>
            <a:pPr marL="273050" lvl="1">
              <a:spcBef>
                <a:spcPts val="600"/>
              </a:spcBef>
              <a:buSzPct val="70000"/>
              <a:buFont typeface="Wingdings" pitchFamily="2" charset="2"/>
              <a:buChar char=""/>
            </a:pPr>
            <a:r>
              <a:rPr lang="en-IN" sz="2400" i="1" dirty="0"/>
              <a:t>All goods and services must be counted only once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804786-FC81-4398-9130-89D49437BA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7AB754-F64C-48DB-9918-3D2128AB2F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45" y="0"/>
            <a:ext cx="8779669" cy="6324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100" b="1" dirty="0"/>
              <a:t>Example 1</a:t>
            </a:r>
            <a:r>
              <a:rPr lang="en-US" sz="2100" dirty="0"/>
              <a:t>: Calculate </a:t>
            </a:r>
            <a:r>
              <a:rPr lang="en-US" sz="2100" b="1" dirty="0"/>
              <a:t>NDP</a:t>
            </a:r>
            <a:r>
              <a:rPr lang="en-US" sz="1200" b="1" dirty="0"/>
              <a:t>FC</a:t>
            </a:r>
            <a:r>
              <a:rPr lang="en-US" sz="2100" b="1" dirty="0"/>
              <a:t>, NNP</a:t>
            </a:r>
            <a:r>
              <a:rPr lang="en-US" sz="1200" b="1" dirty="0"/>
              <a:t>FC</a:t>
            </a:r>
            <a:r>
              <a:rPr lang="en-US" sz="2100" b="1" dirty="0"/>
              <a:t>, NNP</a:t>
            </a:r>
            <a:r>
              <a:rPr lang="en-US" sz="1200" b="1" dirty="0"/>
              <a:t>MP</a:t>
            </a:r>
            <a:r>
              <a:rPr lang="en-US" sz="2100" b="1" dirty="0"/>
              <a:t>, and GDP</a:t>
            </a:r>
            <a:r>
              <a:rPr lang="en-US" sz="1200" b="1" dirty="0"/>
              <a:t>MP</a:t>
            </a:r>
            <a:r>
              <a:rPr lang="en-US" sz="2100" b="1" dirty="0"/>
              <a:t> </a:t>
            </a:r>
            <a:r>
              <a:rPr lang="en-US" sz="2100" dirty="0"/>
              <a:t>using </a:t>
            </a:r>
            <a:r>
              <a:rPr lang="en-US" sz="2100" b="1" dirty="0">
                <a:solidFill>
                  <a:srgbClr val="C00000"/>
                </a:solidFill>
              </a:rPr>
              <a:t>income method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28599" y="762000"/>
            <a:ext cx="8697515" cy="59436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Clr>
                <a:schemeClr val="accent3"/>
              </a:buClr>
              <a:buNone/>
              <a:defRPr/>
            </a:pPr>
            <a:r>
              <a:rPr lang="en-US" sz="1950" b="1" dirty="0"/>
              <a:t>                      Items                                                     (</a:t>
            </a:r>
            <a:r>
              <a:rPr 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₹ </a:t>
            </a:r>
            <a:r>
              <a:rPr lang="en-US" sz="1950" b="1" dirty="0"/>
              <a:t>in crores)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b="1" dirty="0"/>
              <a:t>Compensation of employees               			         2000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dirty="0"/>
              <a:t>Net factor income from abroad               			           - 3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b="1" dirty="0"/>
              <a:t>Rent                                                         	   		            20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b="1" dirty="0"/>
              <a:t>Profit                                                      	  		            50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dirty="0"/>
              <a:t>Consumption of fixed capital         	  	                           260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dirty="0"/>
              <a:t>Indirect taxes                                         	   		            500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b="1" dirty="0"/>
              <a:t>Interest                                                           	                            30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dirty="0"/>
              <a:t>Royalty                                                    	                                            40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dirty="0"/>
              <a:t>Subsidies                                                	                                            400</a:t>
            </a:r>
          </a:p>
          <a:p>
            <a:pPr marL="457200" indent="-457200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dirty="0"/>
              <a:t>Source: Compiled from Arora &amp; Arora (2017), and </a:t>
            </a:r>
            <a:r>
              <a:rPr lang="en-US" sz="1400" dirty="0" err="1"/>
              <a:t>Dwivedi</a:t>
            </a:r>
            <a:r>
              <a:rPr lang="en-US" sz="1400" dirty="0"/>
              <a:t> (2010)</a:t>
            </a:r>
          </a:p>
          <a:p>
            <a:pPr marL="457200" indent="-457200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en-US" sz="195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C149C-4F45-45BD-A223-6FD0F968C7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CB3C0-C8F2-4CEC-BC9E-D94EA65741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98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743700" cy="769239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NDP</a:t>
            </a:r>
            <a:r>
              <a:rPr lang="en-US" sz="1800" b="1" baseline="-25000" dirty="0">
                <a:solidFill>
                  <a:srgbClr val="C00000"/>
                </a:solidFill>
              </a:rPr>
              <a:t>FC  </a:t>
            </a:r>
            <a:r>
              <a:rPr lang="en-US" sz="2700" b="1" baseline="-25000" dirty="0">
                <a:solidFill>
                  <a:srgbClr val="C00000"/>
                </a:solidFill>
              </a:rPr>
              <a:t>=</a:t>
            </a:r>
            <a:r>
              <a:rPr lang="en-US" sz="1800" b="1" baseline="-25000" dirty="0">
                <a:solidFill>
                  <a:srgbClr val="C0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Rent + Interest + Profit + COE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335881" y="1743074"/>
            <a:ext cx="7279481" cy="46577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   </a:t>
            </a:r>
            <a:r>
              <a:rPr lang="en-US" sz="1800" b="1" dirty="0"/>
              <a:t>NDP</a:t>
            </a:r>
            <a:r>
              <a:rPr lang="en-US" sz="1800" b="1" baseline="-25000" dirty="0"/>
              <a:t>FC </a:t>
            </a:r>
            <a:r>
              <a:rPr lang="en-US" sz="1800" baseline="-25000" dirty="0"/>
              <a:t> </a:t>
            </a:r>
            <a:r>
              <a:rPr lang="en-US" sz="1800" dirty="0"/>
              <a:t>= 20 +30+ 50 + 2000</a:t>
            </a:r>
          </a:p>
          <a:p>
            <a:pPr eaLnBrk="1" hangingPunct="1">
              <a:buFontTx/>
              <a:buNone/>
            </a:pPr>
            <a:r>
              <a:rPr lang="en-US" sz="1800" dirty="0"/>
              <a:t>		   = 2100 </a:t>
            </a:r>
          </a:p>
          <a:p>
            <a:pPr eaLnBrk="1" hangingPunct="1">
              <a:buFontTx/>
              <a:buNone/>
            </a:pPr>
            <a:r>
              <a:rPr lang="en-US" sz="1800" dirty="0"/>
              <a:t>    </a:t>
            </a:r>
            <a:r>
              <a:rPr lang="en-US" sz="1800" b="1" dirty="0"/>
              <a:t>NNP</a:t>
            </a:r>
            <a:r>
              <a:rPr lang="en-US" sz="1800" b="1" baseline="-25000" dirty="0"/>
              <a:t>FC</a:t>
            </a:r>
            <a:r>
              <a:rPr lang="en-US" sz="1800" baseline="-25000" dirty="0"/>
              <a:t> </a:t>
            </a:r>
            <a:r>
              <a:rPr lang="en-US" sz="1800" dirty="0"/>
              <a:t>= NDP</a:t>
            </a:r>
            <a:r>
              <a:rPr lang="en-US" sz="1800" baseline="-25000" dirty="0"/>
              <a:t>FC</a:t>
            </a:r>
            <a:r>
              <a:rPr lang="en-US" sz="1800" dirty="0"/>
              <a:t> + NFIA</a:t>
            </a:r>
          </a:p>
          <a:p>
            <a:pPr>
              <a:buNone/>
            </a:pPr>
            <a:r>
              <a:rPr lang="en-US" sz="1800" dirty="0"/>
              <a:t>                 = 2100 +(-3) </a:t>
            </a:r>
          </a:p>
          <a:p>
            <a:pPr eaLnBrk="1" hangingPunct="1">
              <a:buFontTx/>
              <a:buNone/>
            </a:pPr>
            <a:r>
              <a:rPr lang="en-US" sz="1800" dirty="0"/>
              <a:t>                 = 2097 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b="1" dirty="0"/>
              <a:t>NNP</a:t>
            </a:r>
            <a:r>
              <a:rPr lang="en-US" sz="1800" b="1" baseline="-25000" dirty="0"/>
              <a:t>MP </a:t>
            </a:r>
            <a:r>
              <a:rPr lang="en-US" sz="1800" baseline="-25000" dirty="0"/>
              <a:t> </a:t>
            </a:r>
            <a:r>
              <a:rPr lang="en-US" sz="1800" dirty="0"/>
              <a:t>= NNP</a:t>
            </a:r>
            <a:r>
              <a:rPr lang="en-US" sz="1800" baseline="-25000" dirty="0"/>
              <a:t>FC</a:t>
            </a:r>
            <a:r>
              <a:rPr lang="en-US" sz="1800" dirty="0"/>
              <a:t> +Indirect taxes – Subsidies (NIT)</a:t>
            </a:r>
          </a:p>
          <a:p>
            <a:pPr eaLnBrk="1" hangingPunct="1">
              <a:buFontTx/>
              <a:buNone/>
            </a:pPr>
            <a:r>
              <a:rPr lang="en-US" sz="1800" dirty="0"/>
              <a:t>                 = 2097 + 500- 400</a:t>
            </a:r>
          </a:p>
          <a:p>
            <a:pPr eaLnBrk="1" hangingPunct="1">
              <a:buFontTx/>
              <a:buNone/>
            </a:pPr>
            <a:r>
              <a:rPr lang="en-US" sz="1800" dirty="0"/>
              <a:t>                 = 2197 </a:t>
            </a:r>
          </a:p>
          <a:p>
            <a:pPr eaLnBrk="1" hangingPunct="1">
              <a:buFontTx/>
              <a:buNone/>
            </a:pPr>
            <a:r>
              <a:rPr lang="en-US" sz="1800" dirty="0"/>
              <a:t>   </a:t>
            </a:r>
            <a:r>
              <a:rPr lang="en-US" sz="1800" b="1" dirty="0"/>
              <a:t>GDP</a:t>
            </a:r>
            <a:r>
              <a:rPr lang="en-US" sz="1800" b="1" baseline="-25000" dirty="0"/>
              <a:t>MP</a:t>
            </a:r>
            <a:r>
              <a:rPr lang="en-US" sz="1800" baseline="-25000" dirty="0"/>
              <a:t>  </a:t>
            </a:r>
            <a:r>
              <a:rPr lang="en-US" sz="1800" dirty="0"/>
              <a:t>= NDP</a:t>
            </a:r>
            <a:r>
              <a:rPr lang="en-US" sz="1800" baseline="-25000" dirty="0"/>
              <a:t>FC </a:t>
            </a:r>
            <a:r>
              <a:rPr lang="en-US" sz="1800" dirty="0"/>
              <a:t> + Depreciation + NIT</a:t>
            </a:r>
          </a:p>
          <a:p>
            <a:pPr eaLnBrk="1" hangingPunct="1">
              <a:buFontTx/>
              <a:buNone/>
            </a:pPr>
            <a:r>
              <a:rPr lang="en-US" sz="1800" dirty="0"/>
              <a:t>                = 2100 + 260 +100</a:t>
            </a:r>
          </a:p>
          <a:p>
            <a:pPr eaLnBrk="1" hangingPunct="1">
              <a:buFontTx/>
              <a:buNone/>
            </a:pPr>
            <a:r>
              <a:rPr lang="en-US" sz="1800" dirty="0"/>
              <a:t>                = 2460</a:t>
            </a:r>
          </a:p>
          <a:p>
            <a:pPr eaLnBrk="1" hangingPunct="1"/>
            <a:endParaRPr lang="en-US" sz="1500" b="1" dirty="0">
              <a:solidFill>
                <a:srgbClr val="FF000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69F561-CB40-4C22-8F3F-6E7DC24DF4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282C10-717D-4127-B2AF-03DFC9BD65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6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445" y="0"/>
            <a:ext cx="8779669" cy="533400"/>
          </a:xfrm>
        </p:spPr>
        <p:txBody>
          <a:bodyPr>
            <a:normAutofit/>
          </a:bodyPr>
          <a:lstStyle/>
          <a:p>
            <a:pPr algn="ctr"/>
            <a:r>
              <a:rPr lang="en-US" sz="2100" b="1" dirty="0"/>
              <a:t>Example 2</a:t>
            </a:r>
            <a:r>
              <a:rPr lang="en-US" sz="2100" dirty="0"/>
              <a:t>: Calculate </a:t>
            </a:r>
            <a:r>
              <a:rPr lang="en-US" sz="2100" b="1" dirty="0"/>
              <a:t>NI </a:t>
            </a:r>
            <a:r>
              <a:rPr lang="en-US" sz="2100" dirty="0"/>
              <a:t>using </a:t>
            </a:r>
            <a:r>
              <a:rPr lang="en-US" sz="2100" b="1" dirty="0">
                <a:solidFill>
                  <a:srgbClr val="C00000"/>
                </a:solidFill>
              </a:rPr>
              <a:t>income method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28599" y="762000"/>
            <a:ext cx="8697515" cy="59436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80000"/>
              </a:lnSpc>
              <a:buClr>
                <a:schemeClr val="accent3"/>
              </a:buClr>
              <a:buNone/>
              <a:defRPr/>
            </a:pPr>
            <a:r>
              <a:rPr lang="en-US" sz="1950" b="1" dirty="0"/>
              <a:t>                      Items                                                     (</a:t>
            </a:r>
            <a:r>
              <a:rPr lang="en-US" sz="1950" b="1" dirty="0">
                <a:latin typeface="Arial" panose="020B0604020202020204" pitchFamily="34" charset="0"/>
                <a:cs typeface="Arial" panose="020B0604020202020204" pitchFamily="34" charset="0"/>
              </a:rPr>
              <a:t>₹ </a:t>
            </a:r>
            <a:r>
              <a:rPr lang="en-US" sz="1950" b="1" dirty="0"/>
              <a:t>in crores)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b="1" dirty="0"/>
              <a:t>Compensation of employees               			         2000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b="1" dirty="0">
                <a:solidFill>
                  <a:srgbClr val="00B050"/>
                </a:solidFill>
              </a:rPr>
              <a:t>Mixed income of self employed          		                        1000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dirty="0"/>
              <a:t>Net factor income from abroad               			           - 3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b="1" dirty="0"/>
              <a:t>Rent                                                         	   		            20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b="1" dirty="0"/>
              <a:t>Profit                                                      	  		            50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dirty="0"/>
              <a:t>Consumption of fixed capital         	  	                           260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dirty="0"/>
              <a:t>Indirect taxes                                         	   		            500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b="1" dirty="0"/>
              <a:t>Interest                                                           	                            30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dirty="0"/>
              <a:t>Royalty                                                    	                                            40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+mj-lt"/>
              <a:buAutoNum type="arabicPeriod"/>
              <a:defRPr/>
            </a:pPr>
            <a:r>
              <a:rPr lang="en-US" sz="1700" dirty="0"/>
              <a:t>Subsidies                                                	                                            400</a:t>
            </a:r>
          </a:p>
          <a:p>
            <a:pPr marL="457200" indent="-457200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1400" dirty="0"/>
              <a:t>Source: Compiled from Arora &amp; Arora (2017), and </a:t>
            </a:r>
            <a:r>
              <a:rPr lang="en-US" sz="1400" dirty="0" err="1"/>
              <a:t>Dwivedi</a:t>
            </a:r>
            <a:r>
              <a:rPr lang="en-US" sz="1400" dirty="0"/>
              <a:t> (2010)</a:t>
            </a:r>
          </a:p>
          <a:p>
            <a:pPr marL="457200" indent="-457200">
              <a:lnSpc>
                <a:spcPct val="80000"/>
              </a:lnSpc>
              <a:buClr>
                <a:schemeClr val="accent3"/>
              </a:buClr>
              <a:buNone/>
              <a:defRPr/>
            </a:pPr>
            <a:endParaRPr lang="en-US" sz="195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D1294-69B6-4ACE-A24A-AA9A5BFB8E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FF4D4-DAAA-459D-9CBC-1B85512B8F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Income method – </a:t>
            </a:r>
            <a:r>
              <a:rPr lang="en-US" sz="2700" b="1" dirty="0">
                <a:solidFill>
                  <a:srgbClr val="C00000"/>
                </a:solidFill>
              </a:rPr>
              <a:t>when Mixed Income is Given</a:t>
            </a:r>
            <a:endParaRPr lang="en-IN" sz="2700" b="1" dirty="0">
              <a:solidFill>
                <a:srgbClr val="C00000"/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Arial" charset="0"/>
              <a:buNone/>
            </a:pPr>
            <a:r>
              <a:rPr lang="en-IN" sz="2800" b="1" dirty="0"/>
              <a:t>Net Domestic Product at Factor Cost = COE + Operating profit </a:t>
            </a:r>
            <a:r>
              <a:rPr lang="en-IN" sz="2800" dirty="0"/>
              <a:t>(R+I+P) + </a:t>
            </a:r>
            <a:r>
              <a:rPr lang="en-IN" sz="2800" b="1" dirty="0"/>
              <a:t>Mixed income</a:t>
            </a:r>
          </a:p>
          <a:p>
            <a:pPr eaLnBrk="1" hangingPunct="1">
              <a:buFont typeface="Arial" charset="0"/>
              <a:buNone/>
            </a:pP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A32B9-2B77-4735-A898-A2B97E0C3FD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8C639-6D1B-47E8-8107-0382E8D2C5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91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96949" y="30957"/>
            <a:ext cx="7467600" cy="6397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Value Added Approach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1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76200" y="914400"/>
                <a:ext cx="8686800" cy="5715000"/>
              </a:xfrm>
            </p:spPr>
            <p:txBody>
              <a:bodyPr>
                <a:normAutofit/>
              </a:bodyPr>
              <a:lstStyle/>
              <a:p>
                <a:pPr marL="205740" indent="-205740" algn="ctr">
                  <a:buClr>
                    <a:schemeClr val="accent3"/>
                  </a:buClr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600" b="1" dirty="0"/>
                        <m:t>Gross</m:t>
                      </m:r>
                      <m:r>
                        <m:rPr>
                          <m:nor/>
                        </m:rPr>
                        <a:rPr lang="en-US" sz="2600" b="1" dirty="0"/>
                        <m:t> 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𝒂𝒅𝒅𝒆𝒅</m:t>
                      </m:r>
                      <m:r>
                        <a:rPr lang="en-IN" sz="2600" b="1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26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b="1" i="1" dirty="0">
                              <a:latin typeface="Cambria Math" panose="02040503050406030204" pitchFamily="18" charset="0"/>
                            </a:rPr>
                            <m:t>𝑮𝑽𝑨</m:t>
                          </m:r>
                        </m:e>
                      </m:d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𝑽𝒂𝒍𝒖𝒆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𝑶𝒖𝒕𝒑𝒖𝒕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𝑰𝒏𝒕𝒆𝒓𝒎𝒆𝒅𝒊𝒂𝒕𝒆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𝑪𝒐𝒏𝒔𝒖𝒎𝒑𝒕𝒊𝒐𝒏</m:t>
                      </m:r>
                      <m:r>
                        <a:rPr lang="en-US" sz="2600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2600" b="1" dirty="0"/>
              </a:p>
              <a:p>
                <a:pPr marL="0" indent="0" algn="ctr" eaLnBrk="1" fontAlgn="auto" hangingPunct="1">
                  <a:spcAft>
                    <a:spcPts val="0"/>
                  </a:spcAft>
                  <a:buNone/>
                  <a:defRPr/>
                </a:pPr>
                <a:r>
                  <a:rPr lang="en-US" dirty="0"/>
                  <a:t>(Agarwal, 2010)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US" dirty="0"/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sz="2100" dirty="0"/>
                  <a:t>It captures the value added (addition)  at each stage of production (primary, secondary and tertiary) possibility operated in the domestic territory of a country  on an accounting year (Arora &amp; Arora, 2017).</a:t>
                </a:r>
              </a:p>
              <a:p>
                <a:pPr marL="0" indent="0" eaLnBrk="1" hangingPunct="1">
                  <a:buNone/>
                </a:pPr>
                <a:endParaRPr lang="en-US" sz="2100" dirty="0"/>
              </a:p>
            </p:txBody>
          </p:sp>
        </mc:Choice>
        <mc:Fallback xmlns="">
          <p:sp>
            <p:nvSpPr>
              <p:cNvPr id="20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6200" y="914400"/>
                <a:ext cx="8686800" cy="5715000"/>
              </a:xfrm>
              <a:blipFill>
                <a:blip r:embed="rId3"/>
                <a:stretch>
                  <a:fillRect l="-211" r="-2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70A52A-6CD7-4458-BED0-DED52217B8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169B32-56E1-4137-8A72-77790ACB1E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03671" y="228600"/>
            <a:ext cx="7543800" cy="661055"/>
          </a:xfrm>
        </p:spPr>
        <p:txBody>
          <a:bodyPr/>
          <a:lstStyle/>
          <a:p>
            <a:pPr eaLnBrk="1" hangingPunct="1"/>
            <a:r>
              <a:rPr lang="en-US" b="1" dirty="0">
                <a:solidFill>
                  <a:srgbClr val="C00000"/>
                </a:solidFill>
              </a:rPr>
              <a:t>Value Added Method - Formulas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79631" cy="5638800"/>
          </a:xfrm>
        </p:spPr>
        <p:txBody>
          <a:bodyPr rtlCol="0">
            <a:normAutofit/>
          </a:bodyPr>
          <a:lstStyle/>
          <a:p>
            <a:pPr marL="205740" indent="-205740">
              <a:buClr>
                <a:schemeClr val="accent3"/>
              </a:buClr>
              <a:buNone/>
              <a:defRPr/>
            </a:pPr>
            <a:r>
              <a:rPr lang="en-US" b="1" dirty="0"/>
              <a:t>Step 1: calculate GVA for each sector, as follows </a:t>
            </a:r>
          </a:p>
          <a:p>
            <a:pPr marL="205740" indent="-205740" algn="ctr">
              <a:buClr>
                <a:schemeClr val="accent3"/>
              </a:buClr>
              <a:buNone/>
              <a:defRPr/>
            </a:pPr>
            <a:r>
              <a:rPr lang="en-US" dirty="0"/>
              <a:t>Gross value added in </a:t>
            </a:r>
            <a:r>
              <a:rPr lang="en-US" i="1" dirty="0"/>
              <a:t>primary sector</a:t>
            </a:r>
            <a:r>
              <a:rPr lang="en-US" dirty="0"/>
              <a:t>……..1</a:t>
            </a:r>
          </a:p>
          <a:p>
            <a:pPr marL="205740" indent="-205740" algn="ctr">
              <a:buClr>
                <a:schemeClr val="accent3"/>
              </a:buClr>
              <a:buNone/>
              <a:defRPr/>
            </a:pPr>
            <a:r>
              <a:rPr lang="en-US" dirty="0"/>
              <a:t>+ Gross value added in </a:t>
            </a:r>
            <a:r>
              <a:rPr lang="en-US" i="1" dirty="0"/>
              <a:t>secondary sector</a:t>
            </a:r>
            <a:r>
              <a:rPr lang="en-US" dirty="0"/>
              <a:t>….2</a:t>
            </a:r>
          </a:p>
          <a:p>
            <a:pPr marL="205740" indent="-205740" algn="ctr">
              <a:buClr>
                <a:schemeClr val="accent3"/>
              </a:buClr>
              <a:buNone/>
              <a:defRPr/>
            </a:pPr>
            <a:r>
              <a:rPr lang="en-US" dirty="0"/>
              <a:t>+ Gross value added in </a:t>
            </a:r>
            <a:r>
              <a:rPr lang="en-US" i="1" dirty="0"/>
              <a:t>tertiary sector</a:t>
            </a:r>
            <a:r>
              <a:rPr lang="en-US" dirty="0"/>
              <a:t>……..3</a:t>
            </a:r>
          </a:p>
          <a:p>
            <a:pPr marL="205740" indent="-205740" algn="ctr">
              <a:buClr>
                <a:schemeClr val="accent3"/>
              </a:buClr>
              <a:buNone/>
              <a:defRPr/>
            </a:pPr>
            <a:r>
              <a:rPr lang="en-US" dirty="0"/>
              <a:t>(refer, Agarwal 2010) )</a:t>
            </a:r>
          </a:p>
          <a:p>
            <a:pPr marL="205740" indent="-205740">
              <a:buClr>
                <a:schemeClr val="accent3"/>
              </a:buClr>
              <a:buNone/>
              <a:defRPr/>
            </a:pPr>
            <a:endParaRPr lang="en-US" dirty="0"/>
          </a:p>
          <a:p>
            <a:pPr marL="205740" indent="-205740">
              <a:buClr>
                <a:schemeClr val="accent3"/>
              </a:buClr>
              <a:buNone/>
              <a:defRPr/>
            </a:pPr>
            <a:r>
              <a:rPr lang="en-US" dirty="0"/>
              <a:t>Gross value added (GVA</a:t>
            </a:r>
            <a:r>
              <a:rPr lang="en-US" b="1" baseline="-25000" dirty="0"/>
              <a:t> MP</a:t>
            </a:r>
            <a:r>
              <a:rPr lang="en-US" dirty="0"/>
              <a:t>) or </a:t>
            </a:r>
            <a:r>
              <a:rPr lang="en-US" b="1" dirty="0"/>
              <a:t>GDP</a:t>
            </a:r>
            <a:r>
              <a:rPr lang="en-US" b="1" baseline="-25000" dirty="0"/>
              <a:t>MP</a:t>
            </a:r>
            <a:r>
              <a:rPr lang="en-US" b="1" dirty="0"/>
              <a:t> = 1+2+3</a:t>
            </a:r>
          </a:p>
          <a:p>
            <a:pPr>
              <a:buClr>
                <a:schemeClr val="accent3"/>
              </a:buClr>
              <a:defRPr/>
            </a:pPr>
            <a:r>
              <a:rPr lang="en-US" dirty="0"/>
              <a:t>From GDP</a:t>
            </a:r>
            <a:r>
              <a:rPr lang="en-US" sz="900" dirty="0"/>
              <a:t>MP</a:t>
            </a:r>
            <a:r>
              <a:rPr lang="en-US" dirty="0"/>
              <a:t> to National Income 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/>
              <a:t>NDP</a:t>
            </a:r>
            <a:r>
              <a:rPr lang="en-US" b="1" baseline="-25000" dirty="0"/>
              <a:t> MP</a:t>
            </a:r>
            <a:r>
              <a:rPr lang="en-US" dirty="0"/>
              <a:t> = GDP</a:t>
            </a:r>
            <a:r>
              <a:rPr lang="en-US" b="1" baseline="-25000" dirty="0"/>
              <a:t>MP  </a:t>
            </a:r>
            <a:r>
              <a:rPr lang="en-US" dirty="0"/>
              <a:t>-  Depreciation</a:t>
            </a:r>
          </a:p>
          <a:p>
            <a:pPr lvl="1">
              <a:buClr>
                <a:schemeClr val="accent3"/>
              </a:buClr>
              <a:defRPr/>
            </a:pPr>
            <a:r>
              <a:rPr lang="en-US" dirty="0"/>
              <a:t>NDP</a:t>
            </a:r>
            <a:r>
              <a:rPr lang="en-US" b="1" baseline="-25000" dirty="0"/>
              <a:t>FC</a:t>
            </a:r>
            <a:r>
              <a:rPr lang="en-US" dirty="0"/>
              <a:t> = NDP</a:t>
            </a:r>
            <a:r>
              <a:rPr lang="en-US" b="1" baseline="-25000" dirty="0"/>
              <a:t>MP  </a:t>
            </a:r>
            <a:r>
              <a:rPr lang="en-US" dirty="0"/>
              <a:t>-  Net indirect taxes</a:t>
            </a:r>
          </a:p>
          <a:p>
            <a:pPr marL="205740" indent="-205740" algn="ctr">
              <a:buClr>
                <a:schemeClr val="accent3"/>
              </a:buClr>
              <a:buNone/>
              <a:defRPr/>
            </a:pPr>
            <a:endParaRPr lang="en-US" sz="750" b="1" dirty="0">
              <a:solidFill>
                <a:srgbClr val="00B050"/>
              </a:solidFill>
            </a:endParaRPr>
          </a:p>
          <a:p>
            <a:pPr marL="205740" indent="-205740" algn="ctr">
              <a:buClr>
                <a:schemeClr val="accent3"/>
              </a:buClr>
              <a:buNone/>
              <a:defRPr/>
            </a:pPr>
            <a:r>
              <a:rPr lang="en-US" sz="2250" b="1" dirty="0">
                <a:solidFill>
                  <a:srgbClr val="00B050"/>
                </a:solidFill>
              </a:rPr>
              <a:t>NNP</a:t>
            </a:r>
            <a:r>
              <a:rPr lang="en-US" sz="2250" b="1" baseline="-25000" dirty="0">
                <a:solidFill>
                  <a:srgbClr val="00B050"/>
                </a:solidFill>
              </a:rPr>
              <a:t> FC</a:t>
            </a:r>
            <a:r>
              <a:rPr lang="en-US" sz="2250" b="1" dirty="0">
                <a:solidFill>
                  <a:srgbClr val="00B050"/>
                </a:solidFill>
              </a:rPr>
              <a:t> </a:t>
            </a:r>
            <a:r>
              <a:rPr lang="en-US" sz="2100" b="1" dirty="0">
                <a:solidFill>
                  <a:srgbClr val="00B050"/>
                </a:solidFill>
              </a:rPr>
              <a:t>/</a:t>
            </a:r>
            <a:r>
              <a:rPr lang="en-US" sz="1950" b="1" dirty="0">
                <a:solidFill>
                  <a:srgbClr val="00B050"/>
                </a:solidFill>
              </a:rPr>
              <a:t>National Income </a:t>
            </a:r>
            <a:r>
              <a:rPr lang="en-US" sz="2100" b="1" dirty="0">
                <a:solidFill>
                  <a:srgbClr val="00B050"/>
                </a:solidFill>
              </a:rPr>
              <a:t>= </a:t>
            </a:r>
            <a:r>
              <a:rPr lang="en-US" sz="1950" b="1" dirty="0">
                <a:solidFill>
                  <a:srgbClr val="00B050"/>
                </a:solidFill>
              </a:rPr>
              <a:t>NDP</a:t>
            </a:r>
            <a:r>
              <a:rPr lang="en-US" sz="1950" b="1" baseline="-25000" dirty="0">
                <a:solidFill>
                  <a:srgbClr val="00B050"/>
                </a:solidFill>
              </a:rPr>
              <a:t>FC </a:t>
            </a:r>
            <a:r>
              <a:rPr lang="en-US" sz="1950" b="1" dirty="0">
                <a:solidFill>
                  <a:srgbClr val="00B050"/>
                </a:solidFill>
              </a:rPr>
              <a:t>+ Net factor income from abroad</a:t>
            </a:r>
            <a:endParaRPr lang="en-US" sz="2100" b="1" dirty="0">
              <a:solidFill>
                <a:srgbClr val="00B050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B5E16D-C7E1-49BC-AC7B-2D1C02D359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3432B-7710-40C7-A21C-D7A4130737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06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4689"/>
            <a:ext cx="7467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rgbClr val="C00000"/>
                </a:solidFill>
              </a:rPr>
              <a:t>Example : Calculate NVA at factor cost Using Value Added Method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924800" cy="487375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Items                                                         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₹ i</a:t>
            </a:r>
            <a:r>
              <a:rPr lang="en-US" dirty="0"/>
              <a:t>n crores)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1.Purchase of materials                                    30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2.Depreciation                                                   12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3.Sales                                                               400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4.Excise tax                                                        20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5.Opening stock                                                  25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6.Intermediate consumption                               48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dirty="0"/>
              <a:t>7.Closing stock                                                    20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2873375" y="53117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3600" baseline="-25000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4035425" y="70389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endParaRPr lang="en-US" sz="3600" baseline="-25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D8E015-7544-4F32-AFA0-AB8F4B652C0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4CDA0E-B165-416D-A4CF-A3043DE31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82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" y="0"/>
            <a:ext cx="8534400" cy="5943600"/>
          </a:xfrm>
        </p:spPr>
        <p:txBody>
          <a:bodyPr>
            <a:noAutofit/>
          </a:bodyPr>
          <a:lstStyle/>
          <a:p>
            <a:pPr eaLnBrk="1" hangingPunct="1">
              <a:buFontTx/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Solution:</a:t>
            </a:r>
            <a:b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GVA</a:t>
            </a:r>
            <a:r>
              <a:rPr lang="en-US" sz="18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MP</a:t>
            </a:r>
            <a:r>
              <a:rPr lang="en-US" sz="24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  Value of output (Sales + change in stock)  </a:t>
            </a:r>
            <a:b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</a:t>
            </a:r>
            <a:r>
              <a:rPr lang="en-US" sz="2400" b="1" i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minus</a:t>
            </a: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Intermediate Consumption</a:t>
            </a:r>
            <a:b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    = 400 + (20 -25) – 48</a:t>
            </a:r>
            <a:b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= 400 - 5 - 48</a:t>
            </a:r>
            <a:b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= 400 - 53 </a:t>
            </a:r>
            <a:b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= ₹ 347 Crores</a:t>
            </a:r>
            <a:b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en-US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b="1" dirty="0">
                <a:solidFill>
                  <a:schemeClr val="tx1"/>
                </a:solidFill>
              </a:rPr>
              <a:t>NVA</a:t>
            </a:r>
            <a:r>
              <a:rPr lang="en-US" sz="1600" b="1" dirty="0">
                <a:solidFill>
                  <a:schemeClr val="tx1"/>
                </a:solidFill>
              </a:rPr>
              <a:t>MP</a:t>
            </a:r>
            <a:r>
              <a:rPr lang="en-US" sz="2400" b="1" dirty="0">
                <a:solidFill>
                  <a:schemeClr val="tx1"/>
                </a:solidFill>
              </a:rPr>
              <a:t>      = GVA</a:t>
            </a:r>
            <a:r>
              <a:rPr lang="en-US" sz="1600" b="1" dirty="0">
                <a:solidFill>
                  <a:schemeClr val="tx1"/>
                </a:solidFill>
              </a:rPr>
              <a:t>MP</a:t>
            </a:r>
            <a:r>
              <a:rPr lang="en-US" sz="2400" b="1" dirty="0">
                <a:solidFill>
                  <a:schemeClr val="tx1"/>
                </a:solidFill>
              </a:rPr>
              <a:t> –Depreciation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             =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US" sz="2400" dirty="0">
                <a:solidFill>
                  <a:schemeClr val="tx1"/>
                </a:solidFill>
              </a:rPr>
              <a:t>347 – 12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             =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US" sz="2400" dirty="0">
                <a:solidFill>
                  <a:schemeClr val="tx1"/>
                </a:solidFill>
              </a:rPr>
              <a:t>335 crores</a:t>
            </a:r>
            <a:br>
              <a:rPr lang="en-US" sz="2400" dirty="0">
                <a:solidFill>
                  <a:schemeClr val="tx1"/>
                </a:solidFill>
              </a:rPr>
            </a:b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NVA</a:t>
            </a:r>
            <a:r>
              <a:rPr lang="en-US" sz="1600" b="1" dirty="0">
                <a:solidFill>
                  <a:schemeClr val="tx1"/>
                </a:solidFill>
              </a:rPr>
              <a:t>FC</a:t>
            </a:r>
            <a:r>
              <a:rPr lang="en-US" sz="2400" b="1" dirty="0">
                <a:solidFill>
                  <a:schemeClr val="tx1"/>
                </a:solidFill>
              </a:rPr>
              <a:t>      = NVA</a:t>
            </a:r>
            <a:r>
              <a:rPr lang="en-US" sz="1600" b="1" dirty="0">
                <a:solidFill>
                  <a:schemeClr val="tx1"/>
                </a:solidFill>
              </a:rPr>
              <a:t>MP</a:t>
            </a:r>
            <a:r>
              <a:rPr lang="en-US" sz="2400" b="1" dirty="0">
                <a:solidFill>
                  <a:schemeClr val="tx1"/>
                </a:solidFill>
              </a:rPr>
              <a:t> – Indirect tax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             = 335 – 20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                 =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US" sz="2400" dirty="0">
                <a:solidFill>
                  <a:schemeClr val="tx1"/>
                </a:solidFill>
              </a:rPr>
              <a:t>315 Crores</a:t>
            </a:r>
            <a:endParaRPr lang="en-US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83E0471-43EB-4D21-AD26-A8AD135C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95A713-5395-451C-B7D3-A6C27FF8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27DC3-8EE3-4B32-9524-6C2AFFEAE35E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92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467600" cy="7159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C00000"/>
                </a:solidFill>
              </a:rPr>
              <a:t>The 3 approaches – Key points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914400"/>
            <a:ext cx="8458200" cy="5715000"/>
          </a:xfrm>
        </p:spPr>
        <p:txBody>
          <a:bodyPr>
            <a:noAutofit/>
          </a:bodyPr>
          <a:lstStyle/>
          <a:p>
            <a:pPr marL="274320" lvl="1" indent="-274320" algn="just" eaLnBrk="1" fontAlgn="auto" hangingPunct="1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ct val="70000"/>
              <a:buFont typeface="Wingdings"/>
              <a:buChar char=""/>
              <a:defRPr/>
            </a:pPr>
            <a:r>
              <a:rPr lang="en-US" sz="2200" dirty="0"/>
              <a:t>All the three methods (expenditure, Income and Value-added) come up with the same estimate of the GDP(</a:t>
            </a:r>
            <a:r>
              <a:rPr lang="en-US" sz="2200" dirty="0" err="1"/>
              <a:t>Dwivedi</a:t>
            </a:r>
            <a:r>
              <a:rPr lang="en-US" sz="2200" dirty="0"/>
              <a:t>, 2010). </a:t>
            </a:r>
          </a:p>
          <a:p>
            <a:pPr marL="274320" indent="-274320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200" dirty="0"/>
              <a:t>In income approach, </a:t>
            </a:r>
            <a:r>
              <a:rPr lang="en-US" sz="2200" u="sng" dirty="0"/>
              <a:t>profit</a:t>
            </a:r>
            <a:r>
              <a:rPr lang="en-US" sz="2200" dirty="0"/>
              <a:t> is also considered a payment to the entrepreneur.  </a:t>
            </a:r>
          </a:p>
          <a:p>
            <a:pPr marL="641033" lvl="1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200" dirty="0"/>
              <a:t>So. incomes are (</a:t>
            </a:r>
            <a:r>
              <a:rPr lang="en-US" sz="2200" dirty="0">
                <a:solidFill>
                  <a:srgbClr val="FF0000"/>
                </a:solidFill>
              </a:rPr>
              <a:t>1) wages, (2) rent, (3) interest, and (4) profit</a:t>
            </a:r>
            <a:r>
              <a:rPr lang="en-US" sz="2200" dirty="0"/>
              <a:t>.  </a:t>
            </a:r>
          </a:p>
          <a:p>
            <a:pPr marL="274320" indent="-274320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/>
              <a:buChar char=""/>
              <a:defRPr/>
            </a:pPr>
            <a:r>
              <a:rPr lang="en-US" sz="2200" dirty="0"/>
              <a:t>In value added approach, only value added in each stage of production are included.</a:t>
            </a:r>
          </a:p>
          <a:p>
            <a:pPr marL="641033" lvl="1" indent="-274320" algn="just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200" dirty="0"/>
              <a:t>If we add the value of intermediate product with the value of the final product, we commit the sin of “</a:t>
            </a:r>
            <a:r>
              <a:rPr lang="en-US" sz="2200" b="1" dirty="0">
                <a:solidFill>
                  <a:srgbClr val="FF0000"/>
                </a:solidFill>
              </a:rPr>
              <a:t>double-counting</a:t>
            </a:r>
            <a:r>
              <a:rPr lang="en-US" sz="2200" dirty="0"/>
              <a:t>”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4BF6F3-9E30-4413-A59B-96439F7193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440C78-7284-43BE-B9D8-9752DF18F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</a:rPr>
              <a:t>Nominal and Real GDP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9768" y="1066800"/>
            <a:ext cx="8180832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Nominal GDP </a:t>
            </a:r>
            <a:r>
              <a:rPr lang="en-US" dirty="0"/>
              <a:t>is the ‘total of the value of the goods and services calculated </a:t>
            </a:r>
            <a:r>
              <a:rPr lang="en-US" b="1" dirty="0"/>
              <a:t>at current prices</a:t>
            </a:r>
            <a:r>
              <a:rPr lang="en-US" dirty="0"/>
              <a:t>’, whereas </a:t>
            </a:r>
            <a:r>
              <a:rPr lang="en-US" b="1" dirty="0"/>
              <a:t>real GDP </a:t>
            </a:r>
            <a:r>
              <a:rPr lang="en-US" dirty="0"/>
              <a:t>is the ‘total of the value of the goods and services calculated at </a:t>
            </a:r>
            <a:r>
              <a:rPr lang="en-US" b="1" dirty="0"/>
              <a:t>constant prices</a:t>
            </a:r>
            <a:r>
              <a:rPr lang="en-US" dirty="0"/>
              <a:t>’ (Agarwal, 2010).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/>
              <a:t>Comparison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Nominal GDP can be a misleading indicator of economic performance because it embodies changes in prices of goods and services (</a:t>
            </a:r>
            <a:r>
              <a:rPr lang="en-US" sz="2400" dirty="0" err="1"/>
              <a:t>Dwivedi</a:t>
            </a:r>
            <a:r>
              <a:rPr lang="en-US" sz="2400" dirty="0"/>
              <a:t>, 2010).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Real GDP is better for analysis overtime because it eliminates the effects of price changes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Real GDP is a ‘better measure of economic well being because it is not affected by a change in the prices’ (Agarwal, 2010).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8EC045-F83B-4BCD-AA6A-47BDE2A3FC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C3E60-FF6F-4343-BCC9-72B2766901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Short Quiz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is not included in National Income calculations</a:t>
            </a:r>
          </a:p>
          <a:p>
            <a:pPr marL="823913" lvl="1" indent="-457200">
              <a:buFont typeface="+mj-lt"/>
              <a:buAutoNum type="alphaUcPeriod"/>
            </a:pPr>
            <a:r>
              <a:rPr lang="en-US" dirty="0"/>
              <a:t>Economic Goods</a:t>
            </a:r>
          </a:p>
          <a:p>
            <a:pPr marL="823913" lvl="1" indent="-457200">
              <a:buFont typeface="+mj-lt"/>
              <a:buAutoNum type="alphaUcPeriod"/>
            </a:pPr>
            <a:r>
              <a:rPr lang="en-US" dirty="0"/>
              <a:t> Intermediate Goods</a:t>
            </a:r>
          </a:p>
          <a:p>
            <a:pPr marL="823913" lvl="1" indent="-457200">
              <a:buFont typeface="+mj-lt"/>
              <a:buAutoNum type="alphaUcPeriod"/>
            </a:pPr>
            <a:r>
              <a:rPr lang="en-US" dirty="0"/>
              <a:t> Final Goods</a:t>
            </a:r>
          </a:p>
          <a:p>
            <a:pPr marL="366713" lvl="1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4FC63-1779-4A85-A6FE-ED19BEC19E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A9CF-4022-45E6-95B5-13EA57AA94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04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74676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GDP deflator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295400"/>
                <a:ext cx="8001000" cy="54102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𝑮𝑫𝑷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𝒅𝒆𝒇𝒍𝒂𝒕𝒐𝒓</m:t>
                      </m:r>
                      <m:r>
                        <a:rPr lang="en-IN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𝑵𝒐𝒎𝒊𝒏𝒂𝒍</m:t>
                          </m:r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𝑮𝑫𝑷</m:t>
                          </m:r>
                        </m:num>
                        <m:den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𝑹𝒆𝒂𝒍</m:t>
                          </m:r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𝑮𝑫𝑷</m:t>
                          </m:r>
                        </m:den>
                      </m:f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:endParaRPr lang="en-IN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GDP deﬂator takes out inﬂation from the nominal GDP to give the real GDP.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reﬂects ‘what is really happening to the general price level in an economy’ (Agarwal, 2010).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295400"/>
                <a:ext cx="8001000" cy="5410200"/>
              </a:xfrm>
              <a:blipFill>
                <a:blip r:embed="rId2"/>
                <a:stretch>
                  <a:fillRect l="-3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F2DDD-D06B-44C9-BCD1-EC0C5A77BE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EF739-8CAA-4D22-8A28-FBE6D025D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4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GDP per capita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905000"/>
            <a:ext cx="8001000" cy="2667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Measures how much output or income was produced or received, on the average, by an individual in an economy 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pPr eaLnBrk="1" hangingPunct="1">
              <a:lnSpc>
                <a:spcPct val="80000"/>
              </a:lnSpc>
            </a:pPr>
            <a:r>
              <a:rPr lang="en-US" dirty="0"/>
              <a:t>Useful for cross-country and overtime comparisons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172237"/>
              </p:ext>
            </p:extLst>
          </p:nvPr>
        </p:nvGraphicFramePr>
        <p:xfrm>
          <a:off x="1600200" y="4083048"/>
          <a:ext cx="571500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22" name="Equation" r:id="rId4" imgW="1968500" imgH="419100" progId="Equation.DSMT4">
                  <p:embed/>
                </p:oleObj>
              </mc:Choice>
              <mc:Fallback>
                <p:oleObj name="Equation" r:id="rId4" imgW="1968500" imgH="419100" progId="Equation.DSMT4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083048"/>
                        <a:ext cx="5715000" cy="1217613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15163D-0CE4-4DAB-92A9-76936A4CA5F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317FB9-38D9-447D-8176-B36AF541A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881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Some Limitations of GDP or GNP as measures of growth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dirty="0"/>
              <a:t>Ignores income distribution</a:t>
            </a:r>
          </a:p>
          <a:p>
            <a:pPr eaLnBrk="1" hangingPunct="1"/>
            <a:r>
              <a:rPr lang="en-US" dirty="0"/>
              <a:t>Ignores environmental degradation</a:t>
            </a:r>
          </a:p>
          <a:p>
            <a:pPr eaLnBrk="1" hangingPunct="1"/>
            <a:r>
              <a:rPr lang="en-US" dirty="0"/>
              <a:t>Does not include activities that do not  go through the formal markets sectors</a:t>
            </a:r>
          </a:p>
          <a:p>
            <a:pPr eaLnBrk="1" hangingPunct="1"/>
            <a:r>
              <a:rPr lang="en-US" dirty="0"/>
              <a:t>Does not include “illegal” activities like drug trafficking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AE1140-BB4C-45A5-87C8-29733514D4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6ED127-D918-4472-B0A2-C54366D8DC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08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Class Exercise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2CB3A-972A-40BC-B5BE-EBC46D96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E31E4-AEEB-4264-8854-1EC055188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F2968-348F-44C0-8999-6BD7AA087B2C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62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-37214"/>
            <a:ext cx="8763000" cy="49441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rgbClr val="C00000"/>
                </a:solidFill>
              </a:rPr>
              <a:t>Class Exercise 1: </a:t>
            </a:r>
            <a:r>
              <a:rPr lang="en-US" sz="2200" b="1" dirty="0">
                <a:solidFill>
                  <a:srgbClr val="C00000"/>
                </a:solidFill>
              </a:rPr>
              <a:t>calculate national income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609600"/>
            <a:ext cx="8229600" cy="5864352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    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(₹ In crores)</a:t>
            </a:r>
          </a:p>
          <a:p>
            <a:pPr marL="274320" indent="-27432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Compensation of employees                                     	 2,200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Net factor income from abroad                                 	  - 20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Net indirect taxes                                                      	                120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Profit                                                                                         800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Private final consumption expenditure                     		2,000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Net domestic capital formation                                     	770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Consumption of fixed capital                                        	130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Rent                                                                                  	400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Interest                                                                             	620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Mixed income of self employed                                  	700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Net exports                                                                   	- 30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Govt. final consumption expenditure                     		2,100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Operating surplus                                                      	1820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Employer’s contribution to social security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scheme                                                                       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05A0C1-C7E1-4B92-90D2-B6F876DA7E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7C7C5A-2ACB-43DE-8724-A52308FD58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382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sz="2000" b="1" dirty="0">
                <a:solidFill>
                  <a:srgbClr val="FF00FF"/>
                </a:solidFill>
              </a:rPr>
            </a:br>
            <a:br>
              <a:rPr lang="en-US" sz="2000" b="1" dirty="0">
                <a:solidFill>
                  <a:srgbClr val="FF00FF"/>
                </a:solidFill>
              </a:rPr>
            </a:br>
            <a:br>
              <a:rPr lang="en-US" sz="2000" b="1" dirty="0">
                <a:solidFill>
                  <a:srgbClr val="FF00FF"/>
                </a:solidFill>
              </a:rPr>
            </a:br>
            <a:r>
              <a:rPr lang="en-US" sz="2000" b="1" dirty="0">
                <a:solidFill>
                  <a:srgbClr val="C00000"/>
                </a:solidFill>
              </a:rPr>
              <a:t>Solution:- (Income method)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GDP</a:t>
            </a:r>
            <a:r>
              <a:rPr lang="en-US" sz="2000" b="1" baseline="-25000" dirty="0">
                <a:solidFill>
                  <a:schemeClr val="tx1"/>
                </a:solidFill>
              </a:rPr>
              <a:t>MP</a:t>
            </a:r>
            <a:r>
              <a:rPr lang="en-US" sz="2000" b="1" dirty="0">
                <a:solidFill>
                  <a:schemeClr val="tx1"/>
                </a:solidFill>
              </a:rPr>
              <a:t> =  </a:t>
            </a:r>
            <a:r>
              <a:rPr lang="en-US" sz="2000" dirty="0">
                <a:solidFill>
                  <a:schemeClr val="tx1"/>
                </a:solidFill>
              </a:rPr>
              <a:t>Depreciation + Net indirect  taxes +Compensation of employees(Wages+ salaries……) + Operating surplus ( rent + profit + Interest) + mixed income of self employed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sz="2800" dirty="0"/>
              <a:t>           </a:t>
            </a:r>
            <a:r>
              <a:rPr lang="en-US" sz="2000" dirty="0"/>
              <a:t>= 130+120+2,200+1820+700</a:t>
            </a:r>
          </a:p>
          <a:p>
            <a:pPr marL="0" indent="0" eaLnBrk="1" hangingPunct="1">
              <a:buNone/>
            </a:pPr>
            <a:r>
              <a:rPr lang="en-US" sz="2000" dirty="0"/>
              <a:t>              = 4970</a:t>
            </a:r>
          </a:p>
          <a:p>
            <a:pPr marL="0" indent="0" eaLnBrk="1" hangingPunct="1">
              <a:buNone/>
            </a:pPr>
            <a:r>
              <a:rPr lang="en-US" sz="2000" b="1" dirty="0"/>
              <a:t>GNP</a:t>
            </a:r>
            <a:r>
              <a:rPr lang="en-US" sz="2000" b="1" baseline="-25000" dirty="0"/>
              <a:t>MP</a:t>
            </a:r>
            <a:r>
              <a:rPr lang="en-US" sz="2000" b="1" dirty="0"/>
              <a:t> = GDP</a:t>
            </a:r>
            <a:r>
              <a:rPr lang="en-US" sz="2000" b="1" baseline="-25000" dirty="0"/>
              <a:t>MP</a:t>
            </a:r>
            <a:r>
              <a:rPr lang="en-US" sz="2000" b="1" dirty="0"/>
              <a:t> + NFIA</a:t>
            </a:r>
          </a:p>
          <a:p>
            <a:pPr marL="0" indent="0" eaLnBrk="1" hangingPunct="1">
              <a:buNone/>
            </a:pPr>
            <a:r>
              <a:rPr lang="en-US" sz="2000" dirty="0"/>
              <a:t>              = 4970 + (-20)</a:t>
            </a:r>
          </a:p>
          <a:p>
            <a:pPr marL="0" indent="0" eaLnBrk="1" hangingPunct="1">
              <a:buNone/>
            </a:pPr>
            <a:r>
              <a:rPr lang="en-US" sz="2000" dirty="0"/>
              <a:t>              = 4950 crores</a:t>
            </a:r>
          </a:p>
          <a:p>
            <a:pPr marL="0" indent="0" eaLnBrk="1" hangingPunct="1">
              <a:buNone/>
            </a:pPr>
            <a:r>
              <a:rPr lang="en-US" sz="2000" b="1" dirty="0"/>
              <a:t>NNP</a:t>
            </a:r>
            <a:r>
              <a:rPr lang="en-US" sz="2000" b="1" baseline="-25000" dirty="0"/>
              <a:t>MP</a:t>
            </a:r>
            <a:r>
              <a:rPr lang="en-US" sz="2000" b="1" dirty="0"/>
              <a:t> = GNP</a:t>
            </a:r>
            <a:r>
              <a:rPr lang="en-US" sz="2000" b="1" baseline="-25000" dirty="0"/>
              <a:t>MP</a:t>
            </a:r>
            <a:r>
              <a:rPr lang="en-US" sz="2000" b="1" dirty="0"/>
              <a:t>- Depreciation</a:t>
            </a:r>
          </a:p>
          <a:p>
            <a:pPr marL="0" indent="0" eaLnBrk="1" hangingPunct="1">
              <a:buNone/>
            </a:pPr>
            <a:r>
              <a:rPr lang="en-US" sz="2000" dirty="0"/>
              <a:t>              = 4950- 130</a:t>
            </a:r>
          </a:p>
          <a:p>
            <a:pPr marL="0" indent="0" eaLnBrk="1" hangingPunct="1">
              <a:buNone/>
            </a:pPr>
            <a:r>
              <a:rPr lang="en-US" sz="2000" dirty="0"/>
              <a:t>              = 4820 crores</a:t>
            </a:r>
          </a:p>
          <a:p>
            <a:pPr marL="0" indent="0" eaLnBrk="1" hangingPunct="1">
              <a:buNone/>
            </a:pPr>
            <a:r>
              <a:rPr lang="en-US" sz="2000" b="1" dirty="0"/>
              <a:t>NNP</a:t>
            </a:r>
            <a:r>
              <a:rPr lang="en-US" sz="2000" b="1" baseline="-25000" dirty="0"/>
              <a:t>FC </a:t>
            </a:r>
            <a:r>
              <a:rPr lang="en-US" sz="2000" b="1" dirty="0"/>
              <a:t>= NNP</a:t>
            </a:r>
            <a:r>
              <a:rPr lang="en-US" sz="2000" b="1" baseline="-25000" dirty="0"/>
              <a:t>MP</a:t>
            </a:r>
            <a:r>
              <a:rPr lang="en-US" sz="2000" b="1" dirty="0"/>
              <a:t> - NIT</a:t>
            </a:r>
          </a:p>
          <a:p>
            <a:pPr marL="0" indent="0" eaLnBrk="1" hangingPunct="1">
              <a:buNone/>
            </a:pPr>
            <a:r>
              <a:rPr lang="en-US" sz="2000" dirty="0"/>
              <a:t>             = 4820- 120</a:t>
            </a:r>
          </a:p>
          <a:p>
            <a:pPr marL="0" indent="0" eaLnBrk="1" hangingPunct="1">
              <a:buNone/>
            </a:pPr>
            <a:r>
              <a:rPr lang="en-US" sz="2000" dirty="0"/>
              <a:t>             =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₹ 4</a:t>
            </a:r>
            <a:r>
              <a:rPr lang="en-US" sz="2000" dirty="0"/>
              <a:t>700 crores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A37AA5-1266-49F0-B56F-4217E6AE3F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181064-58CF-4293-8D91-368C004187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C00000"/>
                </a:solidFill>
              </a:rPr>
              <a:t>Solution:- ( Expenditure Method)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GDP</a:t>
            </a:r>
            <a:r>
              <a:rPr lang="en-US" sz="1800" b="1" baseline="-25000" dirty="0">
                <a:solidFill>
                  <a:schemeClr val="tx1"/>
                </a:solidFill>
              </a:rPr>
              <a:t>MP</a:t>
            </a:r>
            <a:r>
              <a:rPr lang="en-US" sz="1800" b="1" dirty="0">
                <a:solidFill>
                  <a:schemeClr val="tx1"/>
                </a:solidFill>
              </a:rPr>
              <a:t> = </a:t>
            </a:r>
            <a:r>
              <a:rPr lang="en-US" sz="1800" dirty="0">
                <a:solidFill>
                  <a:schemeClr val="tx1"/>
                </a:solidFill>
              </a:rPr>
              <a:t>Depreciation + private final consumption                                                                           expenditure + net domestic capital formation + net exports + Govt. final consumption expenditure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1"/>
            <a:ext cx="7467600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            = 130* + 2,000 + 770 + (- 30) + 2,100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            = 4,970 crore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b="1" dirty="0"/>
              <a:t>GNP</a:t>
            </a:r>
            <a:r>
              <a:rPr lang="en-US" b="1" baseline="-25000" dirty="0"/>
              <a:t>MP  </a:t>
            </a:r>
            <a:r>
              <a:rPr lang="en-US" b="1" dirty="0"/>
              <a:t>= GDP</a:t>
            </a:r>
            <a:r>
              <a:rPr lang="en-US" b="1" baseline="-25000" dirty="0"/>
              <a:t>MP</a:t>
            </a:r>
            <a:r>
              <a:rPr lang="en-US" b="1" dirty="0"/>
              <a:t> + NFIA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            = 4,970 + (-20)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            = 4,950 crore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b="1" dirty="0"/>
              <a:t>NNP</a:t>
            </a:r>
            <a:r>
              <a:rPr lang="en-US" b="1" baseline="-25000" dirty="0"/>
              <a:t>MP   </a:t>
            </a:r>
            <a:r>
              <a:rPr lang="en-US" b="1" dirty="0"/>
              <a:t>= GNP</a:t>
            </a:r>
            <a:r>
              <a:rPr lang="en-US" b="1" baseline="-25000" dirty="0"/>
              <a:t>MP</a:t>
            </a:r>
            <a:r>
              <a:rPr lang="en-US" b="1" dirty="0"/>
              <a:t> – Depreciation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            = 4,950 – 130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            = 4,820 crore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b="1" dirty="0"/>
              <a:t>NNP</a:t>
            </a:r>
            <a:r>
              <a:rPr lang="en-US" b="1" baseline="-25000" dirty="0"/>
              <a:t>FC</a:t>
            </a:r>
            <a:r>
              <a:rPr lang="en-US" b="1" dirty="0"/>
              <a:t>   = NNP</a:t>
            </a:r>
            <a:r>
              <a:rPr lang="en-US" b="1" baseline="-25000" dirty="0"/>
              <a:t>MP</a:t>
            </a:r>
            <a:r>
              <a:rPr lang="en-US" b="1" dirty="0"/>
              <a:t> – NIT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                = 4,820 – 120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dirty="0"/>
              <a:t>                 =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₹ </a:t>
            </a:r>
            <a:r>
              <a:rPr lang="en-US" dirty="0"/>
              <a:t>4,700 crore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324600"/>
            <a:ext cx="708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*Gross domestic capital formation= Net domestic capital formation + Depreciation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CAC7A0-F8BB-4C92-A89A-D22C097E9C9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56D6AA-E60F-4553-B628-B88CAF1FEC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2192"/>
            <a:ext cx="8534400" cy="673608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500" b="1" dirty="0">
                <a:solidFill>
                  <a:srgbClr val="C00000"/>
                </a:solidFill>
              </a:rPr>
              <a:t>Class Exercise 2: </a:t>
            </a:r>
            <a:r>
              <a:rPr lang="en-US" sz="2400" dirty="0">
                <a:solidFill>
                  <a:srgbClr val="C00000"/>
                </a:solidFill>
              </a:rPr>
              <a:t>calculate NVA at Factor Cost</a:t>
            </a:r>
            <a:endParaRPr lang="en-US" sz="2400" dirty="0">
              <a:solidFill>
                <a:srgbClr val="000099"/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7467600" cy="4873752"/>
          </a:xfrm>
        </p:spPr>
        <p:txBody>
          <a:bodyPr>
            <a:noAutofit/>
          </a:bodyPr>
          <a:lstStyle/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/>
              <a:t>Items                                                                            (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₹</a:t>
            </a:r>
            <a:r>
              <a:rPr lang="en-US" sz="1800" b="1" dirty="0"/>
              <a:t> In  Lacs.)</a:t>
            </a:r>
          </a:p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1.Subsidy                                                                            40</a:t>
            </a:r>
          </a:p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2.Sales                                                                                1000</a:t>
            </a:r>
          </a:p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3.Depreciation                                                                    30</a:t>
            </a:r>
          </a:p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4.Exports                                                                            100</a:t>
            </a:r>
          </a:p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5.Closing stock                                                                   20</a:t>
            </a:r>
          </a:p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6. Opening stock                                                                50</a:t>
            </a:r>
          </a:p>
          <a:p>
            <a:pPr marL="609600" indent="-609600" eaLnBrk="1" fontAlgn="auto" hangingPunct="1">
              <a:lnSpc>
                <a:spcPct val="15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7.Intermediate purchases                                                 500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/>
              <a:t>                                                                  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7799EA-9A44-449A-97D2-E1AFF49A4B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41E7D-5462-40BB-A72A-D775476733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457200"/>
            <a:ext cx="8229600" cy="5711952"/>
          </a:xfrm>
        </p:spPr>
        <p:txBody>
          <a:bodyPr>
            <a:noAutofit/>
          </a:bodyPr>
          <a:lstStyle/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/>
              <a:t>Solution: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b="1" dirty="0"/>
              <a:t>GVA</a:t>
            </a:r>
            <a:r>
              <a:rPr lang="en-US" sz="1800" b="1" baseline="-25000" dirty="0"/>
              <a:t>MP</a:t>
            </a:r>
            <a:r>
              <a:rPr lang="en-US" sz="1800" b="1" dirty="0"/>
              <a:t> = </a:t>
            </a:r>
            <a:r>
              <a:rPr lang="en-US" sz="1600" b="1" dirty="0"/>
              <a:t>Value of output (or, </a:t>
            </a:r>
            <a:r>
              <a:rPr lang="en-US" sz="1600" dirty="0"/>
              <a:t>Sales +change in stock)</a:t>
            </a:r>
            <a:r>
              <a:rPr lang="en-US" sz="1600" b="1" dirty="0"/>
              <a:t>– Intermediate consumption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			    = 1000 + (20- 50) – 500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                                 =1000- 530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                                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₹ </a:t>
            </a:r>
            <a:r>
              <a:rPr lang="en-US" sz="1800" dirty="0"/>
              <a:t>470 crores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/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                  </a:t>
            </a:r>
            <a:r>
              <a:rPr lang="en-US" sz="1800" b="1" dirty="0"/>
              <a:t>NVA</a:t>
            </a:r>
            <a:r>
              <a:rPr lang="en-US" sz="1800" b="1" baseline="-25000" dirty="0"/>
              <a:t>MP</a:t>
            </a:r>
            <a:r>
              <a:rPr lang="en-US" sz="1800" b="1" dirty="0"/>
              <a:t> = GVA</a:t>
            </a:r>
            <a:r>
              <a:rPr lang="en-US" sz="1800" b="1" baseline="-25000" dirty="0"/>
              <a:t>MP</a:t>
            </a:r>
            <a:r>
              <a:rPr lang="en-US" sz="1800" b="1" dirty="0"/>
              <a:t> – Depreciation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                                =470 – 30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                               =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₹ </a:t>
            </a:r>
            <a:r>
              <a:rPr lang="en-US" sz="1800" dirty="0"/>
              <a:t>440 crores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endParaRPr lang="en-US" sz="1800" dirty="0"/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                  </a:t>
            </a:r>
            <a:r>
              <a:rPr lang="en-US" sz="1800" b="1" dirty="0"/>
              <a:t>NVA</a:t>
            </a:r>
            <a:r>
              <a:rPr lang="en-US" sz="1800" b="1" baseline="-25000" dirty="0"/>
              <a:t>FC</a:t>
            </a:r>
            <a:r>
              <a:rPr lang="en-US" sz="1800" b="1" dirty="0"/>
              <a:t> = NVA</a:t>
            </a:r>
            <a:r>
              <a:rPr lang="en-US" sz="1800" b="1" baseline="-25000" dirty="0"/>
              <a:t>MP</a:t>
            </a:r>
            <a:r>
              <a:rPr lang="en-US" sz="1800" b="1" dirty="0"/>
              <a:t> + subsidy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                               = 440 + 40</a:t>
            </a:r>
          </a:p>
          <a:p>
            <a:pPr marL="609600" indent="-609600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1800" dirty="0"/>
              <a:t>                               =  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₹ </a:t>
            </a:r>
            <a:r>
              <a:rPr lang="en-US" sz="1800" dirty="0"/>
              <a:t>480 crores      </a:t>
            </a:r>
            <a:r>
              <a:rPr lang="en-US" sz="1800" b="1" dirty="0"/>
              <a:t>                                                                                 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939A7D-2568-477F-855E-BAD6494896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7F047-42C1-4F14-8FB6-5EB489FB2F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90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762000"/>
            <a:ext cx="8305800" cy="571195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Bateman, H., &amp; McAdam, K. (2006). </a:t>
            </a:r>
            <a:r>
              <a:rPr lang="en-US" i="1" dirty="0"/>
              <a:t>Dictionary of Economics: Over 3, 000 Terms Clearly Defined</a:t>
            </a:r>
            <a:r>
              <a:rPr lang="en-US" dirty="0"/>
              <a:t>: A &amp; C Black Publishers Ltd.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Agarwal, V. (2010). </a:t>
            </a:r>
            <a:r>
              <a:rPr lang="en-US" i="1" dirty="0"/>
              <a:t>Macroeconomics Theory and Policy. Pearson Education.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Arora, K. G., &amp; Arora, A. (2017). </a:t>
            </a:r>
            <a:r>
              <a:rPr lang="en-US" i="1" dirty="0"/>
              <a:t>New Era Introductory Macroeconomics</a:t>
            </a:r>
            <a:r>
              <a:rPr lang="en-US" dirty="0"/>
              <a:t>. New Delhi: G.R. </a:t>
            </a:r>
            <a:r>
              <a:rPr lang="en-US" dirty="0" err="1"/>
              <a:t>Bathla</a:t>
            </a:r>
            <a:r>
              <a:rPr lang="en-US" dirty="0"/>
              <a:t> Publications Private Limited.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Case, K. E., Fair, R. C., &amp; Oster, S. E. (2017). </a:t>
            </a:r>
            <a:r>
              <a:rPr lang="en-US" i="1" dirty="0"/>
              <a:t>Principles of Macroeconomics. Pearson Education.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Dwivedi</a:t>
            </a:r>
            <a:r>
              <a:rPr lang="en-US" dirty="0"/>
              <a:t>, D. N. (2010). </a:t>
            </a:r>
            <a:r>
              <a:rPr lang="en-US" i="1" dirty="0"/>
              <a:t>Macroeconomics: Theory and Policy (3rd ed.). Tata McGraw-Hill Education.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William J. </a:t>
            </a:r>
            <a:r>
              <a:rPr lang="en-US" dirty="0" err="1"/>
              <a:t>Baumol</a:t>
            </a:r>
            <a:r>
              <a:rPr lang="en-US" dirty="0"/>
              <a:t>, Blinder, A. S., &amp; Solow, J. L. (2020). </a:t>
            </a:r>
            <a:r>
              <a:rPr lang="en-US" i="1" dirty="0"/>
              <a:t>Macroeconomics: Principles and Policy (Fourteenth Edition ed.). Cengage Learning.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i="1" dirty="0"/>
          </a:p>
          <a:p>
            <a:pPr marL="457200" indent="-457200">
              <a:buFont typeface="+mj-lt"/>
              <a:buAutoNum type="arabicPeriod"/>
            </a:pPr>
            <a:endParaRPr lang="en-IN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8EE24-F2A6-4543-AB06-18A935743CC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AC938-7591-4E34-BFB4-B50667B938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35350" y="1355725"/>
            <a:ext cx="2427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GB" sz="2000" dirty="0">
                <a:solidFill>
                  <a:schemeClr val="tx2"/>
                </a:solidFill>
                <a:latin typeface="Arial" charset="0"/>
              </a:rPr>
              <a:t>Goods and services</a:t>
            </a:r>
          </a:p>
        </p:txBody>
      </p:sp>
      <p:sp>
        <p:nvSpPr>
          <p:cNvPr id="6" name="Arc 4"/>
          <p:cNvSpPr>
            <a:spLocks/>
          </p:cNvSpPr>
          <p:nvPr/>
        </p:nvSpPr>
        <p:spPr bwMode="auto">
          <a:xfrm rot="-720000">
            <a:off x="1309688" y="1643448"/>
            <a:ext cx="6213475" cy="2924175"/>
          </a:xfrm>
          <a:custGeom>
            <a:avLst/>
            <a:gdLst>
              <a:gd name="T0" fmla="*/ 0 w 37381"/>
              <a:gd name="T1" fmla="*/ 2147483647 h 21600"/>
              <a:gd name="T2" fmla="*/ 2147483647 w 37381"/>
              <a:gd name="T3" fmla="*/ 2147483647 h 21600"/>
              <a:gd name="T4" fmla="*/ 2147483647 w 37381"/>
              <a:gd name="T5" fmla="*/ 2147483647 h 21600"/>
              <a:gd name="T6" fmla="*/ 0 60000 65536"/>
              <a:gd name="T7" fmla="*/ 0 60000 65536"/>
              <a:gd name="T8" fmla="*/ 0 60000 65536"/>
              <a:gd name="T9" fmla="*/ 0 w 37381"/>
              <a:gd name="T10" fmla="*/ 0 h 21600"/>
              <a:gd name="T11" fmla="*/ 37381 w 3738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381" h="21600" fill="none" extrusionOk="0">
                <a:moveTo>
                  <a:pt x="-1" y="6979"/>
                </a:moveTo>
                <a:cubicBezTo>
                  <a:pt x="4090" y="2531"/>
                  <a:pt x="9856" y="-1"/>
                  <a:pt x="15900" y="0"/>
                </a:cubicBezTo>
                <a:cubicBezTo>
                  <a:pt x="26952" y="0"/>
                  <a:pt x="36222" y="8343"/>
                  <a:pt x="37381" y="19335"/>
                </a:cubicBezTo>
              </a:path>
              <a:path w="37381" h="21600" stroke="0" extrusionOk="0">
                <a:moveTo>
                  <a:pt x="-1" y="6979"/>
                </a:moveTo>
                <a:cubicBezTo>
                  <a:pt x="4090" y="2531"/>
                  <a:pt x="9856" y="-1"/>
                  <a:pt x="15900" y="0"/>
                </a:cubicBezTo>
                <a:cubicBezTo>
                  <a:pt x="26952" y="0"/>
                  <a:pt x="36222" y="8343"/>
                  <a:pt x="37381" y="19335"/>
                </a:cubicBezTo>
                <a:lnTo>
                  <a:pt x="15900" y="2160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9877912"/>
              </p:ext>
            </p:extLst>
          </p:nvPr>
        </p:nvGraphicFramePr>
        <p:xfrm>
          <a:off x="7087517" y="3578960"/>
          <a:ext cx="1625484" cy="1324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0" name="Clip" r:id="rId3" imgW="2277720" imgH="3420720" progId="">
                  <p:embed/>
                </p:oleObj>
              </mc:Choice>
              <mc:Fallback>
                <p:oleObj name="Clip" r:id="rId3" imgW="2277720" imgH="34207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7517" y="3578960"/>
                        <a:ext cx="1625484" cy="13244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143121"/>
              </p:ext>
            </p:extLst>
          </p:nvPr>
        </p:nvGraphicFramePr>
        <p:xfrm>
          <a:off x="253564" y="3349853"/>
          <a:ext cx="2591674" cy="1727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1" name="Clip" r:id="rId5" imgW="5905440" imgH="3697560" progId="">
                  <p:embed/>
                </p:oleObj>
              </mc:Choice>
              <mc:Fallback>
                <p:oleObj name="Clip" r:id="rId5" imgW="5905440" imgH="369756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564" y="3349853"/>
                        <a:ext cx="2591674" cy="17277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733800" y="2034672"/>
            <a:ext cx="1697581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GB" sz="2000" dirty="0">
                <a:solidFill>
                  <a:srgbClr val="FF3300"/>
                </a:solidFill>
                <a:latin typeface="Arial" charset="0"/>
              </a:rPr>
              <a:t>Consumption</a:t>
            </a:r>
          </a:p>
          <a:p>
            <a:pPr algn="ctr" defTabSz="762000"/>
            <a:r>
              <a:rPr lang="en-GB" sz="2000" dirty="0">
                <a:solidFill>
                  <a:srgbClr val="FF3300"/>
                </a:solidFill>
                <a:latin typeface="Arial" charset="0"/>
              </a:rPr>
              <a:t>expenditure</a:t>
            </a:r>
          </a:p>
        </p:txBody>
      </p:sp>
      <p:sp>
        <p:nvSpPr>
          <p:cNvPr id="10" name="Arc 8"/>
          <p:cNvSpPr>
            <a:spLocks/>
          </p:cNvSpPr>
          <p:nvPr/>
        </p:nvSpPr>
        <p:spPr bwMode="auto">
          <a:xfrm rot="10800000">
            <a:off x="1522413" y="3429000"/>
            <a:ext cx="6091237" cy="2982913"/>
          </a:xfrm>
          <a:custGeom>
            <a:avLst/>
            <a:gdLst>
              <a:gd name="T0" fmla="*/ 0 w 36663"/>
              <a:gd name="T1" fmla="*/ 2147483647 h 21600"/>
              <a:gd name="T2" fmla="*/ 2147483647 w 36663"/>
              <a:gd name="T3" fmla="*/ 2147483647 h 21600"/>
              <a:gd name="T4" fmla="*/ 2147483647 w 36663"/>
              <a:gd name="T5" fmla="*/ 2147483647 h 21600"/>
              <a:gd name="T6" fmla="*/ 0 60000 65536"/>
              <a:gd name="T7" fmla="*/ 0 60000 65536"/>
              <a:gd name="T8" fmla="*/ 0 60000 65536"/>
              <a:gd name="T9" fmla="*/ 0 w 36663"/>
              <a:gd name="T10" fmla="*/ 0 h 21600"/>
              <a:gd name="T11" fmla="*/ 36663 w 3666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663" h="21600" fill="none" extrusionOk="0">
                <a:moveTo>
                  <a:pt x="-1" y="10760"/>
                </a:moveTo>
                <a:cubicBezTo>
                  <a:pt x="3863" y="4099"/>
                  <a:pt x="10982" y="-1"/>
                  <a:pt x="18683" y="0"/>
                </a:cubicBezTo>
                <a:cubicBezTo>
                  <a:pt x="25909" y="0"/>
                  <a:pt x="32657" y="3613"/>
                  <a:pt x="36662" y="9629"/>
                </a:cubicBezTo>
              </a:path>
              <a:path w="36663" h="21600" stroke="0" extrusionOk="0">
                <a:moveTo>
                  <a:pt x="-1" y="10760"/>
                </a:moveTo>
                <a:cubicBezTo>
                  <a:pt x="3863" y="4099"/>
                  <a:pt x="10982" y="-1"/>
                  <a:pt x="18683" y="0"/>
                </a:cubicBezTo>
                <a:cubicBezTo>
                  <a:pt x="25909" y="0"/>
                  <a:pt x="32657" y="3613"/>
                  <a:pt x="36662" y="9629"/>
                </a:cubicBezTo>
                <a:lnTo>
                  <a:pt x="18683" y="21600"/>
                </a:lnTo>
                <a:close/>
              </a:path>
            </a:pathLst>
          </a:custGeom>
          <a:noFill/>
          <a:ln w="38100" cap="rnd">
            <a:solidFill>
              <a:schemeClr val="tx2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2516696" y="6324600"/>
            <a:ext cx="4188904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GB" sz="2000" dirty="0">
                <a:solidFill>
                  <a:schemeClr val="tx2"/>
                </a:solidFill>
                <a:latin typeface="Arial" charset="0"/>
              </a:rPr>
              <a:t>Land, labour, capital and enterprise</a:t>
            </a:r>
          </a:p>
        </p:txBody>
      </p:sp>
      <p:sp>
        <p:nvSpPr>
          <p:cNvPr id="12" name="Arc 10"/>
          <p:cNvSpPr>
            <a:spLocks/>
          </p:cNvSpPr>
          <p:nvPr/>
        </p:nvSpPr>
        <p:spPr bwMode="auto">
          <a:xfrm rot="10680000">
            <a:off x="1928813" y="3292475"/>
            <a:ext cx="5305425" cy="2825750"/>
          </a:xfrm>
          <a:custGeom>
            <a:avLst/>
            <a:gdLst>
              <a:gd name="T0" fmla="*/ 0 w 32912"/>
              <a:gd name="T1" fmla="*/ 2147483647 h 21600"/>
              <a:gd name="T2" fmla="*/ 2147483647 w 32912"/>
              <a:gd name="T3" fmla="*/ 2147483647 h 21600"/>
              <a:gd name="T4" fmla="*/ 2147483647 w 32912"/>
              <a:gd name="T5" fmla="*/ 2147483647 h 21600"/>
              <a:gd name="T6" fmla="*/ 0 60000 65536"/>
              <a:gd name="T7" fmla="*/ 0 60000 65536"/>
              <a:gd name="T8" fmla="*/ 0 60000 65536"/>
              <a:gd name="T9" fmla="*/ 0 w 32912"/>
              <a:gd name="T10" fmla="*/ 0 h 21600"/>
              <a:gd name="T11" fmla="*/ 32912 w 3291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912" h="21600" fill="none" extrusionOk="0">
                <a:moveTo>
                  <a:pt x="-1" y="7572"/>
                </a:moveTo>
                <a:cubicBezTo>
                  <a:pt x="4103" y="2767"/>
                  <a:pt x="10105" y="-1"/>
                  <a:pt x="16425" y="0"/>
                </a:cubicBezTo>
                <a:cubicBezTo>
                  <a:pt x="22777" y="0"/>
                  <a:pt x="28807" y="2796"/>
                  <a:pt x="32911" y="7645"/>
                </a:cubicBezTo>
              </a:path>
              <a:path w="32912" h="21600" stroke="0" extrusionOk="0">
                <a:moveTo>
                  <a:pt x="-1" y="7572"/>
                </a:moveTo>
                <a:cubicBezTo>
                  <a:pt x="4103" y="2767"/>
                  <a:pt x="10105" y="-1"/>
                  <a:pt x="16425" y="0"/>
                </a:cubicBezTo>
                <a:cubicBezTo>
                  <a:pt x="22777" y="0"/>
                  <a:pt x="28807" y="2796"/>
                  <a:pt x="32911" y="7645"/>
                </a:cubicBezTo>
                <a:lnTo>
                  <a:pt x="16425" y="21600"/>
                </a:lnTo>
                <a:close/>
              </a:path>
            </a:pathLst>
          </a:custGeom>
          <a:noFill/>
          <a:ln w="38100" cap="rnd">
            <a:solidFill>
              <a:srgbClr val="FF3300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819400" y="5341938"/>
            <a:ext cx="3417731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defTabSz="762000"/>
            <a:r>
              <a:rPr lang="en-GB" sz="2000" dirty="0">
                <a:solidFill>
                  <a:srgbClr val="FF3300"/>
                </a:solidFill>
                <a:latin typeface="Arial" charset="0"/>
              </a:rPr>
              <a:t>Wages, rent, Interest, Profits</a:t>
            </a:r>
            <a:endParaRPr lang="en-GB" sz="2800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14" name="Arc 12"/>
          <p:cNvSpPr>
            <a:spLocks/>
          </p:cNvSpPr>
          <p:nvPr/>
        </p:nvSpPr>
        <p:spPr bwMode="auto">
          <a:xfrm rot="-720000">
            <a:off x="1673225" y="1926838"/>
            <a:ext cx="5686425" cy="2924175"/>
          </a:xfrm>
          <a:custGeom>
            <a:avLst/>
            <a:gdLst>
              <a:gd name="T0" fmla="*/ 0 w 34210"/>
              <a:gd name="T1" fmla="*/ 2147483647 h 21600"/>
              <a:gd name="T2" fmla="*/ 2147483647 w 34210"/>
              <a:gd name="T3" fmla="*/ 2147483647 h 21600"/>
              <a:gd name="T4" fmla="*/ 2147483647 w 34210"/>
              <a:gd name="T5" fmla="*/ 2147483647 h 21600"/>
              <a:gd name="T6" fmla="*/ 0 60000 65536"/>
              <a:gd name="T7" fmla="*/ 0 60000 65536"/>
              <a:gd name="T8" fmla="*/ 0 60000 65536"/>
              <a:gd name="T9" fmla="*/ 0 w 34210"/>
              <a:gd name="T10" fmla="*/ 0 h 21600"/>
              <a:gd name="T11" fmla="*/ 34210 w 3421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210" h="21600" fill="none" extrusionOk="0">
                <a:moveTo>
                  <a:pt x="0" y="4902"/>
                </a:moveTo>
                <a:cubicBezTo>
                  <a:pt x="3862" y="1732"/>
                  <a:pt x="8705" y="-1"/>
                  <a:pt x="13702" y="0"/>
                </a:cubicBezTo>
                <a:cubicBezTo>
                  <a:pt x="23018" y="0"/>
                  <a:pt x="31285" y="5973"/>
                  <a:pt x="34209" y="14819"/>
                </a:cubicBezTo>
              </a:path>
              <a:path w="34210" h="21600" stroke="0" extrusionOk="0">
                <a:moveTo>
                  <a:pt x="0" y="4902"/>
                </a:moveTo>
                <a:cubicBezTo>
                  <a:pt x="3862" y="1732"/>
                  <a:pt x="8705" y="-1"/>
                  <a:pt x="13702" y="0"/>
                </a:cubicBezTo>
                <a:cubicBezTo>
                  <a:pt x="23018" y="0"/>
                  <a:pt x="31285" y="5973"/>
                  <a:pt x="34209" y="14819"/>
                </a:cubicBezTo>
                <a:lnTo>
                  <a:pt x="13702" y="21600"/>
                </a:lnTo>
                <a:close/>
              </a:path>
            </a:pathLst>
          </a:custGeom>
          <a:noFill/>
          <a:ln w="38100" cap="rnd">
            <a:solidFill>
              <a:srgbClr val="FF3300"/>
            </a:solidFill>
            <a:round/>
            <a:headEnd type="stealth" w="med" len="lg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3"/>
          <p:cNvSpPr txBox="1">
            <a:spLocks noChangeArrowheads="1"/>
          </p:cNvSpPr>
          <p:nvPr/>
        </p:nvSpPr>
        <p:spPr>
          <a:xfrm>
            <a:off x="228600" y="-76200"/>
            <a:ext cx="8915400" cy="773181"/>
          </a:xfrm>
          <a:prstGeom prst="rect">
            <a:avLst/>
          </a:prstGeom>
        </p:spPr>
        <p:txBody>
          <a:bodyPr vert="horz" lIns="92075" tIns="46038" rIns="92075" bIns="46038" anchor="b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0" i="0" u="none" strike="noStrike" kern="1200" cap="small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circular flow of goods and incomes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696200" y="5105400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Household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28600" y="51054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Business firms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9600" y="3505200"/>
            <a:ext cx="99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Financial Markets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5562600" y="37338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276600" y="37338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5000" y="342900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Savings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200400" y="3429000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Investment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29000" y="762000"/>
            <a:ext cx="2438400" cy="46166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Government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10800000" flipV="1">
            <a:off x="609600" y="990600"/>
            <a:ext cx="25146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019800" y="990600"/>
            <a:ext cx="228600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 rot="18941257">
            <a:off x="1066800" y="2085582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Gov. spending</a:t>
            </a:r>
          </a:p>
        </p:txBody>
      </p:sp>
      <p:sp>
        <p:nvSpPr>
          <p:cNvPr id="44" name="TextBox 43"/>
          <p:cNvSpPr txBox="1"/>
          <p:nvPr/>
        </p:nvSpPr>
        <p:spPr>
          <a:xfrm rot="2612695">
            <a:off x="7162800" y="203439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Gov. spending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57200" y="838200"/>
            <a:ext cx="24384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10800000">
            <a:off x="6019800" y="1371600"/>
            <a:ext cx="20574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18969599">
            <a:off x="1828800" y="9144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Taxes</a:t>
            </a:r>
          </a:p>
        </p:txBody>
      </p:sp>
      <p:sp>
        <p:nvSpPr>
          <p:cNvPr id="50" name="TextBox 49"/>
          <p:cNvSpPr txBox="1"/>
          <p:nvPr/>
        </p:nvSpPr>
        <p:spPr>
          <a:xfrm rot="2401264">
            <a:off x="6715862" y="2164705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Taxes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90C410-9D4C-47D4-AD7C-79845D77A8D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77780-75B2-4D2F-ACFF-292B37CC9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4779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990033"/>
                </a:solidFill>
              </a:rPr>
              <a:t>How to Measure National Income Accounts?</a:t>
            </a:r>
            <a:br>
              <a:rPr lang="en-US" sz="3200" b="1" dirty="0">
                <a:solidFill>
                  <a:srgbClr val="990033"/>
                </a:solidFill>
              </a:rPr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1752600"/>
            <a:ext cx="7543800" cy="4495800"/>
          </a:xfrm>
        </p:spPr>
        <p:txBody>
          <a:bodyPr>
            <a:normAutofit/>
          </a:bodyPr>
          <a:lstStyle/>
          <a:p>
            <a:pPr marL="385763" indent="-385763">
              <a:buFont typeface="+mj-lt"/>
              <a:buAutoNum type="arabicPeriod"/>
            </a:pPr>
            <a:r>
              <a:rPr lang="en-US" sz="2000" dirty="0"/>
              <a:t>Gross Domestic Product at Market Price </a:t>
            </a:r>
            <a:r>
              <a:rPr lang="en-US" sz="2800" dirty="0">
                <a:latin typeface="Arial" charset="0"/>
                <a:cs typeface="Arial" charset="0"/>
              </a:rPr>
              <a:t>(GDP</a:t>
            </a:r>
            <a:r>
              <a:rPr lang="en-US" sz="700" dirty="0">
                <a:latin typeface="Arial" charset="0"/>
                <a:cs typeface="Arial" charset="0"/>
              </a:rPr>
              <a:t>MP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Gross National Product at Market Price </a:t>
            </a:r>
            <a:r>
              <a:rPr lang="en-US" sz="2800" dirty="0">
                <a:latin typeface="Arial" charset="0"/>
                <a:cs typeface="Arial" charset="0"/>
              </a:rPr>
              <a:t>(GNP</a:t>
            </a:r>
            <a:r>
              <a:rPr lang="en-US" sz="700" dirty="0">
                <a:latin typeface="Arial" charset="0"/>
                <a:cs typeface="Arial" charset="0"/>
              </a:rPr>
              <a:t>MP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  <a:endParaRPr lang="en-US" sz="2800" b="1" dirty="0"/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Net National Product at Market Price </a:t>
            </a:r>
            <a:r>
              <a:rPr lang="en-US" sz="2800" dirty="0">
                <a:latin typeface="Arial" charset="0"/>
                <a:cs typeface="Arial" charset="0"/>
              </a:rPr>
              <a:t>(NNP</a:t>
            </a:r>
            <a:r>
              <a:rPr lang="en-US" sz="700" dirty="0">
                <a:latin typeface="Arial" charset="0"/>
                <a:cs typeface="Arial" charset="0"/>
              </a:rPr>
              <a:t>MP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Net Domestic Product at Market Price</a:t>
            </a:r>
            <a:r>
              <a:rPr lang="en-US" sz="2800" dirty="0">
                <a:latin typeface="Arial" charset="0"/>
                <a:cs typeface="Arial" charset="0"/>
              </a:rPr>
              <a:t> (NDP</a:t>
            </a:r>
            <a:r>
              <a:rPr lang="en-US" sz="700" dirty="0">
                <a:latin typeface="Arial" charset="0"/>
                <a:cs typeface="Arial" charset="0"/>
              </a:rPr>
              <a:t>MP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Net Domestic Product at Factor Cost </a:t>
            </a:r>
            <a:r>
              <a:rPr lang="en-US" sz="2800" dirty="0">
                <a:latin typeface="Arial" charset="0"/>
                <a:cs typeface="Arial" charset="0"/>
              </a:rPr>
              <a:t>(NDP</a:t>
            </a:r>
            <a:r>
              <a:rPr lang="en-US" sz="700" dirty="0">
                <a:latin typeface="Arial" charset="0"/>
                <a:cs typeface="Arial" charset="0"/>
              </a:rPr>
              <a:t>FC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Gross Domestic Product at Factor Cost </a:t>
            </a:r>
            <a:r>
              <a:rPr lang="en-US" sz="2800" dirty="0">
                <a:latin typeface="Arial" charset="0"/>
                <a:cs typeface="Arial" charset="0"/>
              </a:rPr>
              <a:t>(GDP</a:t>
            </a:r>
            <a:r>
              <a:rPr lang="en-US" sz="700" dirty="0">
                <a:latin typeface="Arial" charset="0"/>
                <a:cs typeface="Arial" charset="0"/>
              </a:rPr>
              <a:t>FC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Gross National Product at Factor Cost </a:t>
            </a:r>
            <a:r>
              <a:rPr lang="en-US" sz="2800" dirty="0">
                <a:latin typeface="Arial" charset="0"/>
                <a:cs typeface="Arial" charset="0"/>
              </a:rPr>
              <a:t>(GNP</a:t>
            </a:r>
            <a:r>
              <a:rPr lang="en-US" sz="700" dirty="0">
                <a:latin typeface="Arial" charset="0"/>
                <a:cs typeface="Arial" charset="0"/>
              </a:rPr>
              <a:t>FC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  <a:p>
            <a:pPr marL="385763" indent="-385763">
              <a:buFont typeface="+mj-lt"/>
              <a:buAutoNum type="arabicPeriod"/>
            </a:pPr>
            <a:r>
              <a:rPr lang="en-US" sz="2000" dirty="0"/>
              <a:t>Net National Product at Factor Cost </a:t>
            </a:r>
            <a:r>
              <a:rPr lang="en-US" sz="2800" dirty="0">
                <a:latin typeface="Arial" charset="0"/>
                <a:cs typeface="Arial" charset="0"/>
              </a:rPr>
              <a:t>(NNP</a:t>
            </a:r>
            <a:r>
              <a:rPr lang="en-US" sz="700" dirty="0">
                <a:latin typeface="Arial" charset="0"/>
                <a:cs typeface="Arial" charset="0"/>
              </a:rPr>
              <a:t>FC</a:t>
            </a:r>
            <a:r>
              <a:rPr lang="en-US" sz="2800" dirty="0">
                <a:latin typeface="Arial" charset="0"/>
                <a:cs typeface="Arial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38378-C88D-48FC-948E-0BD96A2AE6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554A2-5DB3-4AD6-8077-027BF5D036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0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0"/>
            <a:ext cx="8322469" cy="57533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sz="2800" b="1" dirty="0">
                <a:solidFill>
                  <a:srgbClr val="990033"/>
                </a:solidFill>
              </a:rPr>
              <a:t>Second Term: </a:t>
            </a:r>
            <a:r>
              <a:rPr lang="en-IN" sz="2800" dirty="0">
                <a:solidFill>
                  <a:srgbClr val="990033"/>
                </a:solidFill>
              </a:rPr>
              <a:t>National Vs Domestic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94" y="1371600"/>
            <a:ext cx="8486775" cy="5105400"/>
          </a:xfrm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100" b="1" dirty="0"/>
              <a:t>National Income (NI)</a:t>
            </a:r>
          </a:p>
          <a:p>
            <a:pPr marL="342900" lvl="2">
              <a:lnSpc>
                <a:spcPct val="150000"/>
              </a:lnSpc>
              <a:spcBef>
                <a:spcPts val="675"/>
              </a:spcBef>
              <a:defRPr/>
            </a:pPr>
            <a:r>
              <a:rPr lang="en-US" sz="1950" dirty="0"/>
              <a:t>NI includes the final value of goods and services produced by the </a:t>
            </a:r>
            <a:r>
              <a:rPr lang="en-US" sz="1950" b="1" i="1" dirty="0"/>
              <a:t>normal residents </a:t>
            </a:r>
            <a:r>
              <a:rPr lang="en-US" sz="1950" dirty="0"/>
              <a:t>of a country within or outside the domestic territory in a given period of time (</a:t>
            </a:r>
            <a:r>
              <a:rPr lang="en-US" sz="1950" dirty="0" err="1"/>
              <a:t>Dwivedi</a:t>
            </a:r>
            <a:r>
              <a:rPr lang="en-US" sz="1950" dirty="0"/>
              <a:t>, 2010). </a:t>
            </a:r>
          </a:p>
          <a:p>
            <a:pPr>
              <a:lnSpc>
                <a:spcPct val="150000"/>
              </a:lnSpc>
              <a:defRPr/>
            </a:pPr>
            <a:r>
              <a:rPr lang="en-US" sz="2100" b="1" dirty="0"/>
              <a:t>Domestic Income (DI) </a:t>
            </a:r>
          </a:p>
          <a:p>
            <a:pPr marL="342900" lvl="2">
              <a:lnSpc>
                <a:spcPct val="150000"/>
              </a:lnSpc>
              <a:spcBef>
                <a:spcPts val="675"/>
              </a:spcBef>
              <a:defRPr/>
            </a:pPr>
            <a:r>
              <a:rPr lang="en-US" sz="1950" dirty="0"/>
              <a:t>DI includes the final value of goods and services produced </a:t>
            </a:r>
            <a:r>
              <a:rPr lang="en-US" sz="1950" b="1" i="1" dirty="0"/>
              <a:t>within the domestic territory</a:t>
            </a:r>
            <a:r>
              <a:rPr lang="en-US" sz="1950" b="1" dirty="0"/>
              <a:t> </a:t>
            </a:r>
            <a:r>
              <a:rPr lang="en-US" sz="1950" dirty="0"/>
              <a:t>(by normal residence or not) in a given period of time (Agarwal 2010, </a:t>
            </a:r>
            <a:r>
              <a:rPr lang="en-US" sz="1950" dirty="0" err="1"/>
              <a:t>Dwivedi</a:t>
            </a:r>
            <a:r>
              <a:rPr lang="en-US" sz="1950" dirty="0"/>
              <a:t> 2010). </a:t>
            </a:r>
          </a:p>
          <a:p>
            <a:r>
              <a:rPr lang="en-IN" b="1" dirty="0">
                <a:solidFill>
                  <a:srgbClr val="00B050"/>
                </a:solidFill>
              </a:rPr>
              <a:t>In short, Domestic is territorial (regional) concept and National is Residence concept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67F78-0E50-4D90-9488-6E6DCDA4B5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CBFC4-81D5-4692-BD0F-B60CA2D2B3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71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990033"/>
                </a:solidFill>
              </a:rPr>
              <a:t>Gross </a:t>
            </a:r>
            <a:r>
              <a:rPr lang="en-US" b="1" dirty="0">
                <a:solidFill>
                  <a:srgbClr val="990033"/>
                </a:solidFill>
              </a:rPr>
              <a:t>Domestic</a:t>
            </a:r>
            <a:r>
              <a:rPr lang="en-US" dirty="0">
                <a:solidFill>
                  <a:srgbClr val="990033"/>
                </a:solidFill>
              </a:rPr>
              <a:t> Product (GDP)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077200" cy="5084763"/>
          </a:xfrm>
        </p:spPr>
        <p:txBody>
          <a:bodyPr/>
          <a:lstStyle/>
          <a:p>
            <a:pPr eaLnBrk="1" hangingPunct="1"/>
            <a:r>
              <a:rPr lang="en-US" dirty="0"/>
              <a:t>It measures the volume of production </a:t>
            </a:r>
            <a:r>
              <a:rPr lang="en-US" u="sng" dirty="0"/>
              <a:t>within a country’s borders.</a:t>
            </a:r>
          </a:p>
          <a:p>
            <a:pPr eaLnBrk="1" hangingPunct="1"/>
            <a:r>
              <a:rPr lang="en-US" b="1" dirty="0"/>
              <a:t>Gross domestic product</a:t>
            </a:r>
            <a:r>
              <a:rPr lang="en-US" dirty="0"/>
              <a:t> (</a:t>
            </a:r>
            <a:r>
              <a:rPr lang="en-US" b="1" dirty="0"/>
              <a:t>GDP</a:t>
            </a:r>
            <a:r>
              <a:rPr lang="en-US" dirty="0"/>
              <a:t>) is the overall sum of </a:t>
            </a:r>
            <a:r>
              <a:rPr lang="en-US" i="1" dirty="0"/>
              <a:t>market value</a:t>
            </a:r>
            <a:r>
              <a:rPr lang="en-US" dirty="0"/>
              <a:t> of all officially recognized </a:t>
            </a:r>
            <a:r>
              <a:rPr lang="en-US" i="1" dirty="0"/>
              <a:t>final</a:t>
            </a:r>
            <a:r>
              <a:rPr lang="en-US" dirty="0"/>
              <a:t> goods and services produced within a country during a specific period of time, generally one year (</a:t>
            </a:r>
            <a:r>
              <a:rPr lang="en-US" dirty="0" err="1"/>
              <a:t>Dwivedi</a:t>
            </a:r>
            <a:r>
              <a:rPr lang="en-US" dirty="0"/>
              <a:t>, 2010).</a:t>
            </a:r>
          </a:p>
          <a:p>
            <a:pPr lvl="2" eaLnBrk="1" hangingPunct="1"/>
            <a:r>
              <a:rPr lang="en-US" dirty="0"/>
              <a:t> </a:t>
            </a:r>
            <a:r>
              <a:rPr lang="en-US" dirty="0" err="1"/>
              <a:t>GDPmp</a:t>
            </a:r>
            <a:r>
              <a:rPr lang="en-US" dirty="0"/>
              <a:t> as per </a:t>
            </a:r>
            <a:r>
              <a:rPr lang="en-US" i="1" dirty="0"/>
              <a:t>market value</a:t>
            </a:r>
          </a:p>
          <a:p>
            <a:pPr marL="366713" lvl="1" indent="0" eaLnBrk="1" hangingPunct="1">
              <a:buNone/>
            </a:pPr>
            <a:endParaRPr lang="en-US" dirty="0"/>
          </a:p>
          <a:p>
            <a:pPr eaLnBrk="1" hangingPunct="1"/>
            <a:r>
              <a:rPr lang="en-US" b="1" dirty="0"/>
              <a:t>As per factor cost, </a:t>
            </a:r>
          </a:p>
          <a:p>
            <a:pPr lvl="1" eaLnBrk="1" hangingPunct="1"/>
            <a:r>
              <a:rPr lang="en-US" b="1" dirty="0"/>
              <a:t> GDP</a:t>
            </a:r>
            <a:r>
              <a:rPr lang="en-US" dirty="0"/>
              <a:t> measured the sum of all factor payments such as rent, interest, profit, wages</a:t>
            </a:r>
          </a:p>
          <a:p>
            <a:pPr lvl="2" eaLnBrk="1" hangingPunct="1"/>
            <a:r>
              <a:rPr lang="en-US" dirty="0"/>
              <a:t> Called “GDP at factor cost” or </a:t>
            </a:r>
            <a:r>
              <a:rPr lang="en-US" dirty="0" err="1"/>
              <a:t>GDPfc</a:t>
            </a:r>
            <a:r>
              <a:rPr lang="en-US" dirty="0"/>
              <a:t> 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DDF6E5-8C1D-43A2-9DBC-553F89B0F3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040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400" dirty="0">
                <a:solidFill>
                  <a:srgbClr val="990033"/>
                </a:solidFill>
              </a:rPr>
              <a:t>Gross </a:t>
            </a:r>
            <a:r>
              <a:rPr lang="en-US" sz="3400" b="1" dirty="0">
                <a:solidFill>
                  <a:srgbClr val="990033"/>
                </a:solidFill>
              </a:rPr>
              <a:t>national</a:t>
            </a:r>
            <a:r>
              <a:rPr lang="en-US" sz="3400" dirty="0">
                <a:solidFill>
                  <a:srgbClr val="990033"/>
                </a:solidFill>
              </a:rPr>
              <a:t> product (GNP)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467726" cy="5410200"/>
          </a:xfrm>
        </p:spPr>
        <p:txBody>
          <a:bodyPr/>
          <a:lstStyle/>
          <a:p>
            <a:pPr eaLnBrk="1" hangingPunct="1"/>
            <a:r>
              <a:rPr lang="en-US" dirty="0"/>
              <a:t>Unlike GDP, which defines production based on the geographical location of production, GNP allocates production based on </a:t>
            </a:r>
            <a:r>
              <a:rPr lang="en-US" i="1" dirty="0"/>
              <a:t>ownership/residents/nationals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So, GNP captures the value of all final goods and services produced by a country’s residents in a given time period (one year). </a:t>
            </a:r>
          </a:p>
          <a:p>
            <a:pPr lvl="2" eaLnBrk="1" hangingPunct="1"/>
            <a:r>
              <a:rPr lang="en-US" dirty="0"/>
              <a:t>Also include, </a:t>
            </a:r>
            <a:r>
              <a:rPr lang="en-US" dirty="0" err="1"/>
              <a:t>labour</a:t>
            </a:r>
            <a:r>
              <a:rPr lang="en-US" dirty="0"/>
              <a:t> and property supplied by the residents of a country.</a:t>
            </a:r>
          </a:p>
          <a:p>
            <a:pPr marL="366713" lvl="1" indent="0" eaLnBrk="1" hangingPunct="1">
              <a:buNone/>
            </a:pPr>
            <a:endParaRPr lang="en-US" dirty="0"/>
          </a:p>
          <a:p>
            <a:pPr marL="205740" lvl="1" indent="0">
              <a:buNone/>
            </a:pPr>
            <a:endParaRPr lang="en-IN" sz="750" b="1" dirty="0">
              <a:solidFill>
                <a:srgbClr val="00B050"/>
              </a:solidFill>
            </a:endParaRPr>
          </a:p>
          <a:p>
            <a:pPr marL="205740" lvl="1" indent="0" algn="ctr">
              <a:buNone/>
            </a:pPr>
            <a:r>
              <a:rPr lang="en-IN" b="1" dirty="0">
                <a:solidFill>
                  <a:srgbClr val="00B050"/>
                </a:solidFill>
              </a:rPr>
              <a:t>	</a:t>
            </a:r>
            <a:endParaRPr lang="en-US" dirty="0"/>
          </a:p>
          <a:p>
            <a:pPr lvl="2" eaLnBrk="1" hangingPunct="1">
              <a:buFontTx/>
              <a:buNone/>
            </a:pPr>
            <a:endParaRPr lang="en-US" sz="1800" dirty="0"/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776C0-951C-4CDB-9E6E-A286DFAAE7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6C1F46-0D1B-4642-A4C7-FA70637CA63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3242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el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3915</TotalTime>
  <Words>3513</Words>
  <Application>Microsoft Office PowerPoint</Application>
  <PresentationFormat>On-screen Show (4:3)</PresentationFormat>
  <Paragraphs>518</Paragraphs>
  <Slides>49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新細明體</vt:lpstr>
      <vt:lpstr>Arial</vt:lpstr>
      <vt:lpstr>Cambria Math</vt:lpstr>
      <vt:lpstr>Century Schoolbook</vt:lpstr>
      <vt:lpstr>Times New Roman</vt:lpstr>
      <vt:lpstr>Wingdings</vt:lpstr>
      <vt:lpstr>Wingdings 2</vt:lpstr>
      <vt:lpstr>Oriel</vt:lpstr>
      <vt:lpstr>Clip</vt:lpstr>
      <vt:lpstr>Equation</vt:lpstr>
      <vt:lpstr>NATIONAL  INCOME  ACCOUNTING</vt:lpstr>
      <vt:lpstr>National Income</vt:lpstr>
      <vt:lpstr>Related Concepts to NIA</vt:lpstr>
      <vt:lpstr>Short Quiz 1</vt:lpstr>
      <vt:lpstr>PowerPoint Presentation</vt:lpstr>
      <vt:lpstr>How to Measure National Income Accounts? </vt:lpstr>
      <vt:lpstr>Second Term: National Vs Domestic Income</vt:lpstr>
      <vt:lpstr>Gross Domestic Product (GDP)</vt:lpstr>
      <vt:lpstr>Gross national product (GNP)</vt:lpstr>
      <vt:lpstr>GDP vs GNP “NFIA”</vt:lpstr>
      <vt:lpstr>GDP Vs GNP - Example</vt:lpstr>
      <vt:lpstr>Being Included in GDP or GNP?</vt:lpstr>
      <vt:lpstr>FIRST Term: Gross Domestic Product &amp; Net Domestic Product (Gross Vs Net)</vt:lpstr>
      <vt:lpstr>Third Term: Market Price and Factor Cost (MP vs FC)</vt:lpstr>
      <vt:lpstr>GDPMarket Price (MP)  &amp; GDPFactor Cost (FC) </vt:lpstr>
      <vt:lpstr>PowerPoint Presentation</vt:lpstr>
      <vt:lpstr>Short Quiz 2</vt:lpstr>
      <vt:lpstr>Approaches to measure NI</vt:lpstr>
      <vt:lpstr> Methods to Measure NI</vt:lpstr>
      <vt:lpstr>Circular Flow of Expenditure and Income</vt:lpstr>
      <vt:lpstr>Expenditure Approach (Way 1)</vt:lpstr>
      <vt:lpstr>Other aggregates from NI  (Class Exercise)</vt:lpstr>
      <vt:lpstr>Expenditure Method (Way 2)</vt:lpstr>
      <vt:lpstr>Calculate national income based on expenditure method?</vt:lpstr>
      <vt:lpstr>GDPMP  = Final Consumption Expenditure + Gross Domestic Investment + Government Expenditure + Net exports</vt:lpstr>
      <vt:lpstr>Income Approach</vt:lpstr>
      <vt:lpstr>INCOME METHOD- Key Points</vt:lpstr>
      <vt:lpstr>NI of India from Income Method</vt:lpstr>
      <vt:lpstr>Other aggregates from NI  (Class Exercise)</vt:lpstr>
      <vt:lpstr>Example 1: Calculate NDPFC, NNPFC, NNPMP, and GDPMP using income method</vt:lpstr>
      <vt:lpstr>NDPFC  = Rent + Interest + Profit + COE</vt:lpstr>
      <vt:lpstr>Example 2: Calculate NI using income method</vt:lpstr>
      <vt:lpstr>Income method – when Mixed Income is Given</vt:lpstr>
      <vt:lpstr>Value Added Approach</vt:lpstr>
      <vt:lpstr>Value Added Method - Formulas</vt:lpstr>
      <vt:lpstr>Example : Calculate NVA at factor cost Using Value Added Method</vt:lpstr>
      <vt:lpstr>Solution: GVAMP  =  Value of output (Sales + change in stock)                          minus Intermediate Consumption      = 400 + (20 -25) – 48                = 400 - 5 - 48                = 400 - 53                 = ₹ 347 Crores  NVAMP      = GVAMP –Depreciation                  = ₹347 – 12                  = ₹335 crores  NVAFC      = NVAMP – Indirect tax                  = 335 – 20                  = ₹315 Crores</vt:lpstr>
      <vt:lpstr>The 3 approaches – Key points </vt:lpstr>
      <vt:lpstr>Nominal and Real GDP </vt:lpstr>
      <vt:lpstr>GDP deflator </vt:lpstr>
      <vt:lpstr>GDP per capita</vt:lpstr>
      <vt:lpstr>Some Limitations of GDP or GNP as measures of growth</vt:lpstr>
      <vt:lpstr>Class Exercise</vt:lpstr>
      <vt:lpstr>Class Exercise 1: calculate national income</vt:lpstr>
      <vt:lpstr>   Solution:- (Income method) GDPMP =  Depreciation + Net indirect  taxes +Compensation of employees(Wages+ salaries……) + Operating surplus ( rent + profit + Interest) + mixed income of self employed </vt:lpstr>
      <vt:lpstr>Solution:- ( Expenditure Method) GDPMP = Depreciation + private final consumption                                                                           expenditure + net domestic capital formation + net exports + Govt. final consumption expenditure</vt:lpstr>
      <vt:lpstr>Class Exercise 2: calculate NVA at Factor Cost</vt:lpstr>
      <vt:lpstr>PowerPoint Presentation</vt:lpstr>
      <vt:lpstr>References</vt:lpstr>
    </vt:vector>
  </TitlesOfParts>
  <Company>jiit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namita.mathur</dc:creator>
  <cp:lastModifiedBy>Amba Agarwal</cp:lastModifiedBy>
  <cp:revision>226</cp:revision>
  <dcterms:created xsi:type="dcterms:W3CDTF">2002-07-01T04:10:53Z</dcterms:created>
  <dcterms:modified xsi:type="dcterms:W3CDTF">2022-12-01T04:24:18Z</dcterms:modified>
</cp:coreProperties>
</file>