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56" r:id="rId3"/>
    <p:sldId id="257" r:id="rId5"/>
    <p:sldId id="28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84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>
        <p:scale>
          <a:sx n="100" d="100"/>
          <a:sy n="100" d="100"/>
        </p:scale>
        <p:origin x="-11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FE0DD-B665-4C0D-9A77-5D509972AB66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4EAE3-9C96-46DD-BE2A-C285CD55DE3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96203C1-616A-4651-A577-7BA09B384D13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7B8B279-4079-43B3-8013-D8D81AB870A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3EFA78-DE0E-433D-8CFA-D9FBF0D95DCD}" type="datetime1">
              <a:rPr lang="en-US" smtClean="0"/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F13AF2-DCC4-4842-96BC-1B9869901C37}" type="slidenum">
              <a:rPr lang="en-US" smtClean="0"/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Isosceles Triangle 14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C102A9-C1B1-4354-89E4-F43472216A4F}" type="datetime1">
              <a:rPr lang="en-US" smtClean="0"/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C102A9-C1B1-4354-89E4-F43472216A4F}" type="datetime1">
              <a:rPr lang="en-US" smtClean="0"/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BC102A9-C1B1-4354-89E4-F43472216A4F}" type="datetime1">
              <a:rPr lang="en-US" smtClean="0"/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00800"/>
            <a:ext cx="9144000" cy="457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67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/>
          <p:cNvSpPr/>
          <p:nvPr userDrawn="1"/>
        </p:nvSpPr>
        <p:spPr>
          <a:xfrm rot="10800000">
            <a:off x="838200" y="6391832"/>
            <a:ext cx="457200" cy="2286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4471"/>
            <a:ext cx="8183880" cy="6847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76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27F9C6-20A9-45D8-B666-D95AD1AA535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62328" y="64008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328" y="640080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03238" y="1905000"/>
            <a:ext cx="4754562" cy="10779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7345" indent="0">
              <a:buNone/>
              <a:defRPr/>
            </a:lvl2pPr>
            <a:lvl3pPr marL="603250" indent="0">
              <a:buNone/>
              <a:defRPr/>
            </a:lvl3pPr>
            <a:lvl4pPr marL="841375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Provide a list of relevant terms and their definitions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03238" y="3200400"/>
            <a:ext cx="4754562" cy="15240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lorem ipsum dolor sit </a:t>
            </a:r>
            <a:r>
              <a:rPr lang="en-US" sz="1600" dirty="0" err="1"/>
              <a:t>amet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consectetur</a:t>
            </a:r>
            <a:r>
              <a:rPr lang="en-US" sz="1600" dirty="0"/>
              <a:t> </a:t>
            </a:r>
            <a:r>
              <a:rPr lang="en-US" sz="1600" dirty="0" err="1"/>
              <a:t>adipiscing</a:t>
            </a:r>
            <a:r>
              <a:rPr lang="en-US" sz="1600" dirty="0"/>
              <a:t> </a:t>
            </a:r>
            <a:r>
              <a:rPr lang="en-US" sz="1600" dirty="0" err="1"/>
              <a:t>elit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sed</a:t>
            </a:r>
            <a:r>
              <a:rPr lang="en-US" sz="1600" dirty="0"/>
              <a:t> do </a:t>
            </a:r>
            <a:r>
              <a:rPr lang="en-US" sz="1600" dirty="0" err="1"/>
              <a:t>eiusmod</a:t>
            </a:r>
            <a:r>
              <a:rPr lang="en-US" sz="1600" dirty="0"/>
              <a:t> </a:t>
            </a:r>
            <a:r>
              <a:rPr lang="en-US" sz="1600" dirty="0" err="1"/>
              <a:t>tempor</a:t>
            </a:r>
            <a:r>
              <a:rPr lang="en-US" sz="1600" dirty="0"/>
              <a:t> </a:t>
            </a:r>
            <a:endParaRPr lang="en-US" sz="1600" dirty="0"/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incididunt</a:t>
            </a:r>
            <a:r>
              <a:rPr lang="en-US" sz="1600" dirty="0"/>
              <a:t> </a:t>
            </a:r>
            <a:r>
              <a:rPr lang="en-US" sz="1600" dirty="0" err="1"/>
              <a:t>ut</a:t>
            </a:r>
            <a:r>
              <a:rPr lang="en-US" sz="1600" dirty="0"/>
              <a:t> </a:t>
            </a:r>
            <a:r>
              <a:rPr lang="en-US" sz="1600" dirty="0" err="1"/>
              <a:t>labore</a:t>
            </a:r>
            <a:r>
              <a:rPr lang="en-US" sz="1600" dirty="0"/>
              <a:t> et dolore magna </a:t>
            </a:r>
            <a:r>
              <a:rPr lang="en-US" sz="1600" dirty="0" err="1"/>
              <a:t>aliqua</a:t>
            </a:r>
            <a:endParaRPr lang="en-US" sz="1600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503238" y="5029201"/>
            <a:ext cx="8302290" cy="990600"/>
          </a:xfrm>
          <a:solidFill>
            <a:schemeClr val="bg1">
              <a:lumMod val="95000"/>
            </a:schemeClr>
          </a:solidFill>
        </p:spPr>
        <p:txBody>
          <a:bodyPr tIns="182880" rIns="182880" bIns="182880">
            <a:normAutofit/>
          </a:bodyPr>
          <a:lstStyle>
            <a:lvl1pPr marL="0" indent="0">
              <a:buNone/>
              <a:defRPr sz="1800"/>
            </a:lvl1pPr>
          </a:lstStyle>
          <a:p>
            <a:pPr marL="0" indent="0">
              <a:buNone/>
            </a:pPr>
            <a:r>
              <a:rPr lang="en-US" sz="1800" dirty="0" err="1"/>
              <a:t>Sed</a:t>
            </a:r>
            <a:r>
              <a:rPr lang="en-US" sz="1800" dirty="0"/>
              <a:t> </a:t>
            </a:r>
            <a:r>
              <a:rPr lang="en-US" sz="1800" dirty="0" err="1"/>
              <a:t>ut</a:t>
            </a:r>
            <a:r>
              <a:rPr lang="en-US" sz="1800" dirty="0"/>
              <a:t> </a:t>
            </a:r>
            <a:r>
              <a:rPr lang="en-US" sz="1800" dirty="0" err="1"/>
              <a:t>perspiciatis</a:t>
            </a:r>
            <a:r>
              <a:rPr lang="en-US" sz="1800" dirty="0"/>
              <a:t> </a:t>
            </a:r>
            <a:r>
              <a:rPr lang="en-US" sz="1800" dirty="0" err="1"/>
              <a:t>unde</a:t>
            </a:r>
            <a:r>
              <a:rPr lang="en-US" sz="1800" dirty="0"/>
              <a:t> </a:t>
            </a:r>
            <a:r>
              <a:rPr lang="en-US" sz="1800" dirty="0" err="1"/>
              <a:t>omnis</a:t>
            </a:r>
            <a:r>
              <a:rPr lang="en-US" sz="1800" dirty="0"/>
              <a:t> </a:t>
            </a:r>
            <a:r>
              <a:rPr lang="en-US" sz="1800" dirty="0" err="1"/>
              <a:t>iste</a:t>
            </a:r>
            <a:r>
              <a:rPr lang="en-US" sz="1800" dirty="0"/>
              <a:t> </a:t>
            </a:r>
            <a:r>
              <a:rPr lang="en-US" sz="1800" dirty="0" err="1"/>
              <a:t>natus</a:t>
            </a:r>
            <a:r>
              <a:rPr lang="en-US" sz="1800" dirty="0"/>
              <a:t> error sit </a:t>
            </a:r>
            <a:r>
              <a:rPr lang="en-US" sz="1800" dirty="0" err="1"/>
              <a:t>voluptatem</a:t>
            </a:r>
            <a:r>
              <a:rPr lang="en-US" sz="1800" dirty="0"/>
              <a:t> </a:t>
            </a:r>
            <a:r>
              <a:rPr lang="en-US" sz="1800" dirty="0" err="1"/>
              <a:t>accusantium</a:t>
            </a:r>
            <a:r>
              <a:rPr lang="en-US" sz="1800" dirty="0"/>
              <a:t> </a:t>
            </a:r>
            <a:r>
              <a:rPr lang="en-US" sz="1800" dirty="0" err="1"/>
              <a:t>doloremque</a:t>
            </a:r>
            <a:r>
              <a:rPr lang="en-US" sz="1800" dirty="0"/>
              <a:t> </a:t>
            </a:r>
            <a:r>
              <a:rPr lang="en-US" sz="1800" dirty="0" err="1"/>
              <a:t>laudantium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78FFA21-88D5-4090-AE34-A717F3009131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A654AA-2757-4A51-86CD-6D20456BDD0A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6C9E71F-78A0-4868-970E-5692D76DECFE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3" Type="http://schemas.openxmlformats.org/officeDocument/2006/relationships/theme" Target="../theme/theme1.xml"/><Relationship Id="rId42" Type="http://schemas.openxmlformats.org/officeDocument/2006/relationships/image" Target="../media/image1.jpeg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Cycle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722376" y="4267200"/>
            <a:ext cx="7772400" cy="914400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ECONOMICS (15B11HS211)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/>
              <a:t>Recession/Depression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rmAutofit/>
          </a:bodyPr>
          <a:lstStyle/>
          <a:p>
            <a:r>
              <a:rPr lang="en-US" dirty="0"/>
              <a:t>A prolonged contraction is called a recession (contraction for over 6 months)</a:t>
            </a:r>
            <a:endParaRPr lang="en-US" dirty="0"/>
          </a:p>
          <a:p>
            <a:endParaRPr lang="en-US" dirty="0"/>
          </a:p>
          <a:p>
            <a:r>
              <a:rPr lang="en-US" dirty="0"/>
              <a:t>A recession of more than </a:t>
            </a:r>
            <a:r>
              <a:rPr lang="en-US" b="1" u="sng" dirty="0"/>
              <a:t>one year</a:t>
            </a:r>
            <a:r>
              <a:rPr lang="en-US" dirty="0"/>
              <a:t> is called a depression</a:t>
            </a:r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/>
              <a:t>What keeps the Business Cycle Going?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rmAutofit/>
          </a:bodyPr>
          <a:lstStyle/>
          <a:p>
            <a:pPr marL="609600" indent="-609600"/>
            <a:r>
              <a:rPr lang="en-US" dirty="0"/>
              <a:t>4 variables cause changes in the Business Cycle:</a:t>
            </a:r>
            <a:endParaRPr lang="en-US" dirty="0"/>
          </a:p>
          <a:p>
            <a:pPr marL="609600" indent="-609600">
              <a:buFontTx/>
              <a:buAutoNum type="arabicPeriod"/>
            </a:pPr>
            <a:r>
              <a:rPr lang="en-US" dirty="0">
                <a:solidFill>
                  <a:srgbClr val="CC0000"/>
                </a:solidFill>
              </a:rPr>
              <a:t>Business Investment</a:t>
            </a:r>
            <a:endParaRPr lang="en-US" dirty="0">
              <a:solidFill>
                <a:srgbClr val="CC0000"/>
              </a:solidFill>
            </a:endParaRPr>
          </a:p>
          <a:p>
            <a:pPr marL="990600" lvl="1" indent="-533400">
              <a:buNone/>
            </a:pPr>
            <a:r>
              <a:rPr lang="en-US" sz="1800" dirty="0"/>
              <a:t>When the economy is expanding, sales and profit keep rising, so companies invest in new plants and equipment, creating new jobs and more expansion. In contraction, the opposite is </a:t>
            </a:r>
            <a:r>
              <a:rPr lang="en-US" sz="1800" dirty="0" smtClean="0"/>
              <a:t>true.</a:t>
            </a:r>
            <a:endParaRPr lang="en-US" sz="1800" dirty="0" smtClean="0"/>
          </a:p>
          <a:p>
            <a:pPr marL="990600" lvl="1" indent="-533400">
              <a:buNone/>
            </a:pPr>
            <a:endParaRPr lang="en-US" sz="1800" dirty="0"/>
          </a:p>
          <a:p>
            <a:pPr marL="609600" indent="-609600">
              <a:buFontTx/>
              <a:buAutoNum type="arabicPeriod" startAt="2"/>
            </a:pPr>
            <a:r>
              <a:rPr lang="en-US" dirty="0">
                <a:solidFill>
                  <a:srgbClr val="CC0000"/>
                </a:solidFill>
              </a:rPr>
              <a:t>Interest Rates and Credit</a:t>
            </a:r>
            <a:endParaRPr lang="en-US" dirty="0">
              <a:solidFill>
                <a:srgbClr val="CC0000"/>
              </a:solidFill>
            </a:endParaRPr>
          </a:p>
          <a:p>
            <a:pPr marL="990600" lvl="1" indent="-533400">
              <a:buNone/>
            </a:pPr>
            <a:r>
              <a:rPr lang="en-US" sz="1800" dirty="0"/>
              <a:t>Low interest rates, companies make new investments, adding jobs. When interest rates climb, investment dries up and less job growth</a:t>
            </a:r>
            <a:endParaRPr lang="en-US" sz="1800" dirty="0"/>
          </a:p>
          <a:p>
            <a:pPr marL="990600" lvl="1" indent="-533400">
              <a:buNone/>
            </a:pPr>
            <a:endParaRPr lang="en-US" sz="1800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dirty="0"/>
              <a:t>What keeps the Business Cycle Going?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Autofit/>
          </a:bodyPr>
          <a:lstStyle/>
          <a:p>
            <a:pPr marL="990600" lvl="1" indent="-533400">
              <a:buNone/>
            </a:pPr>
            <a:endParaRPr lang="en-US" sz="1800" dirty="0">
              <a:latin typeface="+mj-lt"/>
            </a:endParaRPr>
          </a:p>
          <a:p>
            <a:r>
              <a:rPr lang="en-US" dirty="0" smtClean="0">
                <a:solidFill>
                  <a:srgbClr val="CC0000"/>
                </a:solidFill>
                <a:latin typeface="+mj-lt"/>
              </a:rPr>
              <a:t>3.       Consumer </a:t>
            </a:r>
            <a:r>
              <a:rPr lang="en-US" dirty="0">
                <a:solidFill>
                  <a:srgbClr val="CC0000"/>
                </a:solidFill>
                <a:latin typeface="+mj-lt"/>
              </a:rPr>
              <a:t>Expectations</a:t>
            </a:r>
            <a:endParaRPr lang="en-US" dirty="0">
              <a:solidFill>
                <a:srgbClr val="CC0000"/>
              </a:solidFill>
              <a:latin typeface="+mj-lt"/>
            </a:endParaRPr>
          </a:p>
          <a:p>
            <a:pPr marL="990600" lvl="1" indent="-533400">
              <a:buNone/>
            </a:pPr>
            <a:r>
              <a:rPr lang="en-US" sz="1800" dirty="0">
                <a:latin typeface="+mj-lt"/>
              </a:rPr>
              <a:t>Forecasts of an expanding economy fuels more spending, while fear of a recession decreases consumer spending</a:t>
            </a:r>
            <a:endParaRPr lang="en-US" sz="1800" dirty="0">
              <a:latin typeface="+mj-lt"/>
            </a:endParaRPr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dirty="0">
                <a:solidFill>
                  <a:srgbClr val="CC0000"/>
                </a:solidFill>
                <a:latin typeface="+mj-lt"/>
              </a:rPr>
              <a:t>External Shocks</a:t>
            </a:r>
            <a:endParaRPr lang="en-US" dirty="0">
              <a:solidFill>
                <a:srgbClr val="CC0000"/>
              </a:solidFill>
              <a:latin typeface="+mj-lt"/>
            </a:endParaRPr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sz="1800" dirty="0">
                <a:latin typeface="+mj-lt"/>
              </a:rPr>
              <a:t>External Shocks, such as disruptions of the oil supply, wars, or natural disasters greatly influence the output of the </a:t>
            </a:r>
            <a:r>
              <a:rPr lang="en-US" sz="1800" dirty="0" smtClean="0">
                <a:latin typeface="+mj-lt"/>
              </a:rPr>
              <a:t>economy</a:t>
            </a:r>
            <a:endParaRPr lang="en-US" sz="1800" dirty="0" smtClean="0">
              <a:latin typeface="+mj-lt"/>
            </a:endParaRPr>
          </a:p>
          <a:p>
            <a:pPr marL="990600" lvl="1" indent="-533400">
              <a:lnSpc>
                <a:spcPct val="90000"/>
              </a:lnSpc>
              <a:buNone/>
            </a:pPr>
            <a:endParaRPr lang="en-US" sz="1800" dirty="0" smtClean="0">
              <a:latin typeface="+mj-lt"/>
            </a:endParaRPr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sz="1800" dirty="0" smtClean="0">
                <a:latin typeface="+mj-lt"/>
              </a:rPr>
              <a:t>Ex</a:t>
            </a:r>
            <a:r>
              <a:rPr lang="en-US" sz="1800" dirty="0">
                <a:latin typeface="+mj-lt"/>
              </a:rPr>
              <a:t>. 1992-2000 was the longest period of expansion in U.S. history. Early in 2001, signs of contraction appeared, though the Bush administration denied it. The Sept. 11</a:t>
            </a:r>
            <a:r>
              <a:rPr lang="en-US" sz="1800" baseline="30000" dirty="0">
                <a:latin typeface="+mj-lt"/>
              </a:rPr>
              <a:t>th</a:t>
            </a:r>
            <a:r>
              <a:rPr lang="en-US" sz="1800" dirty="0">
                <a:latin typeface="+mj-lt"/>
              </a:rPr>
              <a:t> 2001 terrorist attacks quickly caused the business cycle to shift into a contraction.</a:t>
            </a:r>
            <a:endParaRPr lang="en-US" sz="1800" dirty="0">
              <a:latin typeface="+mj-lt"/>
            </a:endParaRPr>
          </a:p>
          <a:p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 </a:t>
            </a:r>
            <a:r>
              <a:rPr lang="en-US" b="1" dirty="0"/>
              <a:t>How does the business cycle affect the economy?</a:t>
            </a:r>
            <a:endParaRPr lang="en-US" b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Autofit/>
          </a:bodyPr>
          <a:lstStyle/>
          <a:p>
            <a:pPr marL="990600" lvl="1" indent="-533400">
              <a:buNone/>
            </a:pPr>
            <a:r>
              <a:rPr lang="en-US" sz="1800" dirty="0">
                <a:latin typeface="+mj-lt"/>
              </a:rPr>
              <a:t>Business cycles are the "ups and downs" in economic activity, defined in </a:t>
            </a:r>
            <a:r>
              <a:rPr lang="en-US" sz="1800" dirty="0" smtClean="0">
                <a:latin typeface="+mj-lt"/>
              </a:rPr>
              <a:t>terms of </a:t>
            </a:r>
            <a:r>
              <a:rPr lang="en-US" sz="1800" dirty="0">
                <a:latin typeface="+mj-lt"/>
              </a:rPr>
              <a:t>periods of expansion or recession. During expansions, the economy, measured by indicators like jobs, production, and sales, is growing--in real terms, after excluding the effects of inflation.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b="1" dirty="0" smtClean="0">
                <a:latin typeface="+mj-lt"/>
              </a:rPr>
              <a:t> Don’t quit the job 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If the economy is going into a contraction, jobs will become more scarce. If you quit, you may not find another job!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But, if the economy is in a period of expansion, jobs are readily available. It may be a good time to switch careers.</a:t>
            </a:r>
            <a:endParaRPr lang="en-US" dirty="0">
              <a:latin typeface="+mj-lt"/>
            </a:endParaRPr>
          </a:p>
          <a:p>
            <a:pPr marL="990600" lvl="1" indent="-533400">
              <a:buNone/>
            </a:pPr>
            <a:endParaRPr lang="en-US" sz="1800" dirty="0" smtClean="0">
              <a:latin typeface="+mj-lt"/>
            </a:endParaRPr>
          </a:p>
          <a:p>
            <a:pPr marL="990600" lvl="1" indent="-533400">
              <a:buNone/>
            </a:pP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b="1" dirty="0" smtClean="0">
                <a:latin typeface="+mj-lt"/>
              </a:rPr>
              <a:t>Making of big purchase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</a:t>
            </a:r>
            <a:r>
              <a:rPr lang="en-US" dirty="0">
                <a:solidFill>
                  <a:srgbClr val="CC0000"/>
                </a:solidFill>
                <a:latin typeface="+mj-lt"/>
              </a:rPr>
              <a:t>Only if you know that you won’t lose your job in a contraction</a:t>
            </a:r>
            <a:r>
              <a:rPr lang="en-US" dirty="0">
                <a:latin typeface="+mj-lt"/>
              </a:rPr>
              <a:t>. So, buy your house during an expansion.</a:t>
            </a:r>
            <a:endParaRPr lang="en-US" dirty="0">
              <a:latin typeface="+mj-lt"/>
            </a:endParaRPr>
          </a:p>
          <a:p>
            <a:pPr algn="ctr">
              <a:lnSpc>
                <a:spcPct val="90000"/>
              </a:lnSpc>
            </a:pPr>
            <a:r>
              <a:rPr lang="en-US" dirty="0">
                <a:latin typeface="+mj-lt"/>
              </a:rPr>
              <a:t>HOWEVER</a:t>
            </a:r>
            <a:r>
              <a:rPr lang="en-US" dirty="0" smtClean="0">
                <a:latin typeface="+mj-lt"/>
              </a:rPr>
              <a:t>,</a:t>
            </a:r>
            <a:endParaRPr lang="en-US" dirty="0" smtClean="0">
              <a:latin typeface="+mj-lt"/>
            </a:endParaRPr>
          </a:p>
          <a:p>
            <a:pPr algn="ctr">
              <a:lnSpc>
                <a:spcPct val="9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C0000"/>
                </a:solidFill>
                <a:latin typeface="+mj-lt"/>
              </a:rPr>
              <a:t>When the economy starts to slow down </a:t>
            </a:r>
            <a:r>
              <a:rPr lang="en-US" dirty="0">
                <a:latin typeface="+mj-lt"/>
              </a:rPr>
              <a:t>(contraction),</a:t>
            </a:r>
            <a:r>
              <a:rPr lang="en-US" dirty="0">
                <a:solidFill>
                  <a:srgbClr val="CC0000"/>
                </a:solidFill>
                <a:latin typeface="+mj-lt"/>
              </a:rPr>
              <a:t> interest rates will decrease.</a:t>
            </a:r>
            <a:r>
              <a:rPr lang="en-US" dirty="0">
                <a:latin typeface="+mj-lt"/>
              </a:rPr>
              <a:t> Wait to buy a house until the rates drop to a low point, </a:t>
            </a:r>
            <a:r>
              <a:rPr lang="en-US" u="sng" dirty="0">
                <a:latin typeface="+mj-lt"/>
              </a:rPr>
              <a:t>if you are sure you won’t lose your job.</a:t>
            </a:r>
            <a:endParaRPr lang="en-US" u="sng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b="1" dirty="0" smtClean="0">
                <a:latin typeface="+mj-lt"/>
              </a:rPr>
              <a:t>Quick review of business cycle</a:t>
            </a:r>
            <a:br>
              <a:rPr lang="en-US" sz="2800" b="1" dirty="0" smtClean="0">
                <a:latin typeface="+mj-lt"/>
              </a:rPr>
            </a:br>
            <a:endParaRPr lang="en-US" sz="2800" b="1" dirty="0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What phase of the business cycle do wages go up? 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Expansion</a:t>
            </a:r>
            <a:endParaRPr lang="en-US" dirty="0">
              <a:solidFill>
                <a:schemeClr val="accent2"/>
              </a:solidFill>
              <a:latin typeface="+mj-lt"/>
            </a:endParaRPr>
          </a:p>
          <a:p>
            <a:endParaRPr lang="en-US" dirty="0">
              <a:solidFill>
                <a:schemeClr val="accent2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What phase of the business cycle do wages go down? 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Contraction</a:t>
            </a:r>
            <a:endParaRPr lang="en-US" dirty="0">
              <a:solidFill>
                <a:schemeClr val="accent2"/>
              </a:solidFill>
              <a:latin typeface="+mj-lt"/>
            </a:endParaRPr>
          </a:p>
          <a:p>
            <a:endParaRPr lang="en-US" dirty="0">
              <a:solidFill>
                <a:schemeClr val="accent2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When are wages at their highest? 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Peak</a:t>
            </a:r>
            <a:endParaRPr lang="en-US" dirty="0">
              <a:solidFill>
                <a:schemeClr val="accent2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When are wages at their lowest? 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Trough</a:t>
            </a:r>
            <a:endParaRPr lang="en-US" dirty="0">
              <a:solidFill>
                <a:schemeClr val="accent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 smtClean="0"/>
              <a:t>Quick review of business cycle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Autofit/>
          </a:bodyPr>
          <a:lstStyle/>
          <a:p>
            <a:pPr marL="365760" indent="-255905">
              <a:lnSpc>
                <a:spcPct val="90000"/>
              </a:lnSpc>
              <a:buFont typeface="Wingdings 3" panose="05040102010807070707"/>
              <a:buChar char=""/>
              <a:defRPr/>
            </a:pPr>
            <a:r>
              <a:rPr lang="en-US" dirty="0" smtClean="0">
                <a:latin typeface="+mj-lt"/>
              </a:rPr>
              <a:t> </a:t>
            </a:r>
            <a:r>
              <a:rPr lang="en-US" dirty="0"/>
              <a:t>When will borrowing decrease?  </a:t>
            </a:r>
            <a:r>
              <a:rPr lang="en-US" dirty="0">
                <a:solidFill>
                  <a:schemeClr val="accent2"/>
                </a:solidFill>
              </a:rPr>
              <a:t>Contraction</a:t>
            </a:r>
            <a:endParaRPr lang="en-US" dirty="0">
              <a:solidFill>
                <a:schemeClr val="accent2"/>
              </a:solidFill>
            </a:endParaRPr>
          </a:p>
          <a:p>
            <a:pPr marL="365760" indent="-255905">
              <a:lnSpc>
                <a:spcPct val="90000"/>
              </a:lnSpc>
              <a:buFont typeface="Wingdings 3" panose="05040102010807070707"/>
              <a:buChar char=""/>
              <a:defRPr/>
            </a:pPr>
            <a:endParaRPr lang="en-US" dirty="0"/>
          </a:p>
          <a:p>
            <a:pPr marL="365760" indent="-255905">
              <a:lnSpc>
                <a:spcPct val="90000"/>
              </a:lnSpc>
              <a:buFont typeface="Wingdings 3" panose="05040102010807070707"/>
              <a:buChar char=""/>
              <a:defRPr/>
            </a:pPr>
            <a:r>
              <a:rPr lang="en-US" dirty="0"/>
              <a:t>When will borrowing increase?  </a:t>
            </a:r>
            <a:r>
              <a:rPr lang="en-US" dirty="0">
                <a:solidFill>
                  <a:schemeClr val="accent2"/>
                </a:solidFill>
              </a:rPr>
              <a:t>Expansion</a:t>
            </a:r>
            <a:endParaRPr lang="en-US" dirty="0">
              <a:solidFill>
                <a:schemeClr val="accent2"/>
              </a:solidFill>
            </a:endParaRPr>
          </a:p>
          <a:p>
            <a:pPr marL="365760" indent="-255905">
              <a:lnSpc>
                <a:spcPct val="90000"/>
              </a:lnSpc>
              <a:buFont typeface="Wingdings 3" panose="05040102010807070707"/>
              <a:buChar char=""/>
              <a:defRPr/>
            </a:pPr>
            <a:endParaRPr lang="en-US" dirty="0"/>
          </a:p>
          <a:p>
            <a:pPr marL="365760" indent="-255905">
              <a:lnSpc>
                <a:spcPct val="90000"/>
              </a:lnSpc>
              <a:buFont typeface="Wingdings 3" panose="05040102010807070707"/>
              <a:buChar char=""/>
              <a:defRPr/>
            </a:pPr>
            <a:r>
              <a:rPr lang="en-US" dirty="0"/>
              <a:t>When will borrowing be at it’s lowest?  </a:t>
            </a:r>
            <a:r>
              <a:rPr lang="en-US" dirty="0">
                <a:solidFill>
                  <a:schemeClr val="accent2"/>
                </a:solidFill>
              </a:rPr>
              <a:t>Trough</a:t>
            </a:r>
            <a:endParaRPr lang="en-US" dirty="0">
              <a:solidFill>
                <a:schemeClr val="accent2"/>
              </a:solidFill>
            </a:endParaRPr>
          </a:p>
          <a:p>
            <a:pPr marL="365760" indent="-255905">
              <a:lnSpc>
                <a:spcPct val="90000"/>
              </a:lnSpc>
              <a:defRPr/>
            </a:pPr>
            <a:endParaRPr lang="en-US" dirty="0">
              <a:solidFill>
                <a:schemeClr val="accent2"/>
              </a:solidFill>
            </a:endParaRPr>
          </a:p>
          <a:p>
            <a:pPr marL="365760" indent="-255905">
              <a:buFont typeface="Wingdings 3" panose="05040102010807070707"/>
              <a:buChar char=""/>
              <a:defRPr/>
            </a:pPr>
            <a:r>
              <a:rPr lang="en-US" dirty="0"/>
              <a:t>When will unemployment be at its lowest?  </a:t>
            </a:r>
            <a:r>
              <a:rPr lang="en-US" dirty="0">
                <a:solidFill>
                  <a:schemeClr val="accent2"/>
                </a:solidFill>
              </a:rPr>
              <a:t>Peak</a:t>
            </a:r>
            <a:endParaRPr lang="en-US" dirty="0">
              <a:solidFill>
                <a:schemeClr val="accent2"/>
              </a:solidFill>
            </a:endParaRPr>
          </a:p>
          <a:p>
            <a:pPr marL="365760" indent="-255905">
              <a:buFont typeface="Wingdings 3" panose="05040102010807070707"/>
              <a:buChar char=""/>
              <a:defRPr/>
            </a:pPr>
            <a:endParaRPr lang="en-US" dirty="0"/>
          </a:p>
          <a:p>
            <a:pPr marL="365760" indent="-255905">
              <a:buFont typeface="Wingdings 3" panose="05040102010807070707"/>
              <a:buChar char=""/>
              <a:defRPr/>
            </a:pPr>
            <a:r>
              <a:rPr lang="en-US" dirty="0"/>
              <a:t>When will business profits be the highest?  </a:t>
            </a:r>
            <a:r>
              <a:rPr lang="en-US" dirty="0">
                <a:solidFill>
                  <a:schemeClr val="accent2"/>
                </a:solidFill>
              </a:rPr>
              <a:t>Peak</a:t>
            </a:r>
            <a:endParaRPr lang="en-US" dirty="0">
              <a:solidFill>
                <a:schemeClr val="accent2"/>
              </a:solidFill>
            </a:endParaRPr>
          </a:p>
          <a:p>
            <a:pPr marL="365760" indent="-255905">
              <a:buFont typeface="Wingdings 3" panose="05040102010807070707"/>
              <a:buChar char=""/>
              <a:defRPr/>
            </a:pPr>
            <a:endParaRPr lang="en-US" dirty="0"/>
          </a:p>
          <a:p>
            <a:pPr marL="365760" indent="-255905">
              <a:buFont typeface="Wingdings 3" panose="05040102010807070707"/>
              <a:buChar char=""/>
              <a:defRPr/>
            </a:pPr>
            <a:r>
              <a:rPr lang="en-US" dirty="0"/>
              <a:t>When should you look for a new job?  </a:t>
            </a:r>
            <a:r>
              <a:rPr lang="en-US" dirty="0">
                <a:solidFill>
                  <a:schemeClr val="accent2"/>
                </a:solidFill>
              </a:rPr>
              <a:t>Expansion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Role and Significance business cycle</a:t>
            </a:r>
            <a:endParaRPr lang="en-IN" sz="24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Autofit/>
          </a:bodyPr>
          <a:lstStyle/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Help </a:t>
            </a:r>
            <a:r>
              <a:rPr lang="en-IN" dirty="0"/>
              <a:t>Frame Appropriate Policies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Strategic Business Decisions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Greatly Affect Cyclic Businesses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Entry and Exit from Market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Reference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/>
          <a:lstStyle/>
          <a:p>
            <a:r>
              <a:rPr lang="en-IN" smtClean="0"/>
              <a:t>S</a:t>
            </a:r>
            <a:r>
              <a:rPr lang="en-IN" dirty="0"/>
              <a:t>. </a:t>
            </a:r>
            <a:r>
              <a:rPr lang="en-IN" dirty="0" err="1"/>
              <a:t>Damodaran</a:t>
            </a:r>
            <a:r>
              <a:rPr lang="en-IN" dirty="0"/>
              <a:t>, Managerial Economics, 2</a:t>
            </a:r>
            <a:r>
              <a:rPr lang="en-IN" baseline="30000" dirty="0"/>
              <a:t>nd</a:t>
            </a:r>
            <a:r>
              <a:rPr lang="en-IN" dirty="0"/>
              <a:t> ed.,  Oxford University Press, 2010.</a:t>
            </a:r>
            <a:endParaRPr lang="en-IN" dirty="0"/>
          </a:p>
          <a:p>
            <a:r>
              <a:rPr lang="en-IN" dirty="0"/>
              <a:t>P.A. Samuelson, W.D. </a:t>
            </a:r>
            <a:r>
              <a:rPr lang="en-IN" dirty="0" err="1"/>
              <a:t>Nordhaus</a:t>
            </a:r>
            <a:r>
              <a:rPr lang="en-IN" dirty="0"/>
              <a:t>, Economics, 19</a:t>
            </a:r>
            <a:r>
              <a:rPr lang="en-IN" baseline="30000" dirty="0"/>
              <a:t>th</a:t>
            </a:r>
            <a:r>
              <a:rPr lang="en-IN" dirty="0"/>
              <a:t> ed., Tata </a:t>
            </a:r>
            <a:r>
              <a:rPr lang="en-IN" dirty="0" err="1"/>
              <a:t>Mc-Graw</a:t>
            </a:r>
            <a:r>
              <a:rPr lang="en-IN" dirty="0"/>
              <a:t> Hill, 2010.</a:t>
            </a:r>
            <a:endParaRPr lang="en-IN" dirty="0"/>
          </a:p>
          <a:p>
            <a:r>
              <a:rPr lang="en-IN" dirty="0"/>
              <a:t>S.K. </a:t>
            </a:r>
            <a:r>
              <a:rPr lang="en-IN" dirty="0" err="1"/>
              <a:t>Misra</a:t>
            </a:r>
            <a:r>
              <a:rPr lang="en-IN" dirty="0"/>
              <a:t> &amp; V. K. </a:t>
            </a:r>
            <a:r>
              <a:rPr lang="en-IN" dirty="0" err="1"/>
              <a:t>Puri</a:t>
            </a:r>
            <a:r>
              <a:rPr lang="en-IN" dirty="0"/>
              <a:t>, Indian Economy, 37</a:t>
            </a:r>
            <a:r>
              <a:rPr lang="en-IN" baseline="30000" dirty="0"/>
              <a:t>th</a:t>
            </a:r>
            <a:r>
              <a:rPr lang="en-IN" dirty="0"/>
              <a:t> ed., Himalaya Publishing House, 2019.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 </a:t>
            </a:r>
            <a:br>
              <a:rPr lang="en-IN" dirty="0"/>
            </a:b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/>
          <a:lstStyle/>
          <a:p>
            <a:r>
              <a:rPr lang="en-US" b="1" dirty="0"/>
              <a:t>Learning Objectives</a:t>
            </a:r>
            <a:endParaRPr lang="en-IN" dirty="0"/>
          </a:p>
          <a:p>
            <a:r>
              <a:rPr lang="en-IN" dirty="0"/>
              <a:t>After studying this chapter, you will be able to</a:t>
            </a:r>
            <a:endParaRPr lang="en-IN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1. Explain </a:t>
            </a:r>
            <a:r>
              <a:rPr lang="en-US" dirty="0"/>
              <a:t>the concept of business cycle.</a:t>
            </a:r>
            <a:endParaRPr lang="en-IN" dirty="0"/>
          </a:p>
          <a:p>
            <a:pPr lvl="0"/>
            <a:endParaRPr lang="en-IN" dirty="0" smtClean="0"/>
          </a:p>
          <a:p>
            <a:pPr lvl="0"/>
            <a:r>
              <a:rPr lang="en-IN" dirty="0" smtClean="0"/>
              <a:t>2. Define </a:t>
            </a:r>
            <a:r>
              <a:rPr lang="en-IN" dirty="0"/>
              <a:t>various phase of business cycle.</a:t>
            </a:r>
            <a:endParaRPr lang="en-IN" dirty="0"/>
          </a:p>
          <a:p>
            <a:r>
              <a:rPr lang="en-IN" dirty="0"/>
              <a:t> </a:t>
            </a:r>
            <a:endParaRPr lang="en-IN" dirty="0"/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multiple-choice questions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Autofit/>
          </a:bodyPr>
          <a:lstStyle/>
          <a:p>
            <a:pPr marL="109855">
              <a:lnSpc>
                <a:spcPct val="90000"/>
              </a:lnSpc>
              <a:defRPr/>
            </a:pPr>
            <a:r>
              <a:rPr lang="en-US" dirty="0"/>
              <a:t>The term business cycle refers to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a.	fluctuation in aggregate economic activity over time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b.	ups and downs in the production of goods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c.	increasing unemployment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d.	declining savings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 smtClean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 smtClean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Answer : fluctuation in aggregate economic activity over time</a:t>
            </a:r>
            <a:endParaRPr lang="en-IN" dirty="0"/>
          </a:p>
          <a:p>
            <a:pPr marL="109855">
              <a:lnSpc>
                <a:spcPct val="90000"/>
              </a:lnSpc>
              <a:defRPr/>
            </a:pPr>
            <a:endParaRPr lang="en-US" dirty="0" smtClean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multiple-choice questions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Autofit/>
          </a:bodyPr>
          <a:lstStyle/>
          <a:p>
            <a:pPr marL="109855">
              <a:lnSpc>
                <a:spcPct val="90000"/>
              </a:lnSpc>
              <a:defRPr/>
            </a:pPr>
            <a:r>
              <a:rPr lang="en-US" dirty="0"/>
              <a:t>Expansion phase all but one of the following characteristics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a.	increase in national output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b.	increase in consumer spending 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c.	excess production capacity of industries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d.	expansion of bank credit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 smtClean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 smtClean="0"/>
              <a:t>Answer </a:t>
            </a:r>
            <a:r>
              <a:rPr lang="en-US" dirty="0"/>
              <a:t>: excess production capacity of industries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multiple-choice questions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Autofit/>
          </a:bodyPr>
          <a:lstStyle/>
          <a:p>
            <a:pPr marL="109855">
              <a:lnSpc>
                <a:spcPct val="90000"/>
              </a:lnSpc>
              <a:defRPr/>
            </a:pPr>
            <a:r>
              <a:rPr lang="en-US" dirty="0"/>
              <a:t>Which one of the following is a not characteristic of business cycle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a.	they are recurrent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b.	they are not at regular intervals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c.	they have uniform causes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d.	all the above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Answer : they have uniform causes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multiple-choice questions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Autofit/>
          </a:bodyPr>
          <a:lstStyle/>
          <a:p>
            <a:pPr marL="109855">
              <a:lnSpc>
                <a:spcPct val="90000"/>
              </a:lnSpc>
              <a:defRPr/>
            </a:pP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The turning points of business cycle are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a.	expansion and peak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b.	peak and contraction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c.	contraction and trough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d.	peak and trough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 smtClean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 smtClean="0"/>
              <a:t>Answer </a:t>
            </a:r>
            <a:r>
              <a:rPr lang="en-US" dirty="0"/>
              <a:t>: peak and trough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multiple-choice questions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Autofit/>
          </a:bodyPr>
          <a:lstStyle/>
          <a:p>
            <a:pPr marL="109855">
              <a:lnSpc>
                <a:spcPct val="90000"/>
              </a:lnSpc>
              <a:defRPr/>
            </a:pPr>
            <a:r>
              <a:rPr lang="en-US" dirty="0"/>
              <a:t>……………. refers to the top or the highest point of Britney cycle.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a.	Expansion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b.	Peak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c.	expansion and peak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d.	none of the above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 smtClean="0"/>
          </a:p>
          <a:p>
            <a:pPr marL="109855">
              <a:lnSpc>
                <a:spcPct val="90000"/>
              </a:lnSpc>
              <a:defRPr/>
            </a:pPr>
            <a:r>
              <a:rPr lang="en-US" dirty="0" smtClean="0"/>
              <a:t>Answer </a:t>
            </a:r>
            <a:r>
              <a:rPr lang="en-US" dirty="0"/>
              <a:t>: Peak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multiple-choice questions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Autofit/>
          </a:bodyPr>
          <a:lstStyle/>
          <a:p>
            <a:pPr marL="109855">
              <a:lnSpc>
                <a:spcPct val="90000"/>
              </a:lnSpc>
              <a:defRPr/>
            </a:pPr>
            <a:r>
              <a:rPr lang="en-US" dirty="0"/>
              <a:t>The economy is said to be overheated at the ……….. Phase of  business cycle.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a.	Expansion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b.	Peak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c.	Contraction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d.	Depression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 smtClean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 smtClean="0"/>
              <a:t>Answer </a:t>
            </a:r>
            <a:r>
              <a:rPr lang="en-US" dirty="0"/>
              <a:t>: Peak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multiple-choice questions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Autofit/>
          </a:bodyPr>
          <a:lstStyle/>
          <a:p>
            <a:pPr marL="109855">
              <a:lnSpc>
                <a:spcPct val="90000"/>
              </a:lnSpc>
              <a:defRPr/>
            </a:pPr>
            <a:r>
              <a:rPr lang="en-US" dirty="0"/>
              <a:t>Cost of living increases when business cycle is………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a.	Expanding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b.	Contraction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c.	at peak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d.	at lowest point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 smtClean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 smtClean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 smtClean="0"/>
              <a:t>Answer </a:t>
            </a:r>
            <a:r>
              <a:rPr lang="en-US" dirty="0"/>
              <a:t>: at peak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multiple-choice questions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Autofit/>
          </a:bodyPr>
          <a:lstStyle/>
          <a:p>
            <a:pPr marL="109855">
              <a:lnSpc>
                <a:spcPct val="90000"/>
              </a:lnSpc>
              <a:defRPr/>
            </a:pPr>
            <a:r>
              <a:rPr lang="en-US" dirty="0"/>
              <a:t>There is a large scale of involuntary unemployment in the……… Phase of business cycle.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a.	Expansion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b.	Peak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c.	Contraction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d.	none of the above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 smtClean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 smtClean="0"/>
              <a:t>Answer </a:t>
            </a:r>
            <a:r>
              <a:rPr lang="en-US" dirty="0"/>
              <a:t>: Contraction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multiple-choice questions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Autofit/>
          </a:bodyPr>
          <a:lstStyle/>
          <a:p>
            <a:pPr marL="109855">
              <a:lnSpc>
                <a:spcPct val="90000"/>
              </a:lnSpc>
              <a:defRPr/>
            </a:pPr>
            <a:r>
              <a:rPr lang="en-US" dirty="0"/>
              <a:t>all but one are the endogenous factor of business cycle.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a.	War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b.	change in government spending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c.	money supply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d.	fluctuation  in investments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 smtClean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 smtClean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 smtClean="0"/>
              <a:t>Answer </a:t>
            </a:r>
            <a:r>
              <a:rPr lang="en-US" dirty="0"/>
              <a:t>: War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multiple-choice questions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Autofit/>
          </a:bodyPr>
          <a:lstStyle/>
          <a:p>
            <a:pPr marL="109855">
              <a:lnSpc>
                <a:spcPct val="90000"/>
              </a:lnSpc>
              <a:defRPr/>
            </a:pPr>
            <a:r>
              <a:rPr lang="en-US" dirty="0"/>
              <a:t>fall in the interest rates is a typical features of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a.	recovery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b.	boom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c.	depression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/>
              <a:t>d.	contraction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 smtClean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  <a:p>
            <a:pPr marL="109855">
              <a:lnSpc>
                <a:spcPct val="90000"/>
              </a:lnSpc>
              <a:defRPr/>
            </a:pPr>
            <a:r>
              <a:rPr lang="en-US" dirty="0" smtClean="0"/>
              <a:t>Answer </a:t>
            </a:r>
            <a:r>
              <a:rPr lang="en-US" dirty="0"/>
              <a:t>: depression</a:t>
            </a:r>
            <a:endParaRPr lang="en-US" dirty="0"/>
          </a:p>
          <a:p>
            <a:pPr marL="109855">
              <a:lnSpc>
                <a:spcPct val="90000"/>
              </a:lnSpc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Business Cycle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/>
          <a:lstStyle/>
          <a:p>
            <a:r>
              <a:rPr lang="en-US" dirty="0">
                <a:latin typeface="+mj-lt"/>
              </a:rPr>
              <a:t>The Business Cycle allows people to understand the direction the economy (GDP) is going (growing or shrinking) and plan accordingly.</a:t>
            </a:r>
            <a:endParaRPr lang="en-US" dirty="0">
              <a:latin typeface="+mj-lt"/>
            </a:endParaRPr>
          </a:p>
          <a:p>
            <a:endParaRPr lang="en-US" dirty="0">
              <a:solidFill>
                <a:srgbClr val="CC0000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The economy follows the Business Cycle regularly.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65104"/>
            <a:ext cx="3505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Business Cycle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business cycle</a:t>
            </a:r>
            <a:r>
              <a:rPr lang="en-US" dirty="0">
                <a:latin typeface="+mj-lt"/>
              </a:rPr>
              <a:t>, also known as the economic </a:t>
            </a:r>
            <a:r>
              <a:rPr lang="en-US" b="1" dirty="0">
                <a:latin typeface="+mj-lt"/>
              </a:rPr>
              <a:t>cycle</a:t>
            </a:r>
            <a:r>
              <a:rPr lang="en-US" dirty="0">
                <a:latin typeface="+mj-lt"/>
              </a:rPr>
              <a:t> or trade </a:t>
            </a:r>
            <a:r>
              <a:rPr lang="en-US" b="1" dirty="0">
                <a:latin typeface="+mj-lt"/>
              </a:rPr>
              <a:t>cycle</a:t>
            </a:r>
            <a:r>
              <a:rPr lang="en-US" dirty="0">
                <a:latin typeface="+mj-lt"/>
              </a:rPr>
              <a:t>, is the downward and upward movement of gross domestic product (GDP) around its long-term growth trend. The length of a </a:t>
            </a:r>
            <a:r>
              <a:rPr lang="en-US" b="1" dirty="0">
                <a:latin typeface="+mj-lt"/>
              </a:rPr>
              <a:t>business cycle</a:t>
            </a:r>
            <a:r>
              <a:rPr lang="en-US" dirty="0">
                <a:latin typeface="+mj-lt"/>
              </a:rPr>
              <a:t> is the period of time containing a single boom and contraction in sequence</a:t>
            </a:r>
            <a:r>
              <a:rPr lang="en-US" dirty="0" smtClean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Phases of the Business </a:t>
            </a:r>
            <a:r>
              <a:rPr lang="en-US" b="1" dirty="0" smtClean="0">
                <a:latin typeface="+mj-lt"/>
              </a:rPr>
              <a:t>Cycle</a:t>
            </a:r>
            <a:endParaRPr lang="en-US" b="1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Expansion (Growing)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Peak (Top)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Contraction (Shrinking)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Trough (</a:t>
            </a:r>
            <a:r>
              <a:rPr lang="en-US" dirty="0" smtClean="0">
                <a:latin typeface="+mj-lt"/>
              </a:rPr>
              <a:t>Bottom)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4" name="AutoShape 13"/>
          <p:cNvSpPr txBox="1">
            <a:spLocks noChangeArrowheads="1"/>
          </p:cNvSpPr>
          <p:nvPr/>
        </p:nvSpPr>
        <p:spPr>
          <a:xfrm>
            <a:off x="1600200" y="1714500"/>
            <a:ext cx="1828800" cy="685800"/>
          </a:xfrm>
          <a:prstGeom prst="curvedDownArrow">
            <a:avLst>
              <a:gd name="adj1" fmla="val 53333"/>
              <a:gd name="adj2" fmla="val 106667"/>
              <a:gd name="adj3" fmla="val 33333"/>
            </a:avLst>
          </a:prstGeom>
          <a:solidFill>
            <a:schemeClr val="accent1"/>
          </a:solidFill>
          <a:ln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txBody>
          <a:bodyPr/>
          <a:lstStyle>
            <a:lvl1pPr marL="265430" indent="-265430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 panose="05020102010507070707"/>
              <a:buChar char=""/>
              <a:defRPr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295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 panose="020B0604030504040204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130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 panose="05020102010507070707"/>
              <a:buChar char="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255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 panose="020B0604030504040204"/>
              <a:buChar char="◦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 panose="05020102010507070707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345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 panose="020B0604030504040204"/>
              <a:buChar char="◦"/>
              <a:defRPr sz="17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170053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 panose="05020102010507070707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 panose="020B0604030504040204"/>
              <a:buChar char="◦"/>
              <a:defRPr sz="15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 panose="05020102010507070707"/>
              <a:buChar char=""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smtClean="0"/>
              <a:t>Peak</a:t>
            </a:r>
            <a:endParaRPr lang="en-US" sz="200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mtClean="0"/>
              <a:t>Business Cycle</a:t>
            </a:r>
            <a:r>
              <a:rPr lang="en-IN" altLang="en-US" smtClean="0"/>
              <a:t> </a:t>
            </a:r>
            <a:endParaRPr lang="en-US" dirty="0"/>
          </a:p>
          <a:p>
            <a:pPr>
              <a:defRPr/>
            </a:pPr>
            <a:endParaRPr lang="en-IN" altLang="en-US" smtClean="0"/>
          </a:p>
        </p:txBody>
      </p:sp>
      <p:sp>
        <p:nvSpPr>
          <p:cNvPr id="6" name="Freeform 7"/>
          <p:cNvSpPr/>
          <p:nvPr/>
        </p:nvSpPr>
        <p:spPr bwMode="auto">
          <a:xfrm>
            <a:off x="685800" y="2057400"/>
            <a:ext cx="8026400" cy="2971800"/>
          </a:xfrm>
          <a:custGeom>
            <a:avLst/>
            <a:gdLst>
              <a:gd name="T0" fmla="*/ 0 w 5056"/>
              <a:gd name="T1" fmla="*/ 2147483647 h 1872"/>
              <a:gd name="T2" fmla="*/ 2147483647 w 5056"/>
              <a:gd name="T3" fmla="*/ 2147483647 h 1872"/>
              <a:gd name="T4" fmla="*/ 2147483647 w 5056"/>
              <a:gd name="T5" fmla="*/ 2147483647 h 1872"/>
              <a:gd name="T6" fmla="*/ 2147483647 w 5056"/>
              <a:gd name="T7" fmla="*/ 2147483647 h 1872"/>
              <a:gd name="T8" fmla="*/ 2147483647 w 5056"/>
              <a:gd name="T9" fmla="*/ 2147483647 h 1872"/>
              <a:gd name="T10" fmla="*/ 2147483647 w 5056"/>
              <a:gd name="T11" fmla="*/ 2147483647 h 18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56"/>
              <a:gd name="T19" fmla="*/ 0 h 1872"/>
              <a:gd name="T20" fmla="*/ 5056 w 5056"/>
              <a:gd name="T21" fmla="*/ 1872 h 18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56" h="1872">
                <a:moveTo>
                  <a:pt x="0" y="1872"/>
                </a:moveTo>
                <a:cubicBezTo>
                  <a:pt x="372" y="988"/>
                  <a:pt x="744" y="104"/>
                  <a:pt x="1152" y="96"/>
                </a:cubicBezTo>
                <a:cubicBezTo>
                  <a:pt x="1560" y="88"/>
                  <a:pt x="1984" y="1824"/>
                  <a:pt x="2448" y="1824"/>
                </a:cubicBezTo>
                <a:cubicBezTo>
                  <a:pt x="2912" y="1824"/>
                  <a:pt x="3528" y="192"/>
                  <a:pt x="3936" y="96"/>
                </a:cubicBezTo>
                <a:cubicBezTo>
                  <a:pt x="4344" y="0"/>
                  <a:pt x="4736" y="1048"/>
                  <a:pt x="4896" y="1248"/>
                </a:cubicBezTo>
                <a:cubicBezTo>
                  <a:pt x="5056" y="1448"/>
                  <a:pt x="4976" y="1372"/>
                  <a:pt x="4896" y="12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 rot="18494803">
            <a:off x="265112" y="2317751"/>
            <a:ext cx="1463675" cy="914400"/>
          </a:xfrm>
          <a:prstGeom prst="rightArrow">
            <a:avLst>
              <a:gd name="adj1" fmla="val 50000"/>
              <a:gd name="adj2" fmla="val 400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2000"/>
              <a:t>Expansion</a:t>
            </a:r>
            <a:endParaRPr lang="en-US" sz="2000"/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 rot="3434167">
            <a:off x="3196432" y="2616994"/>
            <a:ext cx="1649412" cy="762000"/>
          </a:xfrm>
          <a:prstGeom prst="rightArrow">
            <a:avLst>
              <a:gd name="adj1" fmla="val 50000"/>
              <a:gd name="adj2" fmla="val 541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2000"/>
              <a:t>Contraction</a:t>
            </a:r>
            <a:endParaRPr lang="en-US" sz="2000"/>
          </a:p>
        </p:txBody>
      </p:sp>
      <p:sp>
        <p:nvSpPr>
          <p:cNvPr id="9" name="AutoShape 15"/>
          <p:cNvSpPr>
            <a:spLocks noChangeArrowheads="1"/>
          </p:cNvSpPr>
          <p:nvPr/>
        </p:nvSpPr>
        <p:spPr bwMode="auto">
          <a:xfrm>
            <a:off x="3581400" y="5229200"/>
            <a:ext cx="2057400" cy="790600"/>
          </a:xfrm>
          <a:prstGeom prst="curvedUpArrow">
            <a:avLst>
              <a:gd name="adj1" fmla="val 41538"/>
              <a:gd name="adj2" fmla="val 8307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2000" dirty="0"/>
              <a:t>Trough</a:t>
            </a:r>
            <a:endParaRPr lang="en-US" sz="2000" dirty="0"/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 rot="18449190">
            <a:off x="4706143" y="2532857"/>
            <a:ext cx="1490663" cy="844550"/>
          </a:xfrm>
          <a:prstGeom prst="rightArrow">
            <a:avLst>
              <a:gd name="adj1" fmla="val 50000"/>
              <a:gd name="adj2" fmla="val 441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2000" dirty="0"/>
              <a:t>Expansion</a:t>
            </a:r>
            <a:endParaRPr lang="en-US" sz="2000" dirty="0"/>
          </a:p>
        </p:txBody>
      </p:sp>
      <p:sp>
        <p:nvSpPr>
          <p:cNvPr id="11" name="AutoShape 18"/>
          <p:cNvSpPr>
            <a:spLocks noChangeArrowheads="1"/>
          </p:cNvSpPr>
          <p:nvPr/>
        </p:nvSpPr>
        <p:spPr bwMode="auto">
          <a:xfrm>
            <a:off x="6156176" y="1638300"/>
            <a:ext cx="1828800" cy="762000"/>
          </a:xfrm>
          <a:prstGeom prst="curvedDownArrow">
            <a:avLst>
              <a:gd name="adj1" fmla="val 48000"/>
              <a:gd name="adj2" fmla="val 96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algn="ctr"/>
            <a:r>
              <a:rPr lang="en-US" sz="2000" dirty="0"/>
              <a:t>Peak</a:t>
            </a:r>
            <a:endParaRPr lang="en-US" sz="2000" dirty="0"/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 rot="2919851">
            <a:off x="7696201" y="2301875"/>
            <a:ext cx="1524000" cy="879475"/>
          </a:xfrm>
          <a:prstGeom prst="rightArrow">
            <a:avLst>
              <a:gd name="adj1" fmla="val 50000"/>
              <a:gd name="adj2" fmla="val 4332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sz="2000"/>
              <a:t>Contraction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Expansion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Expansion</a:t>
            </a:r>
            <a:r>
              <a:rPr lang="en-US" dirty="0">
                <a:latin typeface="+mj-lt"/>
              </a:rPr>
              <a:t> is the phase of the </a:t>
            </a:r>
            <a:r>
              <a:rPr lang="en-US" b="1" dirty="0">
                <a:latin typeface="+mj-lt"/>
              </a:rPr>
              <a:t>business cycle</a:t>
            </a:r>
            <a:r>
              <a:rPr lang="en-US" dirty="0">
                <a:latin typeface="+mj-lt"/>
              </a:rPr>
              <a:t> where real GDP grows for two or more consecutive quarters, moving from a trough to a peak. This is typically accompanied by a rise in employment, consumer confidence, and equity markets. </a:t>
            </a:r>
            <a:r>
              <a:rPr lang="en-US" b="1" dirty="0">
                <a:latin typeface="+mj-lt"/>
              </a:rPr>
              <a:t>Expansion</a:t>
            </a:r>
            <a:r>
              <a:rPr lang="en-US" dirty="0">
                <a:latin typeface="+mj-lt"/>
              </a:rPr>
              <a:t> is also referred to as an </a:t>
            </a:r>
            <a:r>
              <a:rPr lang="en-US" b="1" dirty="0">
                <a:latin typeface="+mj-lt"/>
              </a:rPr>
              <a:t>economic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recovery.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During a period of expansion:</a:t>
            </a:r>
            <a:endParaRPr lang="en-US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+mj-lt"/>
              </a:rPr>
              <a:t>Wages increase</a:t>
            </a:r>
            <a:endParaRPr lang="en-US" sz="1800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+mj-lt"/>
              </a:rPr>
              <a:t>Low unemployment</a:t>
            </a:r>
            <a:endParaRPr lang="en-US" sz="1800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+mj-lt"/>
              </a:rPr>
              <a:t>People are optimistic and spending money</a:t>
            </a:r>
            <a:endParaRPr lang="en-US" sz="1800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+mj-lt"/>
              </a:rPr>
              <a:t>High demand for goods</a:t>
            </a:r>
            <a:endParaRPr lang="en-US" sz="1800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+mj-lt"/>
              </a:rPr>
              <a:t>Businesses start</a:t>
            </a:r>
            <a:endParaRPr lang="en-US" sz="1800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+mj-lt"/>
              </a:rPr>
              <a:t>Easy to get a bank loan</a:t>
            </a:r>
            <a:endParaRPr lang="en-US" sz="1800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+mj-lt"/>
              </a:rPr>
              <a:t>Businesses make profits and stock prices increase</a:t>
            </a:r>
            <a:endParaRPr lang="en-US" sz="18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Peak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A </a:t>
            </a:r>
            <a:r>
              <a:rPr lang="en-US" b="1" dirty="0">
                <a:latin typeface="+mj-lt"/>
              </a:rPr>
              <a:t>peak</a:t>
            </a:r>
            <a:r>
              <a:rPr lang="en-US" dirty="0">
                <a:latin typeface="+mj-lt"/>
              </a:rPr>
              <a:t> is the highest point between the end of an </a:t>
            </a:r>
            <a:r>
              <a:rPr lang="en-US" b="1" dirty="0">
                <a:latin typeface="+mj-lt"/>
              </a:rPr>
              <a:t>economic</a:t>
            </a:r>
            <a:r>
              <a:rPr lang="en-US" dirty="0">
                <a:latin typeface="+mj-lt"/>
              </a:rPr>
              <a:t> expansion and the start of a </a:t>
            </a:r>
            <a:r>
              <a:rPr lang="en-US" b="1" dirty="0">
                <a:latin typeface="+mj-lt"/>
              </a:rPr>
              <a:t>contraction</a:t>
            </a:r>
            <a:r>
              <a:rPr lang="en-US" dirty="0">
                <a:latin typeface="+mj-lt"/>
              </a:rPr>
              <a:t> in a </a:t>
            </a:r>
            <a:r>
              <a:rPr lang="en-US" b="1" dirty="0">
                <a:latin typeface="+mj-lt"/>
              </a:rPr>
              <a:t>business cycle</a:t>
            </a:r>
            <a:r>
              <a:rPr lang="en-US" dirty="0">
                <a:latin typeface="+mj-lt"/>
              </a:rPr>
              <a:t>. The </a:t>
            </a:r>
            <a:r>
              <a:rPr lang="en-US" b="1" dirty="0">
                <a:latin typeface="+mj-lt"/>
              </a:rPr>
              <a:t>peak</a:t>
            </a:r>
            <a:r>
              <a:rPr lang="en-US" dirty="0">
                <a:latin typeface="+mj-lt"/>
              </a:rPr>
              <a:t> of the </a:t>
            </a:r>
            <a:r>
              <a:rPr lang="en-US" b="1" dirty="0">
                <a:latin typeface="+mj-lt"/>
              </a:rPr>
              <a:t>cycle</a:t>
            </a:r>
            <a:r>
              <a:rPr lang="en-US" dirty="0">
                <a:latin typeface="+mj-lt"/>
              </a:rPr>
              <a:t> refers to the last month before several key </a:t>
            </a:r>
            <a:r>
              <a:rPr lang="en-US" b="1" dirty="0">
                <a:latin typeface="+mj-lt"/>
              </a:rPr>
              <a:t>economic</a:t>
            </a:r>
            <a:r>
              <a:rPr lang="en-US" dirty="0">
                <a:latin typeface="+mj-lt"/>
              </a:rPr>
              <a:t> indicators, such as employment and new housing starts, begin to fall</a:t>
            </a:r>
            <a:r>
              <a:rPr lang="en-US" dirty="0" smtClean="0">
                <a:latin typeface="+mj-lt"/>
              </a:rPr>
              <a:t>.</a:t>
            </a: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When the economic cycle peaks:</a:t>
            </a:r>
            <a:endParaRPr lang="en-US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The economy stops growing (reached the top)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GDP reaches maximum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Businesses can’t produce any more or hire more people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Cycle begins to contract</a:t>
            </a:r>
            <a:endParaRPr lang="en-US" sz="18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Contraction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Contraction</a:t>
            </a:r>
            <a:r>
              <a:rPr lang="en-US" dirty="0">
                <a:latin typeface="+mj-lt"/>
              </a:rPr>
              <a:t>, in economics, refers to a phase of the </a:t>
            </a:r>
            <a:r>
              <a:rPr lang="en-US" b="1" dirty="0">
                <a:latin typeface="+mj-lt"/>
              </a:rPr>
              <a:t>business cycle</a:t>
            </a:r>
            <a:r>
              <a:rPr lang="en-US" dirty="0">
                <a:latin typeface="+mj-lt"/>
              </a:rPr>
              <a:t> in which the economy as a whole is in decline. A </a:t>
            </a:r>
            <a:r>
              <a:rPr lang="en-US" b="1" dirty="0">
                <a:latin typeface="+mj-lt"/>
              </a:rPr>
              <a:t>contraction</a:t>
            </a:r>
            <a:r>
              <a:rPr lang="en-US" dirty="0">
                <a:latin typeface="+mj-lt"/>
              </a:rPr>
              <a:t> generally occurs after the </a:t>
            </a:r>
            <a:r>
              <a:rPr lang="en-US" b="1" dirty="0">
                <a:latin typeface="+mj-lt"/>
              </a:rPr>
              <a:t>business cycle</a:t>
            </a:r>
            <a:r>
              <a:rPr lang="en-US" dirty="0">
                <a:latin typeface="+mj-lt"/>
              </a:rPr>
              <a:t> peaks, but before it becomes a </a:t>
            </a:r>
            <a:r>
              <a:rPr lang="en-US" b="1" dirty="0" smtClean="0">
                <a:latin typeface="+mj-lt"/>
              </a:rPr>
              <a:t>trough.</a:t>
            </a:r>
            <a:endParaRPr lang="en-US" b="1" dirty="0" smtClean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r>
              <a:rPr lang="en-US" dirty="0">
                <a:latin typeface="+mj-lt"/>
              </a:rPr>
              <a:t>During a period of contraction:</a:t>
            </a:r>
            <a:endParaRPr lang="en-US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Businesses cut back production and layoff people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Unemployment increases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Number of jobs decline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People are pessimistic (negative) and stop spending money</a:t>
            </a:r>
            <a:endParaRPr lang="en-US" sz="1800" dirty="0">
              <a:latin typeface="+mj-lt"/>
            </a:endParaRPr>
          </a:p>
          <a:p>
            <a:pPr lvl="1"/>
            <a:r>
              <a:rPr lang="en-US" sz="1800" dirty="0">
                <a:latin typeface="+mj-lt"/>
              </a:rPr>
              <a:t>Banks stop lending money</a:t>
            </a:r>
            <a:endParaRPr 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Trough (Bottom)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503238" y="1700808"/>
            <a:ext cx="8302290" cy="431899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trough</a:t>
            </a:r>
            <a:r>
              <a:rPr lang="en-US" dirty="0"/>
              <a:t> is the stage of the </a:t>
            </a:r>
            <a:r>
              <a:rPr lang="en-US" b="1" dirty="0"/>
              <a:t>economy's business cycle</a:t>
            </a:r>
            <a:r>
              <a:rPr lang="en-US" dirty="0"/>
              <a:t> that marks the end of a period of declining </a:t>
            </a:r>
            <a:r>
              <a:rPr lang="en-US" b="1" dirty="0"/>
              <a:t>business</a:t>
            </a:r>
            <a:r>
              <a:rPr lang="en-US" dirty="0"/>
              <a:t> activity and the transition to expansion. </a:t>
            </a:r>
            <a:r>
              <a:rPr lang="en-US" dirty="0" smtClean="0"/>
              <a:t>These </a:t>
            </a:r>
            <a:r>
              <a:rPr lang="en-US" dirty="0"/>
              <a:t>increase during expansion, recede during contraction, and </a:t>
            </a:r>
            <a:r>
              <a:rPr lang="en-US" b="1" dirty="0"/>
              <a:t>bottom</a:t>
            </a:r>
            <a:r>
              <a:rPr lang="en-US" dirty="0"/>
              <a:t> out during a </a:t>
            </a:r>
            <a:r>
              <a:rPr lang="en-US" b="1" dirty="0"/>
              <a:t>trough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When the economic cycle reaches a trough: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1800" dirty="0"/>
              <a:t>Economy “bottoms-out” (reaches lowest point)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High unemployment and low spending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Stock prices drop</a:t>
            </a:r>
            <a:endParaRPr lang="en-US" sz="1800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7577</Words>
  <Application>WPS Presentation</Application>
  <PresentationFormat>On-screen Show (4:3)</PresentationFormat>
  <Paragraphs>315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SimSun</vt:lpstr>
      <vt:lpstr>Wingdings</vt:lpstr>
      <vt:lpstr>Wingdings 3</vt:lpstr>
      <vt:lpstr>Verdana</vt:lpstr>
      <vt:lpstr>Wingdings 2</vt:lpstr>
      <vt:lpstr>Lucida Sans Unicode</vt:lpstr>
      <vt:lpstr>Microsoft YaHei</vt:lpstr>
      <vt:lpstr>Arial Unicode MS</vt:lpstr>
      <vt:lpstr>Calibri</vt:lpstr>
      <vt:lpstr>Concourse</vt:lpstr>
      <vt:lpstr>Business Cycle</vt:lpstr>
      <vt:lpstr>  </vt:lpstr>
      <vt:lpstr> Business Cycle</vt:lpstr>
      <vt:lpstr> Business Cycle</vt:lpstr>
      <vt:lpstr> </vt:lpstr>
      <vt:lpstr> Expansion</vt:lpstr>
      <vt:lpstr> Peak</vt:lpstr>
      <vt:lpstr>Contraction</vt:lpstr>
      <vt:lpstr>Trough (Bottom)</vt:lpstr>
      <vt:lpstr> Recession/Depression</vt:lpstr>
      <vt:lpstr> What keeps the Business Cycle Going?</vt:lpstr>
      <vt:lpstr> What keeps the Business Cycle Going?</vt:lpstr>
      <vt:lpstr> How does the business cycle affect the economy?</vt:lpstr>
      <vt:lpstr> Don’t quit the job </vt:lpstr>
      <vt:lpstr>Making of big purchase</vt:lpstr>
      <vt:lpstr>Quick review of business cycle </vt:lpstr>
      <vt:lpstr>Quick review of business cycle </vt:lpstr>
      <vt:lpstr>Role and Significance business cycle</vt:lpstr>
      <vt:lpstr>Reference</vt:lpstr>
      <vt:lpstr>Practice multiple-choice questions</vt:lpstr>
      <vt:lpstr>Practice multiple-choice questions</vt:lpstr>
      <vt:lpstr>Practice multiple-choice questions</vt:lpstr>
      <vt:lpstr>Practice multiple-choice questions</vt:lpstr>
      <vt:lpstr>Practice multiple-choice questions</vt:lpstr>
      <vt:lpstr>Practice multiple-choice questions</vt:lpstr>
      <vt:lpstr>Practice multiple-choice questions</vt:lpstr>
      <vt:lpstr>Practice multiple-choice questions</vt:lpstr>
      <vt:lpstr>Practice multiple-choice questions</vt:lpstr>
      <vt:lpstr>Practice multiple-choice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2</cp:revision>
  <dcterms:created xsi:type="dcterms:W3CDTF">2020-08-09T07:12:00Z</dcterms:created>
  <dcterms:modified xsi:type="dcterms:W3CDTF">2022-12-09T14:13:31Z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EF6BD434FC574BD68E6F25941EFB2BBB</vt:lpwstr>
  </property>
  <property fmtid="{D5CDD505-2E9C-101B-9397-08002B2CF9AE}" pid="4" name="KSOProductBuildVer">
    <vt:lpwstr>1033-11.2.0.11440</vt:lpwstr>
  </property>
</Properties>
</file>