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91" r:id="rId4"/>
  </p:sldMasterIdLst>
  <p:notesMasterIdLst>
    <p:notesMasterId r:id="rId24"/>
  </p:notesMasterIdLst>
  <p:handoutMasterIdLst>
    <p:handoutMasterId r:id="rId25"/>
  </p:handoutMasterIdLst>
  <p:sldIdLst>
    <p:sldId id="275" r:id="rId5"/>
    <p:sldId id="290" r:id="rId6"/>
    <p:sldId id="276" r:id="rId7"/>
    <p:sldId id="277" r:id="rId8"/>
    <p:sldId id="278" r:id="rId9"/>
    <p:sldId id="279" r:id="rId10"/>
    <p:sldId id="285" r:id="rId11"/>
    <p:sldId id="281" r:id="rId12"/>
    <p:sldId id="282" r:id="rId13"/>
    <p:sldId id="283" r:id="rId14"/>
    <p:sldId id="284" r:id="rId15"/>
    <p:sldId id="286" r:id="rId16"/>
    <p:sldId id="287" r:id="rId17"/>
    <p:sldId id="288" r:id="rId18"/>
    <p:sldId id="289" r:id="rId19"/>
    <p:sldId id="292" r:id="rId20"/>
    <p:sldId id="293" r:id="rId21"/>
    <p:sldId id="294" r:id="rId22"/>
    <p:sldId id="29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033" autoAdjust="0"/>
  </p:normalViewPr>
  <p:slideViewPr>
    <p:cSldViewPr snapToGrid="0" snapToObjects="1">
      <p:cViewPr varScale="1">
        <p:scale>
          <a:sx n="88" d="100"/>
          <a:sy n="88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D6619-2255-4B26-A568-24278EC00829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118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D57844-4A9C-4D88-AFEB-E49BD04A82B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 cap="flat"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78483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37136-BA9D-49B8-B5CA-A75799EF36D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3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DF46FC-325F-41C9-959A-B4898D69555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 cap="flat"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5747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AB3A0D-F7A2-45AD-8425-6A02CE924F7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 cap="flat"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73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8D55-07C4-4AF1-B8FD-C4CE1DCAE441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8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3FD4-45D0-4464-AA94-A820BBBD8D6A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5792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3FD4-45D0-4464-AA94-A820BBBD8D6A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201007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3FD4-45D0-4464-AA94-A820BBBD8D6A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8807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3FD4-45D0-4464-AA94-A820BBBD8D6A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6996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3FD4-45D0-4464-AA94-A820BBBD8D6A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6510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3AC4-02B9-4194-BFDA-97A0917BE605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4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F88-74C7-4B75-94EB-D5B6D7FDE509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9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387E-50F3-4078-B49B-26032AA047FA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3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1C6E-64AA-4841-A303-18AF31C04E5E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7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BF07-1528-4C7D-9DF7-B8FDDED90EB4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6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1746-60E5-410C-8E13-F23CB99D7143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3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54B-51F8-464D-B18A-CC2FE7BC2C03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E94B-C44E-4579-9C04-064AE991D69D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2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21F0-85BC-4600-83E4-B94AF66A59E1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5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022A-13FD-41B0-9BC5-88FE48CAD08E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6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3FD4-45D0-4464-AA94-A820BBBD8D6A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2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0315" y="1447800"/>
            <a:ext cx="6346371" cy="1828800"/>
          </a:xfrm>
        </p:spPr>
        <p:txBody>
          <a:bodyPr>
            <a:normAutofit/>
          </a:bodyPr>
          <a:lstStyle/>
          <a:p>
            <a:r>
              <a:rPr lang="en-US" sz="6600" b="1" dirty="0"/>
              <a:t>Inflation</a:t>
            </a:r>
            <a:endParaRPr lang="en-US" sz="8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causes it?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284514" y="1676400"/>
            <a:ext cx="7630886" cy="4310743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reduction in direct or indirect taxation</a:t>
            </a:r>
            <a:r>
              <a:rPr lang="en-US" sz="2800" dirty="0"/>
              <a:t>. If direct taxes are reduced consumers will have more disposable income causing demand to rise</a:t>
            </a:r>
          </a:p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</a:rPr>
              <a:t>Rapid growth of the money supply</a:t>
            </a:r>
            <a:r>
              <a:rPr lang="en-US" sz="2800" dirty="0"/>
              <a:t> as a consequence of increased borrowing</a:t>
            </a:r>
          </a:p>
          <a:p>
            <a:pPr algn="just">
              <a:lnSpc>
                <a:spcPct val="80000"/>
              </a:lnSpc>
            </a:pPr>
            <a:r>
              <a:rPr lang="en-US" sz="2800" dirty="0"/>
              <a:t>Rising consumer confidence and an increase in the rate of growth of house prices</a:t>
            </a:r>
          </a:p>
          <a:p>
            <a:pPr algn="just">
              <a:lnSpc>
                <a:spcPct val="80000"/>
              </a:lnSpc>
            </a:pPr>
            <a:r>
              <a:rPr lang="en-US" sz="2800" dirty="0"/>
              <a:t>Faster economic growth in other countries </a:t>
            </a:r>
          </a:p>
          <a:p>
            <a:pPr algn="just"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56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push inflation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175656" y="1528765"/>
            <a:ext cx="7739743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•Leads to inward shift in Supply Curve</a:t>
            </a:r>
          </a:p>
          <a:p>
            <a:r>
              <a:rPr lang="en-US" sz="2800" dirty="0"/>
              <a:t>•Firms raise prices to protect their profit margins –better able to do this when demand is price inelastic</a:t>
            </a:r>
          </a:p>
          <a:p>
            <a:r>
              <a:rPr lang="en-US" sz="2800" dirty="0"/>
              <a:t>•“Wages often follow prices” 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Causes:–External shocks (commodity price fluctuations)</a:t>
            </a:r>
          </a:p>
          <a:p>
            <a:pPr lvl="1"/>
            <a:r>
              <a:rPr lang="en-US" sz="2800" dirty="0"/>
              <a:t>–A depreciation in the exchange rate </a:t>
            </a:r>
          </a:p>
          <a:p>
            <a:pPr lvl="1"/>
            <a:r>
              <a:rPr lang="en-US" sz="2800" dirty="0"/>
              <a:t>–Acceleration in wages / unit </a:t>
            </a:r>
            <a:r>
              <a:rPr lang="en-US" sz="2800" dirty="0" err="1"/>
              <a:t>labour</a:t>
            </a:r>
            <a:r>
              <a:rPr lang="en-US" sz="2800" dirty="0"/>
              <a:t> </a:t>
            </a:r>
            <a:r>
              <a:rPr lang="en-US" sz="2800" dirty="0" smtClean="0"/>
              <a:t>costs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97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36914" y="3154740"/>
            <a:ext cx="7402285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sz="2800" b="1" dirty="0">
                <a:latin typeface="Arial" charset="0"/>
                <a:ea typeface="+mj-ea"/>
                <a:cs typeface="Arial" charset="0"/>
              </a:rPr>
              <a:t>Stagflation</a:t>
            </a:r>
            <a:endParaRPr lang="en-US" alt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97429" y="3886200"/>
            <a:ext cx="7413172" cy="193899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 algn="just" defTabSz="914400">
              <a:spcBef>
                <a:spcPct val="20000"/>
              </a:spcBef>
              <a:defRPr/>
            </a:pPr>
            <a:r>
              <a:rPr lang="en-US" sz="2400" dirty="0">
                <a:cs typeface="Arial" charset="0"/>
              </a:rPr>
              <a:t>It a situation in which a high rate of inflation prevails simultaneously with a high rate of unemployment or stagnant economic condition. It is a combination of inflation &amp; stagnation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dirty="0"/>
              <a:t>Cost push inflation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7429" y="1697741"/>
            <a:ext cx="733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Often it leads to economic slowdown and a situation called Stagflation.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858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15" y="624110"/>
            <a:ext cx="7347856" cy="1280890"/>
          </a:xfrm>
        </p:spPr>
        <p:txBody>
          <a:bodyPr>
            <a:normAutofit/>
          </a:bodyPr>
          <a:lstStyle/>
          <a:p>
            <a:r>
              <a:rPr lang="en-US" dirty="0" smtClean="0"/>
              <a:t>Measures</a:t>
            </a:r>
            <a:r>
              <a:rPr lang="en-US" b="0" dirty="0" smtClean="0"/>
              <a:t> to regulate inflation </a:t>
            </a:r>
            <a:r>
              <a:rPr lang="en-US" b="0" baseline="30000" dirty="0" smtClean="0"/>
              <a:t>[1]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sz="4000" dirty="0"/>
              <a:t>Monetary policy</a:t>
            </a:r>
          </a:p>
          <a:p>
            <a:pPr marL="633222" indent="-514350">
              <a:buFont typeface="+mj-lt"/>
              <a:buAutoNum type="arabicPeriod"/>
            </a:pPr>
            <a:endParaRPr lang="en-US" sz="4000" dirty="0"/>
          </a:p>
          <a:p>
            <a:pPr marL="633222" indent="-514350">
              <a:buFont typeface="+mj-lt"/>
              <a:buAutoNum type="arabicPeriod"/>
            </a:pPr>
            <a:r>
              <a:rPr lang="en-US" sz="4000" dirty="0"/>
              <a:t>Fiscal policy </a:t>
            </a:r>
          </a:p>
          <a:p>
            <a:pPr marL="633222" indent="-514350">
              <a:buNone/>
            </a:pPr>
            <a:r>
              <a:rPr lang="en-US" sz="4000" dirty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8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dirty="0" smtClean="0"/>
              <a:t>Monetary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260" y="1503049"/>
            <a:ext cx="8022771" cy="4625609"/>
          </a:xfrm>
        </p:spPr>
        <p:txBody>
          <a:bodyPr>
            <a:noAutofit/>
          </a:bodyPr>
          <a:lstStyle/>
          <a:p>
            <a:r>
              <a:rPr lang="en-US" sz="2400" dirty="0" smtClean="0"/>
              <a:t>Monetary policy is the most important tool for maintaining low inflation.</a:t>
            </a:r>
          </a:p>
          <a:p>
            <a:r>
              <a:rPr lang="en-US" sz="2400" dirty="0" smtClean="0"/>
              <a:t>Aim is to reduce money supply through higher interest rate and hence reduce inflation.</a:t>
            </a:r>
          </a:p>
          <a:p>
            <a:r>
              <a:rPr lang="en-US" sz="2400" dirty="0" smtClean="0"/>
              <a:t>Higher interest rates reduce consumer spending because:</a:t>
            </a:r>
          </a:p>
          <a:p>
            <a:pPr lvl="1"/>
            <a:r>
              <a:rPr lang="en-US" sz="2000" dirty="0" smtClean="0"/>
              <a:t>It  increases the cost of borrowing, discouraging consumers from borrowing and spending.</a:t>
            </a:r>
          </a:p>
          <a:p>
            <a:pPr lvl="1"/>
            <a:r>
              <a:rPr lang="en-US" sz="2000" dirty="0" smtClean="0"/>
              <a:t>It makes ‘savings’ more attractive</a:t>
            </a:r>
          </a:p>
          <a:p>
            <a:pPr lvl="1"/>
            <a:r>
              <a:rPr lang="en-US" sz="2000" dirty="0" smtClean="0"/>
              <a:t>It  reduces the disposable income of those with mortgages.</a:t>
            </a:r>
          </a:p>
          <a:p>
            <a:pPr lvl="1"/>
            <a:r>
              <a:rPr lang="en-US" sz="2000" dirty="0" smtClean="0"/>
              <a:t>It  increases the value of the exchange rate leading to lower exports and more imports.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3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096206" y="1630648"/>
            <a:ext cx="8011885" cy="378565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cs typeface="Arial" charset="0"/>
              </a:rPr>
              <a:t>Fiscal policy is the means by which a government adjusts its spending levels and tax rates to monitor and influence a nation's economy.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cs typeface="Arial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cs typeface="Arial" charset="0"/>
              </a:rPr>
              <a:t>In case of inflation government uses fiscal policy in following ways-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cs typeface="Arial" charset="0"/>
            </a:endParaRPr>
          </a:p>
          <a:p>
            <a:pPr marL="357188" indent="-357188" defTabSz="9144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>
                <a:cs typeface="Arial" charset="0"/>
              </a:rPr>
              <a:t>Increase taxes to suck money out of economy</a:t>
            </a:r>
          </a:p>
          <a:p>
            <a:pPr marL="357188" indent="-357188" defTabSz="9144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>
                <a:cs typeface="Arial" charset="0"/>
              </a:rPr>
              <a:t>Reduce government spending to reduce money in circulation</a:t>
            </a: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443" y="619508"/>
            <a:ext cx="5992586" cy="610578"/>
          </a:xfrm>
          <a:noFill/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en-US" sz="4400" dirty="0"/>
              <a:t>2. Fiscal policy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91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115" y="147338"/>
            <a:ext cx="6589199" cy="640445"/>
          </a:xfrm>
        </p:spPr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968829"/>
            <a:ext cx="7239000" cy="57803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price increases due to increase in factor prices it is </a:t>
            </a:r>
            <a:r>
              <a:rPr lang="en-US" dirty="0" smtClean="0"/>
              <a:t>__.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(a)    Demand pull inflation</a:t>
            </a:r>
          </a:p>
          <a:p>
            <a:pPr marL="400050" lvl="1" indent="0">
              <a:buNone/>
            </a:pPr>
            <a:r>
              <a:rPr lang="en-US" dirty="0"/>
              <a:t>(b)    Cost pull inflation</a:t>
            </a:r>
          </a:p>
          <a:p>
            <a:pPr marL="400050" lvl="1" indent="0">
              <a:buNone/>
            </a:pPr>
            <a:r>
              <a:rPr lang="en-US" dirty="0"/>
              <a:t>(c)     Stagflation</a:t>
            </a:r>
          </a:p>
          <a:p>
            <a:pPr marL="400050" lvl="1" indent="0">
              <a:buNone/>
            </a:pPr>
            <a:r>
              <a:rPr lang="en-US" dirty="0"/>
              <a:t>(a)    None of the above.</a:t>
            </a:r>
          </a:p>
          <a:p>
            <a:r>
              <a:rPr lang="en-US" dirty="0"/>
              <a:t>When prices are falling continuously, the phenomenon is called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r>
              <a:rPr lang="en-US" dirty="0" smtClean="0"/>
              <a:t>(</a:t>
            </a:r>
            <a:r>
              <a:rPr lang="en-US" dirty="0"/>
              <a:t>a)    Inflation</a:t>
            </a:r>
          </a:p>
          <a:p>
            <a:pPr marL="400050" lvl="1" indent="0">
              <a:buNone/>
            </a:pPr>
            <a:r>
              <a:rPr lang="en-US" dirty="0"/>
              <a:t>(b)    Stagflation</a:t>
            </a:r>
          </a:p>
          <a:p>
            <a:pPr marL="400050" lvl="1" indent="0">
              <a:buNone/>
            </a:pPr>
            <a:r>
              <a:rPr lang="en-US" dirty="0"/>
              <a:t>(c)     Deflation</a:t>
            </a:r>
          </a:p>
          <a:p>
            <a:pPr marL="400050" lvl="1" indent="0">
              <a:buNone/>
            </a:pPr>
            <a:r>
              <a:rPr lang="en-US" dirty="0"/>
              <a:t>(a)    </a:t>
            </a:r>
            <a:r>
              <a:rPr lang="en-US" dirty="0" smtClean="0"/>
              <a:t>Reflation</a:t>
            </a:r>
          </a:p>
          <a:p>
            <a:r>
              <a:rPr lang="en-US" dirty="0" smtClean="0"/>
              <a:t>Stagflation </a:t>
            </a:r>
            <a:r>
              <a:rPr lang="en-US" dirty="0"/>
              <a:t>means:</a:t>
            </a:r>
          </a:p>
          <a:p>
            <a:pPr marL="400050" lvl="1" indent="0">
              <a:buNone/>
            </a:pPr>
            <a:r>
              <a:rPr lang="en-US" dirty="0"/>
              <a:t>(a)    Inflation with stagnation</a:t>
            </a:r>
          </a:p>
          <a:p>
            <a:pPr marL="400050" lvl="1" indent="0">
              <a:buNone/>
            </a:pPr>
            <a:r>
              <a:rPr lang="en-US" dirty="0"/>
              <a:t>(b)    Recession with stagnation</a:t>
            </a:r>
          </a:p>
          <a:p>
            <a:pPr marL="400050" lvl="1" indent="0">
              <a:buNone/>
            </a:pPr>
            <a:r>
              <a:rPr lang="en-US" dirty="0"/>
              <a:t>(c)     Inflation galloping like stage</a:t>
            </a:r>
          </a:p>
          <a:p>
            <a:pPr marL="400050" lvl="1" indent="0">
              <a:buNone/>
            </a:pPr>
            <a:r>
              <a:rPr lang="en-US" dirty="0"/>
              <a:t>(a)    Inflation &amp; increasing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3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887" y="1152908"/>
            <a:ext cx="6999514" cy="4758314"/>
          </a:xfrm>
        </p:spPr>
        <p:txBody>
          <a:bodyPr>
            <a:normAutofit/>
          </a:bodyPr>
          <a:lstStyle/>
          <a:p>
            <a:r>
              <a:rPr lang="en-US" dirty="0"/>
              <a:t> When there is high inflation in the economy, how will it affect the supply of money in the economy?</a:t>
            </a:r>
          </a:p>
          <a:p>
            <a:pPr marL="400050" lvl="1" indent="0">
              <a:buNone/>
            </a:pPr>
            <a:r>
              <a:rPr lang="en-US" dirty="0"/>
              <a:t>(a) No effect on the money supply</a:t>
            </a:r>
          </a:p>
          <a:p>
            <a:pPr marL="400050" lvl="1" indent="0">
              <a:buNone/>
            </a:pPr>
            <a:r>
              <a:rPr lang="en-US" dirty="0"/>
              <a:t>(b) Supply of money decreases</a:t>
            </a:r>
          </a:p>
          <a:p>
            <a:pPr marL="400050" lvl="1" indent="0">
              <a:buNone/>
            </a:pPr>
            <a:r>
              <a:rPr lang="en-US" dirty="0"/>
              <a:t>(c) Supply of money increases</a:t>
            </a:r>
          </a:p>
          <a:p>
            <a:pPr marL="400050" lvl="1" indent="0">
              <a:buNone/>
            </a:pPr>
            <a:r>
              <a:rPr lang="en-US" dirty="0"/>
              <a:t>(d) None of the above</a:t>
            </a:r>
          </a:p>
          <a:p>
            <a:endParaRPr lang="en-US" dirty="0" smtClean="0"/>
          </a:p>
          <a:p>
            <a:r>
              <a:rPr lang="en-US" dirty="0"/>
              <a:t> Which of the following measure is adopted to reduce inflation?</a:t>
            </a:r>
          </a:p>
          <a:p>
            <a:pPr marL="400050" lvl="1" indent="0">
              <a:buNone/>
            </a:pPr>
            <a:r>
              <a:rPr lang="en-US" dirty="0"/>
              <a:t>(a) Reduction in bank rate</a:t>
            </a:r>
          </a:p>
          <a:p>
            <a:pPr marL="400050" lvl="1" indent="0">
              <a:buNone/>
            </a:pPr>
            <a:r>
              <a:rPr lang="en-US" dirty="0"/>
              <a:t>(b) Reduction in Repo rate</a:t>
            </a:r>
          </a:p>
          <a:p>
            <a:pPr marL="400050" lvl="1" indent="0">
              <a:buNone/>
            </a:pPr>
            <a:r>
              <a:rPr lang="en-US" dirty="0"/>
              <a:t>(c) Increase in government expenditure</a:t>
            </a:r>
          </a:p>
          <a:p>
            <a:pPr marL="400050" lvl="1" indent="0">
              <a:buNone/>
            </a:pPr>
            <a:r>
              <a:rPr lang="en-US" dirty="0"/>
              <a:t>(d) Cuts in government spending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40401" y="329900"/>
            <a:ext cx="6589199" cy="6280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7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03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205" y="1600200"/>
            <a:ext cx="7481737" cy="243839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 smtClean="0"/>
              <a:t>Ahuja, H.L., 2010, </a:t>
            </a:r>
            <a:r>
              <a:rPr lang="en-US" sz="2000" i="1" dirty="0" smtClean="0"/>
              <a:t>Macroeconomics: Theory and Policy</a:t>
            </a:r>
            <a:r>
              <a:rPr lang="en-US" sz="2000" dirty="0" smtClean="0"/>
              <a:t>, S. Chand publications.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Hubbard, G.R. and O’Brien, A.P., 2017, </a:t>
            </a:r>
            <a:r>
              <a:rPr lang="en-US" sz="2000" i="1" dirty="0" smtClean="0"/>
              <a:t>Macroeconomics</a:t>
            </a:r>
            <a:r>
              <a:rPr lang="en-US" sz="2000" dirty="0" smtClean="0"/>
              <a:t>,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ed., Pearson India.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Samuelson, P.A. and </a:t>
            </a:r>
            <a:r>
              <a:rPr lang="en-US" sz="2000" dirty="0" err="1" smtClean="0"/>
              <a:t>Nordhaus</a:t>
            </a:r>
            <a:r>
              <a:rPr lang="en-US" sz="2000" dirty="0" smtClean="0"/>
              <a:t>, W.D., 2010, </a:t>
            </a:r>
            <a:r>
              <a:rPr lang="en-US" sz="2000" i="1" dirty="0" smtClean="0"/>
              <a:t>Economics</a:t>
            </a:r>
            <a:r>
              <a:rPr lang="en-US" sz="2000" dirty="0" smtClean="0"/>
              <a:t>, 19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ed., </a:t>
            </a:r>
            <a:r>
              <a:rPr lang="en-US" sz="2000" dirty="0" err="1" smtClean="0"/>
              <a:t>Mc</a:t>
            </a:r>
            <a:r>
              <a:rPr lang="en-US" sz="2000" dirty="0" smtClean="0"/>
              <a:t> </a:t>
            </a:r>
            <a:r>
              <a:rPr lang="en-US" sz="2000" dirty="0" err="1" smtClean="0"/>
              <a:t>Graw</a:t>
            </a:r>
            <a:r>
              <a:rPr lang="en-US" sz="2000" dirty="0" smtClean="0"/>
              <a:t> Hill.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1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52" y="1905001"/>
            <a:ext cx="5766705" cy="3352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Definition</a:t>
            </a:r>
          </a:p>
          <a:p>
            <a:r>
              <a:rPr lang="en-US" sz="2400" dirty="0" smtClean="0"/>
              <a:t>Measuring Inflation</a:t>
            </a:r>
          </a:p>
          <a:p>
            <a:r>
              <a:rPr lang="en-US" sz="2400" dirty="0" smtClean="0"/>
              <a:t>Types on Inflation</a:t>
            </a:r>
          </a:p>
          <a:p>
            <a:r>
              <a:rPr lang="en-US" sz="2400" dirty="0" smtClean="0"/>
              <a:t>Causes and theories of inflation</a:t>
            </a:r>
          </a:p>
          <a:p>
            <a:r>
              <a:rPr lang="en-US" sz="2400" dirty="0" smtClean="0"/>
              <a:t>Policies to regulate inflation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4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1665515" y="2133600"/>
            <a:ext cx="6868886" cy="3777622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Inflation is a state of persistent rise in </a:t>
            </a:r>
            <a:r>
              <a:rPr lang="en-US" sz="2400" dirty="0" smtClean="0">
                <a:latin typeface="Arial" charset="0"/>
                <a:cs typeface="Arial" charset="0"/>
              </a:rPr>
              <a:t>prices </a:t>
            </a:r>
            <a:r>
              <a:rPr lang="en-US" sz="2400" baseline="30000" dirty="0" smtClean="0">
                <a:latin typeface="Arial" charset="0"/>
                <a:cs typeface="Arial" charset="0"/>
              </a:rPr>
              <a:t>[1] </a:t>
            </a:r>
            <a:endParaRPr lang="en-US" sz="2400" baseline="300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" charset="0"/>
                <a:cs typeface="Arial" charset="0"/>
              </a:rPr>
              <a:t>this does not mean that all prices must be rising during a period of inflation –some prices may even be falling; but the general trend must be upward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" charset="0"/>
                <a:cs typeface="Arial" charset="0"/>
              </a:rPr>
              <a:t>It is a process of rising prices &amp; not a state of high prices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Inflation </a:t>
            </a:r>
            <a:r>
              <a:rPr lang="en-US" baseline="30000" dirty="0" smtClean="0"/>
              <a:t>[2]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567264"/>
            <a:ext cx="6591985" cy="3777622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Inflation is the </a:t>
            </a:r>
            <a:r>
              <a:rPr lang="en-US" sz="2400" dirty="0" smtClean="0">
                <a:latin typeface="Arial" charset="0"/>
                <a:cs typeface="Arial" charset="0"/>
              </a:rPr>
              <a:t>percentage increase in price level from one year to the next. 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Price level measures the average prices of goods and services in the economy.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If </a:t>
            </a:r>
            <a:r>
              <a:rPr lang="en-US" sz="2400" dirty="0">
                <a:latin typeface="Arial" charset="0"/>
                <a:cs typeface="Arial" charset="0"/>
              </a:rPr>
              <a:t>the price level in the current year is ‘P1’ &amp; in the previous year is ‘Po’, then inflation for the current year is 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2228507" y="5105401"/>
            <a:ext cx="6019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>
                <a:latin typeface="Perpetua" pitchFamily="18" charset="0"/>
              </a:rPr>
              <a:t>(P1 – Po)/ Po x 100</a:t>
            </a:r>
          </a:p>
        </p:txBody>
      </p:sp>
    </p:spTree>
    <p:extLst>
      <p:ext uri="{BB962C8B-B14F-4D97-AF65-F5344CB8AC3E}">
        <p14:creationId xmlns:p14="http://schemas.microsoft.com/office/powerpoint/2010/main" val="207526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Inflation </a:t>
            </a:r>
            <a:r>
              <a:rPr lang="en-US" baseline="30000" dirty="0"/>
              <a:t>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643" y="1763486"/>
            <a:ext cx="6591985" cy="37776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two main indictors of price level changes are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Wholesale Prices  Index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Consumer Prices </a:t>
            </a:r>
            <a:r>
              <a:rPr lang="en-US" sz="3200" dirty="0" smtClean="0">
                <a:solidFill>
                  <a:srgbClr val="FF0000"/>
                </a:solidFill>
              </a:rPr>
              <a:t>Index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9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143" y="466313"/>
            <a:ext cx="7195457" cy="1008063"/>
          </a:xfrm>
        </p:spPr>
        <p:txBody>
          <a:bodyPr>
            <a:normAutofit fontScale="90000"/>
          </a:bodyPr>
          <a:lstStyle/>
          <a:p>
            <a:r>
              <a:rPr lang="en-IN" sz="3800" u="sng" dirty="0" smtClean="0"/>
              <a:t>Levels of</a:t>
            </a:r>
            <a:r>
              <a:rPr lang="cs-CZ" sz="3800" u="sng" dirty="0" smtClean="0"/>
              <a:t> </a:t>
            </a:r>
            <a:r>
              <a:rPr lang="en-GB" sz="3800" u="sng" dirty="0"/>
              <a:t>Inflation</a:t>
            </a:r>
            <a:r>
              <a:rPr lang="cs-CZ" sz="3800" u="sng" dirty="0"/>
              <a:t> according to its </a:t>
            </a:r>
            <a:r>
              <a:rPr lang="en-US" sz="3800" u="sng" dirty="0" smtClean="0"/>
              <a:t>severity </a:t>
            </a:r>
            <a:r>
              <a:rPr lang="en-US" sz="3800" u="sng" baseline="30000" dirty="0" smtClean="0"/>
              <a:t>[3]</a:t>
            </a:r>
            <a:r>
              <a:rPr lang="cs-CZ" sz="3800" u="sng" dirty="0" smtClean="0"/>
              <a:t>:</a:t>
            </a:r>
            <a:endParaRPr lang="cs-CZ" sz="3800" u="sng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76948" y="1752602"/>
            <a:ext cx="8305800" cy="4648199"/>
          </a:xfrm>
        </p:spPr>
        <p:txBody>
          <a:bodyPr>
            <a:normAutofit lnSpcReduction="10000"/>
          </a:bodyPr>
          <a:lstStyle/>
          <a:p>
            <a:r>
              <a:rPr lang="en-GB" sz="2400" b="1" dirty="0" smtClean="0"/>
              <a:t>LOW </a:t>
            </a:r>
            <a:r>
              <a:rPr lang="en-GB" sz="2400" b="1" dirty="0"/>
              <a:t>INFLATION</a:t>
            </a:r>
            <a:r>
              <a:rPr lang="en-GB" sz="2400" dirty="0"/>
              <a:t> – occurs when prices are rising </a:t>
            </a:r>
            <a:r>
              <a:rPr lang="en-GB" sz="2400" dirty="0" smtClean="0"/>
              <a:t>slowly and predictably. </a:t>
            </a:r>
            <a:r>
              <a:rPr lang="en-GB" sz="2400" dirty="0"/>
              <a:t>(we might classify this as single-digit annual inflation rates </a:t>
            </a:r>
            <a:r>
              <a:rPr lang="en-GB" sz="2400" dirty="0">
                <a:latin typeface="Wingdings" pitchFamily="2" charset="2"/>
              </a:rPr>
              <a:t>è</a:t>
            </a:r>
            <a:r>
              <a:rPr lang="en-GB" sz="2400" dirty="0"/>
              <a:t>0-10 % per year)</a:t>
            </a:r>
          </a:p>
          <a:p>
            <a:endParaRPr lang="cs-CZ" sz="2400" dirty="0"/>
          </a:p>
          <a:p>
            <a:r>
              <a:rPr lang="en-GB" sz="2400" b="1" dirty="0"/>
              <a:t>GALLOPING INFLATION</a:t>
            </a:r>
            <a:r>
              <a:rPr lang="en-GB" sz="2400" dirty="0"/>
              <a:t>  - occurs when prices start rising at double-or-triple digit rates (20, 100</a:t>
            </a:r>
            <a:r>
              <a:rPr lang="cs-CZ" sz="2400" dirty="0"/>
              <a:t> %</a:t>
            </a:r>
            <a:r>
              <a:rPr lang="en-GB" sz="2400" dirty="0"/>
              <a:t> a year</a:t>
            </a:r>
            <a:r>
              <a:rPr lang="en-GB" sz="2400" dirty="0" smtClean="0"/>
              <a:t>).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Leads to serious economic distortion.</a:t>
            </a:r>
            <a:endParaRPr lang="en-GB" sz="2400" dirty="0"/>
          </a:p>
          <a:p>
            <a:endParaRPr lang="cs-CZ" sz="2400" dirty="0"/>
          </a:p>
          <a:p>
            <a:r>
              <a:rPr lang="en-GB" sz="2400" b="1" dirty="0"/>
              <a:t>HYPERINFLATION</a:t>
            </a:r>
            <a:r>
              <a:rPr lang="en-GB" sz="2400" dirty="0"/>
              <a:t> –</a:t>
            </a:r>
            <a:r>
              <a:rPr lang="cs-CZ" sz="2400" dirty="0"/>
              <a:t> </a:t>
            </a:r>
            <a:r>
              <a:rPr lang="en-GB" sz="2400" dirty="0"/>
              <a:t>the extraordinary price increase</a:t>
            </a:r>
            <a:r>
              <a:rPr lang="cs-CZ" sz="2400" dirty="0"/>
              <a:t> (at annual rate of 100 % or more prevailing in a nation for at least one year</a:t>
            </a:r>
            <a:r>
              <a:rPr lang="cs-CZ" sz="2400" dirty="0" smtClean="0"/>
              <a:t>)</a:t>
            </a:r>
            <a:r>
              <a:rPr lang="en-US" sz="2400" dirty="0" smtClean="0"/>
              <a:t>. Deadly and disastrous.</a:t>
            </a:r>
            <a:endParaRPr lang="cs-CZ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56657" y="695980"/>
            <a:ext cx="6291943" cy="523220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altLang="en-US" sz="2800" b="1" dirty="0"/>
              <a:t>Deflation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001486" y="1456025"/>
            <a:ext cx="7761514" cy="2564805"/>
          </a:xfr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A sustained decrease in the price level.</a:t>
            </a:r>
          </a:p>
          <a:p>
            <a:r>
              <a:rPr lang="en-US" sz="2400" dirty="0"/>
              <a:t>Deflation is a contraction in the supply of circulated money within an economy, and therefore the opposite of inflation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Slows down economic growth.</a:t>
            </a:r>
            <a:r>
              <a:rPr lang="en-US" sz="2400" dirty="0"/>
              <a:t/>
            </a:r>
            <a:br>
              <a:rPr lang="en-US" sz="2400" dirty="0"/>
            </a:b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02224" y="3863724"/>
            <a:ext cx="6977743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altLang="en-US" sz="2800" b="1" dirty="0">
                <a:latin typeface="+mj-lt"/>
                <a:ea typeface="+mj-ea"/>
                <a:cs typeface="+mj-cs"/>
              </a:rPr>
              <a:t>D</a:t>
            </a:r>
            <a:r>
              <a:rPr lang="en-US" altLang="en-US" sz="2800" b="1" dirty="0" err="1">
                <a:latin typeface="+mj-lt"/>
                <a:ea typeface="+mj-ea"/>
                <a:cs typeface="+mj-cs"/>
              </a:rPr>
              <a:t>isinflation</a:t>
            </a:r>
            <a:endParaRPr lang="en-US" alt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58686" y="4505980"/>
            <a:ext cx="6389913" cy="156966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 defTabSz="914400">
              <a:spcBef>
                <a:spcPct val="20000"/>
              </a:spcBef>
              <a:defRPr/>
            </a:pPr>
            <a:r>
              <a:rPr lang="en-US" altLang="en-US" sz="2400" dirty="0"/>
              <a:t>A reduction in the rate of </a:t>
            </a:r>
            <a:r>
              <a:rPr lang="en-US" altLang="en-US" sz="2400" dirty="0" smtClean="0"/>
              <a:t>inflation. </a:t>
            </a:r>
            <a:r>
              <a:rPr lang="en-US" sz="2400" dirty="0" smtClean="0"/>
              <a:t>Prices </a:t>
            </a:r>
            <a:r>
              <a:rPr lang="en-US" sz="2400" dirty="0"/>
              <a:t>do not drop during periods of disinflation and it does not signal an economic slowdown. 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392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  <p:bldP spid="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5431" y="528679"/>
            <a:ext cx="7359083" cy="624230"/>
          </a:xfrm>
        </p:spPr>
        <p:txBody>
          <a:bodyPr>
            <a:normAutofit fontScale="90000"/>
          </a:bodyPr>
          <a:lstStyle/>
          <a:p>
            <a:r>
              <a:rPr lang="en-US" dirty="0"/>
              <a:t>Causes of Inflation </a:t>
            </a:r>
            <a:r>
              <a:rPr lang="en-US" baseline="30000" dirty="0"/>
              <a:t>[1][3] </a:t>
            </a:r>
            <a:endParaRPr lang="en-US" dirty="0" smtClean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928008" y="1360714"/>
            <a:ext cx="7976506" cy="519248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400" b="1" dirty="0">
                <a:cs typeface="Arial" panose="020B0604020202020204" pitchFamily="34" charset="0"/>
              </a:rPr>
              <a:t>The Demand-Pull inflation → originates from demand side of the economy</a:t>
            </a:r>
          </a:p>
          <a:p>
            <a:pPr marL="720725" indent="-360363">
              <a:lnSpc>
                <a:spcPct val="80000"/>
              </a:lnSpc>
            </a:pPr>
            <a:r>
              <a:rPr lang="en-US" altLang="en-US" sz="2400" dirty="0">
                <a:cs typeface="Arial" panose="020B0604020202020204" pitchFamily="34" charset="0"/>
              </a:rPr>
              <a:t>A sustained rise in the price level caused by 	increases in aggregate demand.</a:t>
            </a:r>
          </a:p>
          <a:p>
            <a:pPr marL="720725" indent="-360363">
              <a:lnSpc>
                <a:spcPct val="80000"/>
              </a:lnSpc>
            </a:pPr>
            <a:r>
              <a:rPr lang="en-US" sz="2400" dirty="0">
                <a:cs typeface="Arial" panose="020B0604020202020204" pitchFamily="34" charset="0"/>
              </a:rPr>
              <a:t>If aggregate </a:t>
            </a:r>
            <a:r>
              <a:rPr lang="en-US" sz="2400" dirty="0" smtClean="0">
                <a:cs typeface="Arial" panose="020B0604020202020204" pitchFamily="34" charset="0"/>
              </a:rPr>
              <a:t>demand </a:t>
            </a:r>
            <a:r>
              <a:rPr lang="en-US" sz="2400" dirty="0">
                <a:cs typeface="Arial" panose="020B0604020202020204" pitchFamily="34" charset="0"/>
              </a:rPr>
              <a:t>for domestic output exceeds </a:t>
            </a:r>
            <a:r>
              <a:rPr lang="en-US" sz="2400" dirty="0" smtClean="0">
                <a:cs typeface="Arial" panose="020B0604020202020204" pitchFamily="34" charset="0"/>
              </a:rPr>
              <a:t>economy’s productive potential, </a:t>
            </a:r>
            <a:r>
              <a:rPr lang="en-US" sz="2400" dirty="0">
                <a:cs typeface="Arial" panose="020B0604020202020204" pitchFamily="34" charset="0"/>
              </a:rPr>
              <a:t>then the price level will rise</a:t>
            </a:r>
          </a:p>
          <a:p>
            <a:pPr marL="720725" indent="-360363">
              <a:lnSpc>
                <a:spcPct val="80000"/>
              </a:lnSpc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cs typeface="Arial" panose="020B0604020202020204" pitchFamily="34" charset="0"/>
              </a:rPr>
              <a:t>The Cost-Push inflation → originates from supply side of the economy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cs typeface="Arial" panose="020B0604020202020204" pitchFamily="34" charset="0"/>
              </a:rPr>
              <a:t>An increase in production costs leading to an increase in prices</a:t>
            </a:r>
          </a:p>
          <a:p>
            <a:pPr>
              <a:lnSpc>
                <a:spcPct val="80000"/>
              </a:lnSpc>
            </a:pPr>
            <a:endParaRPr lang="en-US" sz="2400" dirty="0">
              <a:cs typeface="Arial" panose="020B0604020202020204" pitchFamily="34" charset="0"/>
            </a:endParaRPr>
          </a:p>
          <a:p>
            <a:pPr indent="-260350">
              <a:lnSpc>
                <a:spcPct val="80000"/>
              </a:lnSpc>
            </a:pPr>
            <a:r>
              <a:rPr lang="en-US" sz="2400" dirty="0">
                <a:cs typeface="Arial" panose="020B0604020202020204" pitchFamily="34" charset="0"/>
              </a:rPr>
              <a:t>It is caused by rising cost of production independently of the excess demand in the market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Pull </a:t>
            </a:r>
            <a:r>
              <a:rPr lang="en-US" dirty="0" smtClean="0"/>
              <a:t>Inflation 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783773" y="1600200"/>
            <a:ext cx="8305800" cy="4495800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effectLst/>
              </a:rPr>
              <a:t>Demand –pull inflation –When there is excess AD for goods and services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>
                <a:effectLst/>
              </a:rPr>
              <a:t>–Since supply can’t match in the short run, businesses </a:t>
            </a:r>
            <a:r>
              <a:rPr lang="en-US" sz="2400" dirty="0">
                <a:effectLst/>
              </a:rPr>
              <a:t>respond by raising prices to increase their profit margins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>
                <a:effectLst/>
              </a:rPr>
              <a:t>–Demand-pull inflation associated with the boom phase of the </a:t>
            </a:r>
            <a:r>
              <a:rPr lang="en-US" sz="2400" dirty="0" smtClean="0">
                <a:effectLst/>
              </a:rPr>
              <a:t>cycle</a:t>
            </a:r>
            <a:endParaRPr lang="en-US" sz="2400" dirty="0">
              <a:effectLst/>
            </a:endParaRPr>
          </a:p>
          <a:p>
            <a:pPr lvl="1">
              <a:buFont typeface="Wingdings" pitchFamily="2" charset="2"/>
              <a:buNone/>
            </a:pPr>
            <a:endParaRPr lang="en-US" sz="2400" dirty="0">
              <a:effectLst/>
            </a:endParaRPr>
          </a:p>
          <a:p>
            <a:endParaRPr lang="en-US" sz="2800" dirty="0">
              <a:effectLst/>
            </a:endParaRPr>
          </a:p>
          <a:p>
            <a:endParaRPr lang="en-US" sz="2800" dirty="0">
              <a:latin typeface="Arial Narrow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27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651" grpI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783</Words>
  <Application>Microsoft Office PowerPoint</Application>
  <PresentationFormat>On-screen Show (4:3)</PresentationFormat>
  <Paragraphs>150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Century Gothic</vt:lpstr>
      <vt:lpstr>Perpetua</vt:lpstr>
      <vt:lpstr>Wingdings</vt:lpstr>
      <vt:lpstr>Wingdings 3</vt:lpstr>
      <vt:lpstr>Wisp</vt:lpstr>
      <vt:lpstr>Inflation</vt:lpstr>
      <vt:lpstr>Topics to be covered</vt:lpstr>
      <vt:lpstr>Definition</vt:lpstr>
      <vt:lpstr>Measuring Inflation [2]</vt:lpstr>
      <vt:lpstr>Measuring Inflation [2]</vt:lpstr>
      <vt:lpstr>Levels of Inflation according to its severity [3]:</vt:lpstr>
      <vt:lpstr>Deflation</vt:lpstr>
      <vt:lpstr>Causes of Inflation [1][3] </vt:lpstr>
      <vt:lpstr>Demand Pull Inflation </vt:lpstr>
      <vt:lpstr>So, what causes it?</vt:lpstr>
      <vt:lpstr>Cost push inflation</vt:lpstr>
      <vt:lpstr>Cost push inflation</vt:lpstr>
      <vt:lpstr>Measures to regulate inflation [1]</vt:lpstr>
      <vt:lpstr>Monetary Policy</vt:lpstr>
      <vt:lpstr>2. Fiscal policy</vt:lpstr>
      <vt:lpstr>Practice Questions</vt:lpstr>
      <vt:lpstr>Practice Questions</vt:lpstr>
      <vt:lpstr>Answers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2020-08-22T07:03:37Z</dcterms:created>
  <dcterms:modified xsi:type="dcterms:W3CDTF">2020-08-24T15:03:54Z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