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74" r:id="rId1"/>
  </p:sldMasterIdLst>
  <p:notesMasterIdLst>
    <p:notesMasterId r:id="rId27"/>
  </p:notesMasterIdLst>
  <p:handoutMasterIdLst>
    <p:handoutMasterId r:id="rId28"/>
  </p:handoutMasterIdLst>
  <p:sldIdLst>
    <p:sldId id="459" r:id="rId2"/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6" r:id="rId15"/>
    <p:sldId id="460" r:id="rId16"/>
    <p:sldId id="448" r:id="rId17"/>
    <p:sldId id="449" r:id="rId18"/>
    <p:sldId id="450" r:id="rId19"/>
    <p:sldId id="452" r:id="rId20"/>
    <p:sldId id="453" r:id="rId21"/>
    <p:sldId id="454" r:id="rId22"/>
    <p:sldId id="455" r:id="rId23"/>
    <p:sldId id="456" r:id="rId24"/>
    <p:sldId id="457" r:id="rId25"/>
    <p:sldId id="458" r:id="rId2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66"/>
    <a:srgbClr val="660033"/>
    <a:srgbClr val="660066"/>
    <a:srgbClr val="FFFFFF"/>
    <a:srgbClr val="000099"/>
    <a:srgbClr val="0033CC"/>
    <a:srgbClr val="CCECFF"/>
    <a:srgbClr val="CC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374" y="-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46"/>
    </p:cViewPr>
  </p:sorterViewPr>
  <p:notesViewPr>
    <p:cSldViewPr>
      <p:cViewPr varScale="1">
        <p:scale>
          <a:sx n="55" d="100"/>
          <a:sy n="55" d="100"/>
        </p:scale>
        <p:origin x="-1854" y="-102"/>
      </p:cViewPr>
      <p:guideLst>
        <p:guide orient="horz" pos="2928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63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76FB18E1-9850-490F-8D6B-6B7D2A83D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pPr>
              <a:defRPr/>
            </a:pPr>
            <a:fld id="{39837136-BA9D-49B8-B5CA-A75799EF36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561117-32A4-4A5D-BF15-009EE043193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5B3EB-34B3-4355-9B6B-F3C8A887A27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90F6BC-8A52-40A1-BCC6-9EC47C8EAE7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03135C-85BE-4585-B2B9-0FCB447042B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8B59B-E36F-4DBB-B797-826DB59ABBDD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68B59B-E36F-4DBB-B797-826DB59ABBDD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B03B46-1DF8-4FBF-9FC4-4EF972A64C21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1B788B-5BDA-46FC-840C-CC009B083ED5}" type="slidenum">
              <a:rPr lang="en-US" smtClean="0">
                <a:solidFill>
                  <a:srgbClr val="000000"/>
                </a:solidFill>
              </a:rPr>
              <a:pPr/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2EEF6E-5BC1-41A0-8D3E-6CC0F744BFAF}" type="slidenum">
              <a:rPr lang="en-US" smtClean="0">
                <a:solidFill>
                  <a:srgbClr val="000000"/>
                </a:solidFill>
              </a:rPr>
              <a:pPr/>
              <a:t>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Picture 6" descr="dglxasset[1]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6E233F-652B-4CF4-A08D-F1EAEF16AC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66"/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dglxasset[1]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7647" y="0"/>
            <a:ext cx="916353" cy="76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8"/>
          <p:cNvSpPr txBox="1">
            <a:spLocks/>
          </p:cNvSpPr>
          <p:nvPr/>
        </p:nvSpPr>
        <p:spPr>
          <a:xfrm>
            <a:off x="44450" y="0"/>
            <a:ext cx="2927350" cy="304800"/>
          </a:xfrm>
          <a:prstGeom prst="rect">
            <a:avLst/>
          </a:prstGeom>
        </p:spPr>
        <p:txBody>
          <a:bodyPr tIns="0" bIns="0" anchor="b"/>
          <a:lstStyle/>
          <a:p>
            <a:pPr>
              <a:defRPr/>
            </a:pPr>
            <a:r>
              <a:rPr lang="en-US" sz="1400" b="1" dirty="0">
                <a:solidFill>
                  <a:schemeClr val="tx1"/>
                </a:solidFill>
              </a:rPr>
              <a:t>15B11HS211            Economics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8" r:id="rId12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1"/>
            <a:ext cx="7772400" cy="1695450"/>
          </a:xfrm>
        </p:spPr>
        <p:txBody>
          <a:bodyPr>
            <a:no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Demand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Market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Equilibrium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8CF676BE-5DD6-4F46-B8FA-06303904FB67}" type="slidenum">
              <a:rPr lang="en-US" sz="1600" smtClean="0"/>
              <a:pPr algn="r"/>
              <a:t>1</a:t>
            </a:fld>
            <a:endParaRPr lang="en-US" sz="1600" dirty="0"/>
          </a:p>
        </p:txBody>
      </p:sp>
      <p:pic>
        <p:nvPicPr>
          <p:cNvPr id="4" name="Picture 6" descr="dglxasset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81800" y="4343400"/>
            <a:ext cx="2193925" cy="183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457200"/>
            <a:ext cx="9144000" cy="8382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Government-Control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Prices 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Ceiling is the maximum price above which the price of a good cannot rise as per the law.</a:t>
            </a: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is effective if set below equilibrium price and creates shortage in market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Rationing problem</a:t>
            </a:r>
          </a:p>
          <a:p>
            <a:pPr lvl="1"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Black markets</a:t>
            </a:r>
          </a:p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Example: Rent control increases quantity demanded and decrease quantity supplied, thus results in creating excessive demand.</a:t>
            </a:r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LO5</a:t>
            </a:r>
          </a:p>
        </p:txBody>
      </p:sp>
      <p:sp>
        <p:nvSpPr>
          <p:cNvPr id="25605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88A01348-3F62-4FCD-9CA7-6456339EA0F0}" type="slidenum">
              <a:rPr lang="en-US" sz="1400">
                <a:solidFill>
                  <a:schemeClr val="bg1"/>
                </a:solidFill>
              </a:rPr>
              <a:pPr/>
              <a:t>10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10</a:t>
            </a:fld>
            <a:endParaRPr lang="en-US" sz="16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Ceiling 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324100" y="1947862"/>
            <a:ext cx="4724400" cy="3733800"/>
            <a:chOff x="2146" y="859"/>
            <a:chExt cx="2976" cy="2655"/>
          </a:xfrm>
        </p:grpSpPr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146" y="859"/>
              <a:ext cx="23" cy="26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69" y="3491"/>
              <a:ext cx="2953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6019800" y="2133600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/>
              <a:t>S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1943100" y="1839912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7048500" y="5649912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6640513" y="4733925"/>
            <a:ext cx="4079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i="1"/>
              <a:t>D</a:t>
            </a:r>
          </a:p>
        </p:txBody>
      </p:sp>
      <p:sp>
        <p:nvSpPr>
          <p:cNvPr id="16" name="Text Box 57"/>
          <p:cNvSpPr txBox="1">
            <a:spLocks noChangeArrowheads="1"/>
          </p:cNvSpPr>
          <p:nvPr/>
        </p:nvSpPr>
        <p:spPr bwMode="auto">
          <a:xfrm>
            <a:off x="1928813" y="3667125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/>
              <a:t>P</a:t>
            </a:r>
            <a:r>
              <a:rPr lang="en-US" sz="1600" b="1" baseline="-25000" dirty="0"/>
              <a:t>0</a:t>
            </a:r>
          </a:p>
        </p:txBody>
      </p:sp>
      <p:sp>
        <p:nvSpPr>
          <p:cNvPr id="17" name="Text Box 57"/>
          <p:cNvSpPr txBox="1">
            <a:spLocks noChangeArrowheads="1"/>
          </p:cNvSpPr>
          <p:nvPr/>
        </p:nvSpPr>
        <p:spPr bwMode="auto">
          <a:xfrm>
            <a:off x="1927225" y="4276725"/>
            <a:ext cx="4206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P</a:t>
            </a:r>
            <a:r>
              <a:rPr lang="en-US" sz="1600" b="1" baseline="-25000"/>
              <a:t>C</a:t>
            </a:r>
          </a:p>
        </p:txBody>
      </p:sp>
      <p:sp>
        <p:nvSpPr>
          <p:cNvPr id="18" name="Text Box 58"/>
          <p:cNvSpPr txBox="1">
            <a:spLocks noChangeArrowheads="1"/>
          </p:cNvSpPr>
          <p:nvPr/>
        </p:nvSpPr>
        <p:spPr bwMode="auto">
          <a:xfrm>
            <a:off x="4457700" y="5757862"/>
            <a:ext cx="420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0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4138613" y="4919662"/>
            <a:ext cx="1189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Shortage</a:t>
            </a:r>
          </a:p>
        </p:txBody>
      </p:sp>
      <p:cxnSp>
        <p:nvCxnSpPr>
          <p:cNvPr id="21" name="Straight Connector 20"/>
          <p:cNvCxnSpPr>
            <a:cxnSpLocks/>
          </p:cNvCxnSpPr>
          <p:nvPr/>
        </p:nvCxnSpPr>
        <p:spPr>
          <a:xfrm rot="16200000" flipH="1">
            <a:off x="3733800" y="4729162"/>
            <a:ext cx="1905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3198813" y="5033962"/>
            <a:ext cx="1296988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cxnSpLocks noChangeAspect="1"/>
          </p:cNvCxnSpPr>
          <p:nvPr/>
        </p:nvCxnSpPr>
        <p:spPr>
          <a:xfrm rot="16200000" flipH="1">
            <a:off x="4894262" y="4994275"/>
            <a:ext cx="1235075" cy="190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Box 58"/>
          <p:cNvSpPr txBox="1">
            <a:spLocks noChangeArrowheads="1"/>
          </p:cNvSpPr>
          <p:nvPr/>
        </p:nvSpPr>
        <p:spPr bwMode="auto">
          <a:xfrm>
            <a:off x="5372100" y="5757862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d</a:t>
            </a:r>
          </a:p>
        </p:txBody>
      </p:sp>
      <p:sp>
        <p:nvSpPr>
          <p:cNvPr id="25" name="Text Box 58"/>
          <p:cNvSpPr txBox="1">
            <a:spLocks noChangeArrowheads="1"/>
          </p:cNvSpPr>
          <p:nvPr/>
        </p:nvSpPr>
        <p:spPr bwMode="auto">
          <a:xfrm>
            <a:off x="3656013" y="5757862"/>
            <a:ext cx="4206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/>
              <a:t>Q</a:t>
            </a:r>
            <a:r>
              <a:rPr lang="en-US" sz="1600" b="1" baseline="-25000"/>
              <a:t>s</a:t>
            </a: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143000" y="4724400"/>
            <a:ext cx="1066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/>
              <a:t>Price Ceiling</a:t>
            </a: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600200" y="4495800"/>
            <a:ext cx="457200" cy="381000"/>
          </a:xfrm>
          <a:prstGeom prst="line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447800" y="3733800"/>
            <a:ext cx="5715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400</a:t>
            </a: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349375" y="4276725"/>
            <a:ext cx="82232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/>
              <a:t> 300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2324100" y="3776662"/>
            <a:ext cx="2362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324100" y="4386262"/>
            <a:ext cx="3200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 31"/>
          <p:cNvSpPr>
            <a:spLocks/>
          </p:cNvSpPr>
          <p:nvPr/>
        </p:nvSpPr>
        <p:spPr bwMode="auto">
          <a:xfrm flipH="1">
            <a:off x="2819400" y="2438401"/>
            <a:ext cx="3048000" cy="2514600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33" name="Freeform 31"/>
          <p:cNvSpPr>
            <a:spLocks/>
          </p:cNvSpPr>
          <p:nvPr/>
        </p:nvSpPr>
        <p:spPr bwMode="auto">
          <a:xfrm>
            <a:off x="3352800" y="2438400"/>
            <a:ext cx="3124200" cy="2438400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Oval 33"/>
          <p:cNvSpPr>
            <a:spLocks noChangeArrowheads="1"/>
          </p:cNvSpPr>
          <p:nvPr/>
        </p:nvSpPr>
        <p:spPr bwMode="auto">
          <a:xfrm>
            <a:off x="4610100" y="3700462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</a:endParaRPr>
          </a:p>
        </p:txBody>
      </p:sp>
      <p:sp>
        <p:nvSpPr>
          <p:cNvPr id="39" name="Double Bracket 38"/>
          <p:cNvSpPr/>
          <p:nvPr/>
        </p:nvSpPr>
        <p:spPr>
          <a:xfrm>
            <a:off x="7543800" y="4800600"/>
            <a:ext cx="990600" cy="45719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utoShape 23"/>
          <p:cNvSpPr>
            <a:spLocks/>
          </p:cNvSpPr>
          <p:nvPr/>
        </p:nvSpPr>
        <p:spPr bwMode="auto">
          <a:xfrm rot="5400000" flipH="1" flipV="1">
            <a:off x="4533900" y="4000500"/>
            <a:ext cx="304800" cy="16002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11</a:t>
            </a:fld>
            <a:endParaRPr lang="en-US" sz="1600" dirty="0"/>
          </a:p>
        </p:txBody>
      </p:sp>
    </p:spTree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457200"/>
            <a:ext cx="9144000" cy="838200"/>
          </a:xfrm>
          <a:ln>
            <a:miter lim="800000"/>
            <a:headEnd/>
            <a:tailEnd/>
          </a:ln>
        </p:spPr>
        <p:txBody>
          <a:bodyPr wrap="square" lIns="91440" tIns="45720" rIns="91440" bIns="45720" numCol="1" anchor="t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Government-Set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Prices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Floor</a:t>
            </a:r>
          </a:p>
          <a:p>
            <a:pPr lvl="1">
              <a:buClr>
                <a:srgbClr val="3399FF"/>
              </a:buClr>
              <a:buSzPct val="12500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Price Floor is the minimum price below which the price of a good cannot decrease as per the law.</a:t>
            </a:r>
          </a:p>
          <a:p>
            <a:pPr lvl="1">
              <a:buClr>
                <a:srgbClr val="3399FF"/>
              </a:buClr>
              <a:buSzPct val="125000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It is effective if set above the equilibrium price and creates surplus in market</a:t>
            </a:r>
          </a:p>
          <a:p>
            <a:pPr eaLnBrk="1" hangingPunct="1">
              <a:buClr>
                <a:srgbClr val="3399FF"/>
              </a:buClr>
              <a:buSzPct val="125000"/>
              <a:buFont typeface="Wingdings 2" pitchFamily="18" charset="2"/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Example: Minimum wage law (may lead to unemployment)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LO5</a:t>
            </a:r>
          </a:p>
        </p:txBody>
      </p:sp>
      <p:sp>
        <p:nvSpPr>
          <p:cNvPr id="27653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64EFFBB3-F10D-4533-8781-EA553AB219E2}" type="slidenum">
              <a:rPr lang="en-US" sz="1400">
                <a:solidFill>
                  <a:schemeClr val="bg1"/>
                </a:solidFill>
              </a:rPr>
              <a:pPr/>
              <a:t>12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12</a:t>
            </a:fld>
            <a:endParaRPr lang="en-US" sz="1600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Price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Floor 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6396023" y="1676400"/>
            <a:ext cx="2984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39" name="Text Box 57"/>
          <p:cNvSpPr txBox="1">
            <a:spLocks noChangeArrowheads="1"/>
          </p:cNvSpPr>
          <p:nvPr/>
        </p:nvSpPr>
        <p:spPr bwMode="auto">
          <a:xfrm>
            <a:off x="1752600" y="2133600"/>
            <a:ext cx="3190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40" name="Text Box 58"/>
          <p:cNvSpPr txBox="1">
            <a:spLocks noChangeArrowheads="1"/>
          </p:cNvSpPr>
          <p:nvPr/>
        </p:nvSpPr>
        <p:spPr bwMode="auto">
          <a:xfrm>
            <a:off x="7010400" y="591185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6831013" y="4953000"/>
            <a:ext cx="407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42" name="Freeform 31"/>
          <p:cNvSpPr>
            <a:spLocks/>
          </p:cNvSpPr>
          <p:nvPr/>
        </p:nvSpPr>
        <p:spPr bwMode="auto">
          <a:xfrm>
            <a:off x="3429000" y="2286000"/>
            <a:ext cx="3276600" cy="2667000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 Box 57"/>
          <p:cNvSpPr txBox="1">
            <a:spLocks noChangeArrowheads="1"/>
          </p:cNvSpPr>
          <p:nvPr/>
        </p:nvSpPr>
        <p:spPr bwMode="auto">
          <a:xfrm>
            <a:off x="1823635" y="3625850"/>
            <a:ext cx="3786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4" name="Text Box 57"/>
          <p:cNvSpPr txBox="1">
            <a:spLocks noChangeArrowheads="1"/>
          </p:cNvSpPr>
          <p:nvPr/>
        </p:nvSpPr>
        <p:spPr bwMode="auto">
          <a:xfrm>
            <a:off x="1812925" y="2590800"/>
            <a:ext cx="366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1600" b="1" baseline="-25000">
                <a:latin typeface="Times New Roman" pitchFamily="18" charset="0"/>
                <a:cs typeface="Times New Roman" pitchFamily="18" charset="0"/>
              </a:rPr>
              <a:t>f</a:t>
            </a:r>
          </a:p>
        </p:txBody>
      </p:sp>
      <p:sp>
        <p:nvSpPr>
          <p:cNvPr id="45" name="Text Box 58"/>
          <p:cNvSpPr txBox="1">
            <a:spLocks noChangeArrowheads="1"/>
          </p:cNvSpPr>
          <p:nvPr/>
        </p:nvSpPr>
        <p:spPr bwMode="auto">
          <a:xfrm>
            <a:off x="4686300" y="6019800"/>
            <a:ext cx="4206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6" name="AutoShape 23"/>
          <p:cNvSpPr>
            <a:spLocks/>
          </p:cNvSpPr>
          <p:nvPr/>
        </p:nvSpPr>
        <p:spPr bwMode="auto">
          <a:xfrm rot="5400000" flipV="1">
            <a:off x="4648200" y="1371600"/>
            <a:ext cx="381000" cy="2209800"/>
          </a:xfrm>
          <a:prstGeom prst="leftBrace">
            <a:avLst>
              <a:gd name="adj1" fmla="val 0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7" name="TextBox 46"/>
          <p:cNvSpPr txBox="1">
            <a:spLocks noChangeArrowheads="1"/>
          </p:cNvSpPr>
          <p:nvPr/>
        </p:nvSpPr>
        <p:spPr bwMode="auto">
          <a:xfrm>
            <a:off x="4297363" y="1763713"/>
            <a:ext cx="11890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Surplus</a:t>
            </a:r>
          </a:p>
        </p:txBody>
      </p:sp>
      <p:cxnSp>
        <p:nvCxnSpPr>
          <p:cNvPr id="48" name="Straight Connector 47"/>
          <p:cNvCxnSpPr/>
          <p:nvPr/>
        </p:nvCxnSpPr>
        <p:spPr>
          <a:xfrm rot="10860000" flipV="1">
            <a:off x="2239963" y="3733800"/>
            <a:ext cx="2560637" cy="619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60000" flipV="1">
            <a:off x="2286000" y="2711450"/>
            <a:ext cx="3657600" cy="76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cxnSpLocks/>
          </p:cNvCxnSpPr>
          <p:nvPr/>
        </p:nvCxnSpPr>
        <p:spPr>
          <a:xfrm rot="16320000" flipH="1">
            <a:off x="3795713" y="4814888"/>
            <a:ext cx="2101850" cy="952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2133600" y="4343400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5831186" y="6019800"/>
            <a:ext cx="3978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baseline="-25000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3541713" y="6019800"/>
            <a:ext cx="4286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600" b="1" baseline="-25000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4" name="TextBox 53"/>
          <p:cNvSpPr txBox="1">
            <a:spLocks noChangeArrowheads="1"/>
          </p:cNvSpPr>
          <p:nvPr/>
        </p:nvSpPr>
        <p:spPr bwMode="auto">
          <a:xfrm>
            <a:off x="990600" y="2895600"/>
            <a:ext cx="914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Price Floor</a:t>
            </a:r>
          </a:p>
        </p:txBody>
      </p:sp>
      <p:cxnSp>
        <p:nvCxnSpPr>
          <p:cNvPr id="55" name="Straight Connector 54"/>
          <p:cNvCxnSpPr/>
          <p:nvPr/>
        </p:nvCxnSpPr>
        <p:spPr>
          <a:xfrm flipH="1">
            <a:off x="1524000" y="2819400"/>
            <a:ext cx="381000" cy="152400"/>
          </a:xfrm>
          <a:prstGeom prst="line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>
            <a:spLocks noChangeArrowheads="1"/>
          </p:cNvSpPr>
          <p:nvPr/>
        </p:nvSpPr>
        <p:spPr bwMode="auto">
          <a:xfrm>
            <a:off x="1219200" y="3657600"/>
            <a:ext cx="822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400</a:t>
            </a:r>
          </a:p>
        </p:txBody>
      </p: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1235075" y="2590800"/>
            <a:ext cx="82232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500</a:t>
            </a:r>
          </a:p>
        </p:txBody>
      </p:sp>
      <p:cxnSp>
        <p:nvCxnSpPr>
          <p:cNvPr id="58" name="Straight Connector 57"/>
          <p:cNvCxnSpPr/>
          <p:nvPr/>
        </p:nvCxnSpPr>
        <p:spPr>
          <a:xfrm rot="5400000">
            <a:off x="4343400" y="4343400"/>
            <a:ext cx="3200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reeform 31"/>
          <p:cNvSpPr>
            <a:spLocks/>
          </p:cNvSpPr>
          <p:nvPr/>
        </p:nvSpPr>
        <p:spPr bwMode="auto">
          <a:xfrm flipH="1">
            <a:off x="2971800" y="2133600"/>
            <a:ext cx="3352800" cy="2667000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Oval 59"/>
          <p:cNvSpPr>
            <a:spLocks noChangeArrowheads="1"/>
          </p:cNvSpPr>
          <p:nvPr/>
        </p:nvSpPr>
        <p:spPr bwMode="auto">
          <a:xfrm>
            <a:off x="4724400" y="3657600"/>
            <a:ext cx="152400" cy="152400"/>
          </a:xfrm>
          <a:prstGeom prst="ellipse">
            <a:avLst/>
          </a:prstGeom>
          <a:solidFill>
            <a:schemeClr val="tx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286000" y="2209800"/>
            <a:ext cx="4724400" cy="3733800"/>
            <a:chOff x="2146" y="859"/>
            <a:chExt cx="2976" cy="2655"/>
          </a:xfrm>
        </p:grpSpPr>
        <p:sp>
          <p:nvSpPr>
            <p:cNvPr id="30" name="Line 23"/>
            <p:cNvSpPr>
              <a:spLocks noChangeShapeType="1"/>
            </p:cNvSpPr>
            <p:nvPr/>
          </p:nvSpPr>
          <p:spPr bwMode="auto">
            <a:xfrm>
              <a:off x="2146" y="859"/>
              <a:ext cx="23" cy="26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Line 24"/>
            <p:cNvSpPr>
              <a:spLocks noChangeShapeType="1"/>
            </p:cNvSpPr>
            <p:nvPr/>
          </p:nvSpPr>
          <p:spPr bwMode="auto">
            <a:xfrm>
              <a:off x="2169" y="3491"/>
              <a:ext cx="2953" cy="2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Slide Number Placeholder 3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13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791200" y="2133600"/>
            <a:ext cx="2895600" cy="12954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Tax T is imposed  on the Seller and it Shifts the Supply Schedule Upward by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228600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Taxes And Market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Equilibrium</a:t>
            </a:r>
            <a:r>
              <a:rPr lang="en-US" sz="4000" baseline="30000" dirty="0" smtClean="0"/>
              <a:t>[5]</a:t>
            </a:r>
            <a:r>
              <a:rPr lang="en-US" sz="4000" dirty="0" smtClean="0"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14</a:t>
            </a:fld>
            <a:endParaRPr lang="en-US" sz="1600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1524000" y="1828800"/>
            <a:ext cx="31242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352800" y="22860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T</a:t>
            </a:r>
            <a:endParaRPr lang="en-GB" altLang="en-US" sz="1400" b="1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05200" y="1066800"/>
            <a:ext cx="73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S+T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632325" y="1641475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S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27725" y="537527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Q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22325" y="1260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P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1295400" y="3886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295400" y="32004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362200" y="5486400"/>
            <a:ext cx="57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  <a:r>
              <a:rPr lang="en-GB" altLang="en-US" b="1" baseline="-25000" dirty="0"/>
              <a:t>D</a:t>
            </a:r>
            <a:endParaRPr lang="en-GB" altLang="en-US" sz="1400" b="1" baseline="-25000" dirty="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81000" y="2971800"/>
            <a:ext cx="854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-25000" dirty="0"/>
              <a:t>0</a:t>
            </a:r>
            <a:r>
              <a:rPr lang="en-GB" altLang="en-US" b="1" dirty="0"/>
              <a:t>+T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62000" y="3657600"/>
            <a:ext cx="4748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-25000" dirty="0"/>
              <a:t>0</a:t>
            </a:r>
            <a:endParaRPr lang="en-GB" altLang="en-US" sz="1400" b="1" baseline="-25000" dirty="0"/>
          </a:p>
        </p:txBody>
      </p:sp>
      <p:sp>
        <p:nvSpPr>
          <p:cNvPr id="28" name="Line 15"/>
          <p:cNvSpPr>
            <a:spLocks noChangeShapeType="1"/>
          </p:cNvSpPr>
          <p:nvPr/>
        </p:nvSpPr>
        <p:spPr bwMode="auto">
          <a:xfrm>
            <a:off x="2590800" y="3200400"/>
            <a:ext cx="76200" cy="2362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429000" y="2362200"/>
            <a:ext cx="0" cy="6858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1524000" y="1143000"/>
            <a:ext cx="3124200" cy="3124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1295400" y="16002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1295400" y="5562600"/>
            <a:ext cx="4608512" cy="41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562600" y="1219200"/>
            <a:ext cx="2895600" cy="1295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Equilibrium Prices and Quantities When a Tax T is Levied on the Seller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15</a:t>
            </a:fld>
            <a:endParaRPr lang="en-US" sz="1600" dirty="0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 flipV="1">
            <a:off x="1447800" y="1981200"/>
            <a:ext cx="3352800" cy="3352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733800" y="22098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T</a:t>
            </a:r>
            <a:endParaRPr lang="en-GB" altLang="en-US" sz="1400" b="1" dirty="0"/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3505200" y="1219200"/>
            <a:ext cx="730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S+T</a:t>
            </a: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4953000" y="182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S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486400" y="57150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822325" y="12604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P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1295400" y="39624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1219200" y="3124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2438400" y="5638800"/>
            <a:ext cx="5709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  <a:r>
              <a:rPr lang="en-GB" altLang="en-US" b="1" baseline="-25000" dirty="0"/>
              <a:t>D</a:t>
            </a:r>
            <a:endParaRPr lang="en-GB" altLang="en-US" sz="1400" b="1" baseline="-25000" dirty="0"/>
          </a:p>
        </p:txBody>
      </p:sp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2971800" y="56388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Q*</a:t>
            </a: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62000" y="2819400"/>
            <a:ext cx="48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30000" dirty="0"/>
              <a:t>d</a:t>
            </a:r>
            <a:endParaRPr lang="en-GB" altLang="en-US" b="1" dirty="0"/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762000" y="3810000"/>
            <a:ext cx="4492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30000" dirty="0"/>
              <a:t>s</a:t>
            </a:r>
            <a:endParaRPr lang="en-GB" altLang="en-US" sz="1400" b="1" dirty="0"/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572000" y="47244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D</a:t>
            </a:r>
            <a:endParaRPr lang="en-GB" altLang="en-US" sz="1400" b="1" dirty="0"/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 flipH="1">
            <a:off x="1295400" y="3581400"/>
            <a:ext cx="19050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762000" y="3352800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P*</a:t>
            </a:r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>
            <a:off x="3200400" y="35814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3657600" y="2209800"/>
            <a:ext cx="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6"/>
          <p:cNvSpPr>
            <a:spLocks noChangeShapeType="1"/>
          </p:cNvSpPr>
          <p:nvPr/>
        </p:nvSpPr>
        <p:spPr bwMode="auto">
          <a:xfrm flipV="1">
            <a:off x="1371600" y="1143000"/>
            <a:ext cx="3352800" cy="3352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Text Box 32"/>
          <p:cNvSpPr txBox="1">
            <a:spLocks noChangeArrowheads="1"/>
          </p:cNvSpPr>
          <p:nvPr/>
        </p:nvSpPr>
        <p:spPr bwMode="auto">
          <a:xfrm>
            <a:off x="5867400" y="2825750"/>
            <a:ext cx="3048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CA" altLang="en-US" sz="2000" dirty="0">
                <a:cs typeface="Times New Roman" pitchFamily="18" charset="0"/>
              </a:rPr>
              <a:t>Q*=Original Q</a:t>
            </a:r>
          </a:p>
          <a:p>
            <a:pPr marL="457200" indent="-457200"/>
            <a:r>
              <a:rPr lang="en-CA" altLang="en-US" sz="2000" dirty="0">
                <a:cs typeface="Times New Roman" pitchFamily="18" charset="0"/>
              </a:rPr>
              <a:t>P*=Original P</a:t>
            </a:r>
          </a:p>
          <a:p>
            <a:pPr marL="457200" indent="-457200"/>
            <a:r>
              <a:rPr lang="en-CA" altLang="en-US" sz="2000" dirty="0">
                <a:cs typeface="Times New Roman" pitchFamily="18" charset="0"/>
              </a:rPr>
              <a:t>P</a:t>
            </a:r>
            <a:r>
              <a:rPr lang="en-CA" altLang="en-US" sz="2000" baseline="30000" dirty="0">
                <a:cs typeface="Times New Roman" pitchFamily="18" charset="0"/>
              </a:rPr>
              <a:t>d</a:t>
            </a:r>
            <a:r>
              <a:rPr lang="en-CA" altLang="en-US" sz="2000" dirty="0">
                <a:cs typeface="Times New Roman" pitchFamily="18" charset="0"/>
              </a:rPr>
              <a:t>=Price Paid by buyers</a:t>
            </a:r>
          </a:p>
          <a:p>
            <a:pPr marL="457200" indent="-457200"/>
            <a:r>
              <a:rPr lang="en-CA" altLang="en-US" sz="2000" dirty="0">
                <a:cs typeface="Times New Roman" pitchFamily="18" charset="0"/>
              </a:rPr>
              <a:t>P</a:t>
            </a:r>
            <a:r>
              <a:rPr lang="en-CA" altLang="en-US" sz="2000" baseline="30000" dirty="0">
                <a:cs typeface="Times New Roman" pitchFamily="18" charset="0"/>
              </a:rPr>
              <a:t>s</a:t>
            </a:r>
            <a:r>
              <a:rPr lang="en-CA" altLang="en-US" sz="2000" dirty="0">
                <a:cs typeface="Times New Roman" pitchFamily="18" charset="0"/>
              </a:rPr>
              <a:t>=Price received by sellers = (P</a:t>
            </a:r>
            <a:r>
              <a:rPr lang="en-CA" altLang="en-US" sz="2000" baseline="30000" dirty="0">
                <a:cs typeface="Times New Roman" pitchFamily="18" charset="0"/>
              </a:rPr>
              <a:t>d</a:t>
            </a:r>
            <a:r>
              <a:rPr lang="en-CA" altLang="en-US" sz="2000" dirty="0">
                <a:cs typeface="Times New Roman" pitchFamily="18" charset="0"/>
              </a:rPr>
              <a:t>-T)</a:t>
            </a:r>
          </a:p>
          <a:p>
            <a:pPr marL="457200" indent="-457200"/>
            <a:r>
              <a:rPr lang="en-CA" altLang="en-US" sz="2000" dirty="0" smtClean="0">
                <a:cs typeface="Times New Roman" pitchFamily="18" charset="0"/>
              </a:rPr>
              <a:t>Tax=P</a:t>
            </a:r>
            <a:r>
              <a:rPr lang="en-CA" altLang="en-US" sz="2000" baseline="30000" dirty="0" smtClean="0">
                <a:cs typeface="Times New Roman" pitchFamily="18" charset="0"/>
              </a:rPr>
              <a:t>d</a:t>
            </a:r>
            <a:r>
              <a:rPr lang="en-CA" altLang="en-US" sz="2000" dirty="0" smtClean="0">
                <a:cs typeface="Times New Roman" pitchFamily="18" charset="0"/>
              </a:rPr>
              <a:t>-P</a:t>
            </a:r>
            <a:r>
              <a:rPr lang="en-CA" altLang="en-US" sz="2000" baseline="30000" dirty="0" smtClean="0">
                <a:cs typeface="Times New Roman" pitchFamily="18" charset="0"/>
              </a:rPr>
              <a:t>s</a:t>
            </a:r>
            <a:endParaRPr lang="en-CA" altLang="en-US" sz="2000" dirty="0">
              <a:cs typeface="Times New Roman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1676400" y="2057400"/>
            <a:ext cx="2743200" cy="281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743200" y="3124200"/>
            <a:ext cx="0" cy="243840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2667000" y="30480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3124200" y="35052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2667000" y="39624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295400" y="16002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1295400" y="5562600"/>
            <a:ext cx="4608512" cy="41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04800" y="228600"/>
            <a:ext cx="853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cs typeface="Times New Roman" pitchFamily="18" charset="0"/>
              </a:rPr>
              <a:t>Effect of a Tax T</a:t>
            </a:r>
            <a:r>
              <a:rPr lang="en-US" sz="3600" i="1" dirty="0" smtClean="0">
                <a:cs typeface="Times New Roman" pitchFamily="18" charset="0"/>
              </a:rPr>
              <a:t> </a:t>
            </a:r>
            <a:r>
              <a:rPr lang="en-US" sz="3600" dirty="0" smtClean="0">
                <a:cs typeface="Times New Roman" pitchFamily="18" charset="0"/>
              </a:rPr>
              <a:t>imposed on the Seller</a:t>
            </a:r>
            <a:r>
              <a:rPr lang="en-US" sz="3600" baseline="30000" dirty="0" smtClean="0"/>
              <a:t>[5]</a:t>
            </a:r>
            <a:r>
              <a:rPr lang="en-US" sz="3600" dirty="0" smtClean="0">
                <a:cs typeface="Times New Roman" pitchFamily="18" charset="0"/>
              </a:rPr>
              <a:t>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7924800" cy="1371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Effect of a Tax T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imposed on the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Buyer</a:t>
            </a:r>
            <a:r>
              <a:rPr lang="en-US" sz="3600" baseline="30000" dirty="0" smtClean="0"/>
              <a:t>[5]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16</a:t>
            </a:fld>
            <a:endParaRPr lang="en-US" sz="1600" dirty="0"/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751512" y="5943600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087437" y="1489075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P</a:t>
            </a:r>
          </a:p>
        </p:txBody>
      </p: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514600" y="5867400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  <a:r>
              <a:rPr lang="en-GB" altLang="en-US" b="1" baseline="-25000" dirty="0"/>
              <a:t>2</a:t>
            </a:r>
            <a:endParaRPr lang="en-GB" altLang="en-US" sz="1400" b="1" baseline="-25000" dirty="0"/>
          </a:p>
        </p:txBody>
      </p:sp>
      <p:sp>
        <p:nvSpPr>
          <p:cNvPr id="15" name="Text Box 20"/>
          <p:cNvSpPr txBox="1">
            <a:spLocks noChangeArrowheads="1"/>
          </p:cNvSpPr>
          <p:nvPr/>
        </p:nvSpPr>
        <p:spPr bwMode="auto">
          <a:xfrm>
            <a:off x="3429000" y="5867400"/>
            <a:ext cx="649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Q</a:t>
            </a:r>
            <a:r>
              <a:rPr lang="en-GB" altLang="en-US" b="1" baseline="-25000" dirty="0"/>
              <a:t>1</a:t>
            </a: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09600" y="2438400"/>
            <a:ext cx="8547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-25000" dirty="0"/>
              <a:t>1</a:t>
            </a:r>
            <a:r>
              <a:rPr lang="en-GB" altLang="en-US" b="1" dirty="0"/>
              <a:t>+T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990600" y="3352800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P</a:t>
            </a:r>
            <a:r>
              <a:rPr lang="en-GB" altLang="en-US" b="1" baseline="-25000" dirty="0"/>
              <a:t>1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2133600" y="2133600"/>
            <a:ext cx="2743200" cy="281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905000" y="2743200"/>
            <a:ext cx="2743200" cy="2819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524000" y="2743200"/>
            <a:ext cx="1143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524000" y="3581400"/>
            <a:ext cx="2057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67000" y="2667000"/>
            <a:ext cx="76200" cy="31242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5029200" y="47244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D</a:t>
            </a: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4648200" y="5257800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D’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038600" y="44196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T</a:t>
            </a:r>
            <a:endParaRPr lang="en-GB" altLang="en-US" sz="1400" b="1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956050" y="3962400"/>
            <a:ext cx="6350" cy="91440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4572000" y="25146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effect of the tax is</a:t>
            </a:r>
          </a:p>
          <a:p>
            <a:r>
              <a:rPr lang="en-US" dirty="0"/>
              <a:t>to shift the demand curve</a:t>
            </a:r>
          </a:p>
          <a:p>
            <a:r>
              <a:rPr lang="en-US" dirty="0"/>
              <a:t>downward by T.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524000" y="18288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1524000" y="5791200"/>
            <a:ext cx="4608512" cy="41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1400" y="3581400"/>
            <a:ext cx="76200" cy="236220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153400" cy="9144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Equilibrium Prices and Quantities after Imposition of a Tax of a Tax of T Paid by the Buyer </a:t>
            </a:r>
            <a:r>
              <a:rPr lang="en-US" sz="2800" baseline="30000" dirty="0" smtClean="0"/>
              <a:t>[5]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17</a:t>
            </a:fld>
            <a:endParaRPr lang="en-US" sz="1600" dirty="0"/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6513512" y="5749925"/>
            <a:ext cx="4206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1849437" y="12954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/>
              <a:t>P</a:t>
            </a:r>
          </a:p>
        </p:txBody>
      </p:sp>
      <p:sp>
        <p:nvSpPr>
          <p:cNvPr id="10" name="Text Box 19"/>
          <p:cNvSpPr txBox="1">
            <a:spLocks noChangeArrowheads="1"/>
          </p:cNvSpPr>
          <p:nvPr/>
        </p:nvSpPr>
        <p:spPr bwMode="auto">
          <a:xfrm>
            <a:off x="3657600" y="5715000"/>
            <a:ext cx="6799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Q*</a:t>
            </a:r>
            <a:r>
              <a:rPr lang="en-GB" altLang="en-US" b="1" baseline="-25000" dirty="0"/>
              <a:t>2</a:t>
            </a:r>
            <a:endParaRPr lang="en-GB" altLang="en-US" sz="1400" b="1" baseline="-25000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066800" y="2667000"/>
            <a:ext cx="10086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P*</a:t>
            </a:r>
            <a:r>
              <a:rPr lang="en-GB" altLang="en-US" b="1" baseline="-25000" dirty="0"/>
              <a:t>2</a:t>
            </a:r>
            <a:r>
              <a:rPr lang="en-GB" altLang="en-US" b="1" dirty="0"/>
              <a:t>+T</a:t>
            </a:r>
          </a:p>
        </p:txBody>
      </p:sp>
      <p:sp>
        <p:nvSpPr>
          <p:cNvPr id="13" name="Text Box 31"/>
          <p:cNvSpPr txBox="1">
            <a:spLocks noChangeArrowheads="1"/>
          </p:cNvSpPr>
          <p:nvPr/>
        </p:nvSpPr>
        <p:spPr bwMode="auto">
          <a:xfrm>
            <a:off x="1676400" y="3276600"/>
            <a:ext cx="5222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P*</a:t>
            </a:r>
            <a:endParaRPr lang="en-GB" altLang="en-US" b="1" baseline="-2500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895600" y="1939925"/>
            <a:ext cx="2743200" cy="281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14600" y="2667000"/>
            <a:ext cx="2743200" cy="2819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5638800" y="4495800"/>
            <a:ext cx="407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D</a:t>
            </a: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5257800" y="5105400"/>
            <a:ext cx="5100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D’</a:t>
            </a:r>
          </a:p>
        </p:txBody>
      </p:sp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4800600" y="4225925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T</a:t>
            </a:r>
            <a:endParaRPr lang="en-GB" altLang="en-US" sz="1400" b="1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718050" y="3768725"/>
            <a:ext cx="6350" cy="118427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819400" y="2438400"/>
            <a:ext cx="2819400" cy="2819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362200" y="3048000"/>
            <a:ext cx="1600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962400" y="3048000"/>
            <a:ext cx="0" cy="2590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95800" y="3581400"/>
            <a:ext cx="0" cy="2057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362200" y="3581400"/>
            <a:ext cx="2133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2286000" y="4114800"/>
            <a:ext cx="1676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4419600" y="35052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886200" y="29718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886200" y="4038600"/>
            <a:ext cx="121919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 Box 31"/>
          <p:cNvSpPr txBox="1">
            <a:spLocks noChangeArrowheads="1"/>
          </p:cNvSpPr>
          <p:nvPr/>
        </p:nvSpPr>
        <p:spPr bwMode="auto">
          <a:xfrm>
            <a:off x="1600200" y="3886200"/>
            <a:ext cx="6746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altLang="en-US" b="1" dirty="0"/>
              <a:t>P*</a:t>
            </a:r>
            <a:r>
              <a:rPr lang="en-GB" altLang="en-US" b="1" baseline="-25000" dirty="0"/>
              <a:t>2</a:t>
            </a:r>
          </a:p>
        </p:txBody>
      </p:sp>
      <p:sp>
        <p:nvSpPr>
          <p:cNvPr id="44" name="Text Box 19"/>
          <p:cNvSpPr txBox="1">
            <a:spLocks noChangeArrowheads="1"/>
          </p:cNvSpPr>
          <p:nvPr/>
        </p:nvSpPr>
        <p:spPr bwMode="auto">
          <a:xfrm>
            <a:off x="4267200" y="5715000"/>
            <a:ext cx="5774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Q*</a:t>
            </a:r>
            <a:endParaRPr lang="en-GB" altLang="en-US" sz="1400" b="1" baseline="-25000" dirty="0"/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5715000" y="1981200"/>
            <a:ext cx="3561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GB" altLang="en-US" b="1" dirty="0"/>
              <a:t>S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2286000" y="1600200"/>
            <a:ext cx="0" cy="4038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286000" y="5562600"/>
            <a:ext cx="4608512" cy="412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9969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A Tax on the Buyer Leads to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400" dirty="0">
                <a:latin typeface="+mn-lt"/>
              </a:rPr>
              <a:t> Same Outcome as a Tax on the Seller </a:t>
            </a:r>
            <a:r>
              <a:rPr lang="en-US" sz="2400" baseline="30000" dirty="0" smtClean="0"/>
              <a:t>[5]</a:t>
            </a:r>
            <a:endParaRPr lang="en-US" sz="2400" dirty="0">
              <a:latin typeface="+mn-lt"/>
            </a:endParaRPr>
          </a:p>
        </p:txBody>
      </p:sp>
      <p:pic>
        <p:nvPicPr>
          <p:cNvPr id="3481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914400"/>
            <a:ext cx="6172200" cy="2667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4821" name="TextBox 4"/>
          <p:cNvSpPr txBox="1">
            <a:spLocks noChangeArrowheads="1"/>
          </p:cNvSpPr>
          <p:nvPr/>
        </p:nvSpPr>
        <p:spPr bwMode="auto">
          <a:xfrm>
            <a:off x="228600" y="4800600"/>
            <a:ext cx="41910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Assume Tax of $2 is imposed on the </a:t>
            </a:r>
            <a:r>
              <a:rPr lang="en-US" sz="1600" b="1" dirty="0">
                <a:solidFill>
                  <a:srgbClr val="0000FF"/>
                </a:solidFill>
                <a:latin typeface="+mn-lt"/>
              </a:rPr>
              <a:t>seller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New supply eq. P = Qs + 2, putting Q</a:t>
            </a:r>
            <a:r>
              <a:rPr lang="en-US" sz="1600" baseline="-25000" dirty="0">
                <a:solidFill>
                  <a:srgbClr val="000000"/>
                </a:solidFill>
                <a:latin typeface="+mn-lt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Q</a:t>
            </a:r>
            <a:r>
              <a:rPr lang="en-US" sz="1600" baseline="30000" dirty="0" err="1">
                <a:solidFill>
                  <a:srgbClr val="000000"/>
                </a:solidFill>
              </a:rPr>
              <a:t>d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New equilibrium Q= 4, P = 6, but the seller will receive P= $4 because of $2 tax.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Thus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+mn-lt"/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  <a:latin typeface="+mn-lt"/>
              </a:rPr>
              <a:t>buyer</a:t>
            </a:r>
            <a:r>
              <a:rPr lang="en-US" sz="1600" baseline="-250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=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$6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+mn-lt"/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  <a:latin typeface="+mn-lt"/>
              </a:rPr>
              <a:t>seller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=$6 - $2= </a:t>
            </a:r>
            <a:r>
              <a:rPr lang="en-US" sz="1600" b="1" dirty="0">
                <a:solidFill>
                  <a:srgbClr val="FF0000"/>
                </a:solidFill>
                <a:latin typeface="+mn-lt"/>
              </a:rPr>
              <a:t>$4</a:t>
            </a:r>
          </a:p>
        </p:txBody>
      </p:sp>
      <p:sp>
        <p:nvSpPr>
          <p:cNvPr id="34822" name="TextBox 6"/>
          <p:cNvSpPr txBox="1">
            <a:spLocks noChangeArrowheads="1"/>
          </p:cNvSpPr>
          <p:nvPr/>
        </p:nvSpPr>
        <p:spPr bwMode="auto">
          <a:xfrm>
            <a:off x="4572000" y="4800600"/>
            <a:ext cx="4343400" cy="181588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Assume Tax of $2 is imposed on the </a:t>
            </a:r>
            <a:r>
              <a:rPr lang="en-US" sz="1600" b="1" dirty="0">
                <a:solidFill>
                  <a:srgbClr val="0000FF"/>
                </a:solidFill>
                <a:latin typeface="+mn-lt"/>
              </a:rPr>
              <a:t>buyer</a:t>
            </a:r>
          </a:p>
          <a:p>
            <a:r>
              <a:rPr lang="en-US" sz="1600" dirty="0">
                <a:solidFill>
                  <a:srgbClr val="000000"/>
                </a:solidFill>
                <a:latin typeface="+mn-lt"/>
              </a:rPr>
              <a:t>New demand eq. P=10-Q</a:t>
            </a:r>
            <a:r>
              <a:rPr lang="en-US" sz="1600" baseline="30000" dirty="0">
                <a:solidFill>
                  <a:srgbClr val="000000"/>
                </a:solidFill>
                <a:latin typeface="+mn-lt"/>
              </a:rPr>
              <a:t>d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-2, putting </a:t>
            </a:r>
            <a:r>
              <a:rPr lang="en-US" sz="1600" dirty="0">
                <a:solidFill>
                  <a:srgbClr val="000000"/>
                </a:solidFill>
              </a:rPr>
              <a:t>Q</a:t>
            </a:r>
            <a:r>
              <a:rPr lang="en-US" sz="1600" baseline="-25000" dirty="0">
                <a:solidFill>
                  <a:srgbClr val="000000"/>
                </a:solidFill>
              </a:rPr>
              <a:t>s</a:t>
            </a:r>
            <a:r>
              <a:rPr lang="en-US" sz="1600" dirty="0">
                <a:solidFill>
                  <a:srgbClr val="000000"/>
                </a:solidFill>
              </a:rPr>
              <a:t> = </a:t>
            </a:r>
            <a:r>
              <a:rPr lang="en-US" sz="1600" dirty="0" err="1">
                <a:solidFill>
                  <a:srgbClr val="000000"/>
                </a:solidFill>
              </a:rPr>
              <a:t>Q</a:t>
            </a:r>
            <a:r>
              <a:rPr lang="en-US" sz="1600" baseline="30000" dirty="0" err="1">
                <a:solidFill>
                  <a:srgbClr val="000000"/>
                </a:solidFill>
              </a:rPr>
              <a:t>d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New equilibrium Q= 4, P= 4, but buyer will pay P= $6 because of $2 tax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Thus 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</a:rPr>
              <a:t>buyer</a:t>
            </a:r>
            <a:r>
              <a:rPr lang="en-US" sz="1600" baseline="-250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=$4 + $2 </a:t>
            </a:r>
            <a:r>
              <a:rPr lang="en-US" sz="1600" b="1" dirty="0">
                <a:solidFill>
                  <a:srgbClr val="00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$6</a:t>
            </a:r>
            <a:r>
              <a:rPr lang="en-US" sz="1600" dirty="0">
                <a:solidFill>
                  <a:srgbClr val="000000"/>
                </a:solidFill>
              </a:rPr>
              <a:t>; </a:t>
            </a:r>
          </a:p>
          <a:p>
            <a:r>
              <a:rPr lang="en-US" sz="1600" dirty="0" err="1">
                <a:solidFill>
                  <a:srgbClr val="000000"/>
                </a:solidFill>
              </a:rPr>
              <a:t>P</a:t>
            </a:r>
            <a:r>
              <a:rPr lang="en-US" sz="1600" baseline="-25000" dirty="0" err="1">
                <a:solidFill>
                  <a:srgbClr val="000000"/>
                </a:solidFill>
              </a:rPr>
              <a:t>seller</a:t>
            </a:r>
            <a:r>
              <a:rPr lang="en-US" sz="1600" dirty="0">
                <a:solidFill>
                  <a:srgbClr val="000000"/>
                </a:solidFill>
              </a:rPr>
              <a:t>=</a:t>
            </a:r>
            <a:r>
              <a:rPr lang="en-US" sz="1600" b="1" dirty="0">
                <a:solidFill>
                  <a:srgbClr val="FF0000"/>
                </a:solidFill>
              </a:rPr>
              <a:t>$4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3581400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rgbClr val="000000"/>
                </a:solidFill>
              </a:rPr>
              <a:t>: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P=Q</a:t>
            </a:r>
            <a:r>
              <a:rPr lang="en-US" sz="2000" baseline="30000" dirty="0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; P=10-Q</a:t>
            </a:r>
            <a:r>
              <a:rPr lang="en-US" sz="2000" baseline="30000" dirty="0">
                <a:solidFill>
                  <a:srgbClr val="000000"/>
                </a:solidFill>
              </a:rPr>
              <a:t>d</a:t>
            </a:r>
          </a:p>
          <a:p>
            <a:r>
              <a:rPr lang="en-US" sz="2000" dirty="0">
                <a:solidFill>
                  <a:srgbClr val="000000"/>
                </a:solidFill>
              </a:rPr>
              <a:t>At equilibrium, Q</a:t>
            </a:r>
            <a:r>
              <a:rPr lang="en-US" sz="2000" baseline="30000" dirty="0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 err="1">
                <a:solidFill>
                  <a:srgbClr val="000000"/>
                </a:solidFill>
              </a:rPr>
              <a:t>Q</a:t>
            </a:r>
            <a:r>
              <a:rPr lang="en-US" sz="2000" baseline="30000" dirty="0" err="1">
                <a:solidFill>
                  <a:srgbClr val="000000"/>
                </a:solidFill>
              </a:rPr>
              <a:t>d</a:t>
            </a:r>
            <a:r>
              <a:rPr lang="en-US" sz="2000" dirty="0">
                <a:solidFill>
                  <a:srgbClr val="000000"/>
                </a:solidFill>
              </a:rPr>
              <a:t> , therefore set Q =10-Q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Thus, 2Q</a:t>
            </a:r>
            <a:r>
              <a:rPr lang="en-US" sz="2000" baseline="30000" dirty="0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 =10 or Q</a:t>
            </a:r>
            <a:r>
              <a:rPr lang="en-US" sz="2000" baseline="30000" dirty="0">
                <a:solidFill>
                  <a:srgbClr val="000000"/>
                </a:solidFill>
              </a:rPr>
              <a:t>s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 err="1">
                <a:solidFill>
                  <a:srgbClr val="000000"/>
                </a:solidFill>
              </a:rPr>
              <a:t>Q</a:t>
            </a:r>
            <a:r>
              <a:rPr lang="en-US" sz="2000" baseline="30000" dirty="0" err="1">
                <a:solidFill>
                  <a:srgbClr val="000000"/>
                </a:solidFill>
              </a:rPr>
              <a:t>d</a:t>
            </a:r>
            <a:r>
              <a:rPr lang="en-US" sz="2000" dirty="0">
                <a:solidFill>
                  <a:srgbClr val="000000"/>
                </a:solidFill>
              </a:rPr>
              <a:t>=</a:t>
            </a:r>
            <a:r>
              <a:rPr lang="en-US" sz="2000" dirty="0">
                <a:solidFill>
                  <a:srgbClr val="FF0000"/>
                </a:solidFill>
              </a:rPr>
              <a:t>5 </a:t>
            </a:r>
            <a:r>
              <a:rPr lang="en-US" sz="2000" dirty="0">
                <a:solidFill>
                  <a:srgbClr val="000000"/>
                </a:solidFill>
              </a:rPr>
              <a:t>So P=10-5=</a:t>
            </a:r>
            <a:r>
              <a:rPr lang="en-US" sz="2000" dirty="0">
                <a:solidFill>
                  <a:srgbClr val="FF0000"/>
                </a:solidFill>
              </a:rPr>
              <a:t>$5</a:t>
            </a:r>
            <a:endParaRPr lang="en-IN" sz="2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18</a:t>
            </a:fld>
            <a:endParaRPr lang="en-US" sz="16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Box 3"/>
          <p:cNvSpPr txBox="1">
            <a:spLocks noChangeArrowheads="1"/>
          </p:cNvSpPr>
          <p:nvPr/>
        </p:nvSpPr>
        <p:spPr bwMode="auto">
          <a:xfrm>
            <a:off x="304800" y="762000"/>
            <a:ext cx="82296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Consider a market whose supply and demand curves are given by P= 4Q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P= 12 - 2Q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respectively. How will the equilibrium price and quantity in this market be affected  if a tax of 6 per unit of output is imposed on sellers? If the same is imposed on buyers</a:t>
            </a:r>
            <a:r>
              <a:rPr lang="en-US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r>
              <a:rPr lang="en-US" sz="2000" baseline="30000" dirty="0" smtClean="0"/>
              <a:t> 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Answer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The original price and quantity are given by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P*= 8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Q* = 2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respectively. The supply curve with the tax is given by P = 6+4Q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Letting P’ and Q’ denote the new equilibrium values of price and quantity, we now have 6 +4Q’ =12 - 2Q’ which yields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Q’=1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P’ =10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where P’ is the price paid by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P’-6=4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price received by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sellers.</a:t>
            </a:r>
            <a:endParaRPr lang="en-US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Alternatively, the demand curve with a tax of 6 levied on buyers is given by P=12 - 6 -2Q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 6 - 2Q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and we have 4Q</a:t>
            </a:r>
            <a:r>
              <a:rPr lang="en-US" sz="2000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=6’ – 2Q’ which yields 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Q’=1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P”=4 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where P” is the price received by </a:t>
            </a: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sellers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That is, P”+T = P” + 6 =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is the price paid by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buyers</a:t>
            </a:r>
            <a:r>
              <a:rPr lang="en-US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19</a:t>
            </a:fld>
            <a:endParaRPr lang="en-US" sz="1600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2390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Practice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4000" baseline="30000" dirty="0" smtClean="0"/>
              <a:t>[5]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229600" cy="4419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This topic covers:</a:t>
            </a: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Demand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Commodity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Demand Function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Demand Equation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Equilibrium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Market Equilibrium: Surplus and Shortage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Changes in Demand and Equilibrium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Changes in Supply and Equilibrium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Government-Control Prices</a:t>
            </a:r>
          </a:p>
          <a:p>
            <a:pPr lvl="0"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Government-Set Prices</a:t>
            </a: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Taxes And Market Equilibrium</a:t>
            </a:r>
          </a:p>
          <a:p>
            <a:pPr>
              <a:buFontTx/>
              <a:buChar char="-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Practice Problems</a:t>
            </a:r>
          </a:p>
          <a:p>
            <a:pPr>
              <a:buFontTx/>
              <a:buChar char="-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Review Questions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</a:t>
            </a:fld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4572000"/>
            <a:ext cx="815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Resources that can be consulted: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H. C. Petersen, W. C. Lewis and S. K. Jain,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Managerial Economics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4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ed., Pearson Education 2006.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D. Salvatore, Managerial Economics in a Global Economy, 8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ed., Thomson Asia, 2015.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R. H. Frank, Microeconomics and Behavior, 7</a:t>
            </a:r>
            <a:r>
              <a:rPr lang="en-US" sz="20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ed., Mc-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Hill Irwin, 2008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Box 3"/>
          <p:cNvSpPr txBox="1">
            <a:spLocks noChangeArrowheads="1"/>
          </p:cNvSpPr>
          <p:nvPr/>
        </p:nvSpPr>
        <p:spPr bwMode="auto">
          <a:xfrm>
            <a:off x="0" y="3124200"/>
            <a:ext cx="8458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457200"/>
            <a:ext cx="9144000" cy="680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Suppose demand for seats at football games is P = 1900 – (1/50)Q and supply is fixed at Q =90,000 seats.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Find the equilibrium price and quantity of seats for a football game (using algebra and a graph).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Suppose the government prohibits ticket scalping (selling tickets above their face value), and the face value of tickets is $50 (this policy places a pricing ceiling at $50). How many consumers will be dissatisfied (how large is excess demand)?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Suppose the next game is a major rivalry, so demand jumps to P = 2100 – (1/50)Q. How many consumers will be dissatisfied with this game?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How do distortions of this price ceiling differ from the more typical case of upward-sloping supply?</a:t>
            </a:r>
          </a:p>
          <a:p>
            <a:pPr>
              <a:defRPr/>
            </a:pPr>
            <a:r>
              <a:rPr lang="en-US" sz="14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a) The equilibrium quantity is Q = 90,000 seats and the equilibrium price is P = 1900 – (1/50)(90,000) = 1900 – 1800 = $100.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b) At a price ceiling of P = $50, quantity demanded is found by solving 50 = 1900 – (1/50)Q for Q = 92,500 seats. Since the stadium only holds Q = 90,000 seats, there will be 92,500 – 90,000 = 2,500 dissatisfied fans who want to buy a ticket at P = $50 but cannot find one available. 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c) Quantity demanded for the higher demand is found by solving 50 = 2100 – (1/50)Q for      Q = 102,500 seats. Now there will be 102,500 – 90,000 = 12,500 dissatisfied fans who want to buy a ticket at P = $50 but cannot find one available. The excess demand is12,500 – 2,500 = 10,000 seats more than for the not so big game.</a:t>
            </a:r>
          </a:p>
          <a:p>
            <a:pPr>
              <a:defRPr/>
            </a:pPr>
            <a:r>
              <a:rPr lang="en-US" sz="14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d) Normally a price ceiling both raises quantity demanded and lowers quantity supplied. Here, only the first effect is present because the stadium capacity is fixed. </a:t>
            </a: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>
              <a:defRPr/>
            </a:pPr>
            <a:endParaRPr lang="en-US" sz="1200" dirty="0">
              <a:solidFill>
                <a:prstClr val="black"/>
              </a:solidFill>
              <a:latin typeface="+mn-lt"/>
            </a:endParaRPr>
          </a:p>
          <a:p>
            <a:pPr marL="342900" indent="-342900">
              <a:defRPr/>
            </a:pPr>
            <a:endParaRPr lang="en-US" sz="1400" b="1" dirty="0">
              <a:solidFill>
                <a:prstClr val="black"/>
              </a:solidFill>
              <a:latin typeface="+mn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rot="16200000" flipH="1">
            <a:off x="1638300" y="5524500"/>
            <a:ext cx="2286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819400" y="6629400"/>
            <a:ext cx="49530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819400" y="6400800"/>
            <a:ext cx="49530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819400" y="6019800"/>
            <a:ext cx="1828800" cy="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429000" y="5486400"/>
            <a:ext cx="2362200" cy="76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743200" y="5257800"/>
            <a:ext cx="3429000" cy="1371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743200" y="5181600"/>
            <a:ext cx="1828800" cy="762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352800" y="4572000"/>
            <a:ext cx="4038600" cy="2057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5486400" y="65532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6819900" y="65151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2" name="TextBox 33"/>
          <p:cNvSpPr txBox="1">
            <a:spLocks noChangeArrowheads="1"/>
          </p:cNvSpPr>
          <p:nvPr/>
        </p:nvSpPr>
        <p:spPr bwMode="auto">
          <a:xfrm>
            <a:off x="4572000" y="4267200"/>
            <a:ext cx="304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>
                <a:solidFill>
                  <a:srgbClr val="000000"/>
                </a:solidFill>
                <a:latin typeface="Footlight MT Light" pitchFamily="18" charset="0"/>
              </a:rPr>
              <a:t>S</a:t>
            </a:r>
          </a:p>
        </p:txBody>
      </p:sp>
      <p:sp>
        <p:nvSpPr>
          <p:cNvPr id="37903" name="TextBox 34"/>
          <p:cNvSpPr txBox="1">
            <a:spLocks noChangeArrowheads="1"/>
          </p:cNvSpPr>
          <p:nvPr/>
        </p:nvSpPr>
        <p:spPr bwMode="auto">
          <a:xfrm>
            <a:off x="2286000" y="510540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$300</a:t>
            </a:r>
          </a:p>
        </p:txBody>
      </p:sp>
      <p:sp>
        <p:nvSpPr>
          <p:cNvPr id="37904" name="TextBox 35"/>
          <p:cNvSpPr txBox="1">
            <a:spLocks noChangeArrowheads="1"/>
          </p:cNvSpPr>
          <p:nvPr/>
        </p:nvSpPr>
        <p:spPr bwMode="auto">
          <a:xfrm>
            <a:off x="2286000" y="5867400"/>
            <a:ext cx="533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$100</a:t>
            </a:r>
          </a:p>
        </p:txBody>
      </p:sp>
      <p:sp>
        <p:nvSpPr>
          <p:cNvPr id="37905" name="TextBox 36"/>
          <p:cNvSpPr txBox="1">
            <a:spLocks noChangeArrowheads="1"/>
          </p:cNvSpPr>
          <p:nvPr/>
        </p:nvSpPr>
        <p:spPr bwMode="auto">
          <a:xfrm>
            <a:off x="2362200" y="6324600"/>
            <a:ext cx="457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$50</a:t>
            </a:r>
          </a:p>
        </p:txBody>
      </p:sp>
      <p:sp>
        <p:nvSpPr>
          <p:cNvPr id="37906" name="TextBox 37"/>
          <p:cNvSpPr txBox="1">
            <a:spLocks noChangeArrowheads="1"/>
          </p:cNvSpPr>
          <p:nvPr/>
        </p:nvSpPr>
        <p:spPr bwMode="auto">
          <a:xfrm>
            <a:off x="4800600" y="5105400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D’</a:t>
            </a:r>
          </a:p>
        </p:txBody>
      </p:sp>
      <p:sp>
        <p:nvSpPr>
          <p:cNvPr id="37907" name="TextBox 38"/>
          <p:cNvSpPr txBox="1">
            <a:spLocks noChangeArrowheads="1"/>
          </p:cNvSpPr>
          <p:nvPr/>
        </p:nvSpPr>
        <p:spPr bwMode="auto">
          <a:xfrm>
            <a:off x="3657600" y="5410200"/>
            <a:ext cx="381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Footlight MT Light" pitchFamily="18" charset="0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648200" y="6477000"/>
            <a:ext cx="3810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Arial" charset="0"/>
              </a:rPr>
              <a:t>90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57800" y="6477000"/>
            <a:ext cx="457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Footlight MT Light" pitchFamily="18" charset="0"/>
              </a:rPr>
              <a:t>92.5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400800" y="6400800"/>
            <a:ext cx="5334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prstClr val="black"/>
                </a:solidFill>
                <a:latin typeface="Footlight MT Light" pitchFamily="18" charset="0"/>
              </a:rPr>
              <a:t>102.5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39000" y="6604000"/>
            <a:ext cx="4572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latin typeface="Footlight MT Light" pitchFamily="18" charset="0"/>
              </a:rPr>
              <a:t>105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590800" y="6604000"/>
            <a:ext cx="228600" cy="2540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b="1" dirty="0">
                <a:solidFill>
                  <a:prstClr val="black"/>
                </a:solidFill>
                <a:latin typeface="Arial" charset="0"/>
              </a:rPr>
              <a:t>0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20</a:t>
            </a:fld>
            <a:endParaRPr lang="en-US" sz="1600" dirty="0"/>
          </a:p>
        </p:txBody>
      </p:sp>
      <p:sp>
        <p:nvSpPr>
          <p:cNvPr id="28" name="Rectangle 27"/>
          <p:cNvSpPr/>
          <p:nvPr/>
        </p:nvSpPr>
        <p:spPr>
          <a:xfrm>
            <a:off x="3200400" y="0"/>
            <a:ext cx="25330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cs typeface="Times New Roman" pitchFamily="18" charset="0"/>
              </a:rPr>
              <a:t>Practice Problem</a:t>
            </a:r>
            <a:r>
              <a:rPr lang="en-US" baseline="30000" dirty="0" smtClean="0"/>
              <a:t>[5]</a:t>
            </a:r>
            <a:endParaRPr lang="en-US" dirty="0"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685800"/>
            <a:ext cx="8229600" cy="59436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None/>
            </a:pPr>
            <a:r>
              <a:rPr lang="en-US" sz="18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18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 senior has accumulated a number of tests during his college career. Now he wants to sell his test collection. 3 friends express interest in buying the tests. Their individual demand equations are as follows: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P = 30.00 – 1.0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P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30.00 – 1.33Q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			P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30.00 – 0.8Q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 marL="457200" lvl="1" indent="14288" algn="just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What is the market demand for the tests and how many more tests can be sold for each one-dollar decrease in price? If he has a file of 60 tests, what price should he charge to sell his entire collection? </a:t>
            </a:r>
          </a:p>
          <a:p>
            <a:pPr marL="457200" lvl="1" indent="14288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  <a:defRPr/>
            </a:pPr>
            <a:r>
              <a:rPr lang="en-US" sz="1800" b="1" u="sng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Answer: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=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+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+ Q</a:t>
            </a:r>
            <a:r>
              <a:rPr lang="en-US" sz="18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(30.00 - 1.00P) + (22.5 - 0.75P) + (37.50 - 1.25P)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90.00 - 3.00P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Given: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1800" baseline="-25000" dirty="0" err="1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= 60, then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60 = 90.00 - 3.00P</a:t>
            </a:r>
          </a:p>
          <a:p>
            <a:pPr algn="ctr">
              <a:lnSpc>
                <a:spcPct val="125000"/>
              </a:lnSpc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 = 10.00</a:t>
            </a:r>
          </a:p>
          <a:p>
            <a:pPr marL="457200" lvl="1" indent="14288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21</a:t>
            </a:fld>
            <a:endParaRPr lang="en-US" sz="1600" dirty="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Review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6096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1. What will be the equilibrium price and quantity in a market whose supply and demand curves are given by P = 2Qs and P=  12 - 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Qd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, respectively.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Q= 4, P= 8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Q= 2, P= 4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Q=6, P=12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None of the above</a:t>
            </a:r>
          </a:p>
          <a:p>
            <a:pPr marL="457200" lvl="0" indent="-457200"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2. Market equilibrium refers to a situation in which market price  </a:t>
            </a:r>
            <a:r>
              <a:rPr lang="en-US" sz="2400" baseline="30000" dirty="0" smtClean="0"/>
              <a:t>[6]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high enough to allow firms to earn a fair profit. 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low enough for consumers to buy all that they want. </a:t>
            </a:r>
          </a:p>
          <a:p>
            <a:pPr marL="457200" lvl="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at a level where there is neither a shortage nor a surplus. 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is just above the intersection of the market supply and demand curves.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22</a:t>
            </a:fld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09600"/>
            <a:ext cx="8991600" cy="6248400"/>
          </a:xfrm>
        </p:spPr>
        <p:txBody>
          <a:bodyPr>
            <a:normAutofit fontScale="62500" lnSpcReduction="20000"/>
          </a:bodyPr>
          <a:lstStyle/>
          <a:p>
            <a:pPr lvl="0" algn="just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3 Assume government decides to set price floor on the market for house help. The current equilibrium market price and quantity (working hours) is Rs100 per hour and 3 hours per day respectively. Identify the correct statement from the following.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If the government sets the price floor at Rs. 80, there will be shortage of working hours 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If the government sets the price floor at Rs. 120, there will not be any effect on equilibrium price and quantity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If the government sets the price floor at Rs. 150, there will be excess of working hours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If the government sets the price floor at Rs. 110, there will be shortage of working hours</a:t>
            </a:r>
          </a:p>
          <a:p>
            <a:pPr marL="457200" lvl="0" indent="-457200" algn="just">
              <a:buNone/>
            </a:pPr>
            <a:endParaRPr lang="en-US" sz="35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4 . Which of the following statements is true about price ceiling?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To be effective price ceiling must be set at a higher price above the original market price.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It results in creating excessive demand.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It creates surplus in the market</a:t>
            </a:r>
          </a:p>
          <a:p>
            <a:pPr marL="457200" lvl="0" indent="-457200" algn="just">
              <a:buFont typeface="+mj-lt"/>
              <a:buAutoNum type="alphaLcPeriod"/>
            </a:pPr>
            <a:r>
              <a:rPr lang="en-US" sz="3500" dirty="0">
                <a:latin typeface="Times New Roman" pitchFamily="18" charset="0"/>
                <a:cs typeface="Times New Roman" pitchFamily="18" charset="0"/>
              </a:rPr>
              <a:t>It is the minimum price above which the price of a good cannot rise as per the law.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23</a:t>
            </a:fld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458200" cy="6096000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5 A rent ceiling can result in 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surplus of apartments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Black marketing of apartments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there will not be any change in demand</a:t>
            </a:r>
          </a:p>
          <a:p>
            <a:pPr marL="457200" indent="-457200">
              <a:buFont typeface="+mj-lt"/>
              <a:buAutoNum type="alphaL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none of the above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24</a:t>
            </a:fld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[1] D. Salvatore,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Schaum’s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Outline of Microeconomics,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ed., Mc-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Hill, 2006.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[2] H. C. Petersen, W. C. Lewis and S. K. Jain, 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Managerial Economics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4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ed., Pearson Education 2006. 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[3]https://global.oup.com/us/companion.websites/9780199811786/student/chapt9/overview/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[4] C. R. McConnell, S. L. Brue and S. M. Flynn, Economics - Principles, Problems, and Policies, 18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ed., Mc-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Hill Irwin, 2009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[5] 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. H. Frank, Microeconomics and Behavior, 7</a:t>
            </a:r>
            <a:r>
              <a:rPr lang="en-US" sz="2200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ed., Mc-</a:t>
            </a:r>
            <a:r>
              <a:rPr lang="en-US" sz="2200" dirty="0" err="1">
                <a:latin typeface="Times New Roman" pitchFamily="18" charset="0"/>
                <a:cs typeface="Times New Roman" pitchFamily="18" charset="0"/>
              </a:rPr>
              <a:t>Graw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Hill Irwin,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2008</a:t>
            </a:r>
          </a:p>
          <a:p>
            <a:pPr>
              <a:buNone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[6] D. Salvatore, Managerial Economics in a Global Economy, 8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ed., Thomson Asia, 2015.</a:t>
            </a:r>
          </a:p>
          <a:p>
            <a:pPr>
              <a:buNone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25</a:t>
            </a:fld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Market Demand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a Commodity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1"/>
            <a:ext cx="8229600" cy="1447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T</a:t>
            </a:r>
            <a:r>
              <a:rPr lang="en-US" sz="2800" dirty="0" smtClean="0"/>
              <a:t>he market demand curve for a commodity is obtained by the horizontal summation of all the individuals’ demand curves for the commodity.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Image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04800" y="2743200"/>
            <a:ext cx="8382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3</a:t>
            </a:fld>
            <a:endParaRPr lang="en-US" sz="1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05800" y="609600"/>
            <a:ext cx="425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30000" dirty="0" smtClean="0"/>
              <a:t>[1]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838200" y="457200"/>
            <a:ext cx="6934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Market Demand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Function </a:t>
            </a:r>
            <a:r>
              <a:rPr lang="en-US" sz="4000" baseline="30000" dirty="0" smtClean="0"/>
              <a:t>[2]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Q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= f(P, I, P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T)</a:t>
            </a: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1981200" y="1943100"/>
            <a:ext cx="6705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Quantity demanded 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of the good or service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Income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Price of other goods (substitute or complement) commodity</a:t>
            </a:r>
          </a:p>
          <a:p>
            <a:pPr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Measure of consumer tastes and preferences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85800" y="1943100"/>
            <a:ext cx="1371600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800" b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algn="ctr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</a:t>
            </a:r>
          </a:p>
          <a:p>
            <a:pPr algn="r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     =</a:t>
            </a:r>
          </a:p>
          <a:p>
            <a:pPr algn="r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sz="2800" baseline="-25000" dirty="0">
                <a:latin typeface="Times New Roman" pitchFamily="18" charset="0"/>
                <a:cs typeface="Times New Roman" pitchFamily="18" charset="0"/>
              </a:rPr>
              <a:t>o  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=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algn="r">
              <a:spcBef>
                <a:spcPct val="50000"/>
              </a:spcBef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    =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4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685800" y="304800"/>
            <a:ext cx="7239000" cy="1143000"/>
          </a:xfrm>
          <a:prstGeom prst="rect">
            <a:avLst/>
          </a:prstGeom>
        </p:spPr>
        <p:txBody>
          <a:bodyPr/>
          <a:lstStyle/>
          <a:p>
            <a:pPr lvl="0" algn="ctr" eaLnBrk="1" fontAlgn="auto" hangingPunct="1">
              <a:spcAft>
                <a:spcPts val="0"/>
              </a:spcAft>
              <a:defRPr/>
            </a:pPr>
            <a:r>
              <a:rPr kumimoji="0" lang="en-US" sz="40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Market Demand Equation</a:t>
            </a:r>
            <a:r>
              <a:rPr lang="en-US" sz="4000" baseline="30000" dirty="0" smtClean="0"/>
              <a:t> [2]</a:t>
            </a:r>
            <a:endParaRPr kumimoji="0" lang="en-US" sz="40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838200" y="1143000"/>
            <a:ext cx="7556500" cy="4160838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B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 + a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I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+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T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where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, a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are coefficients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Q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B +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P</a:t>
            </a:r>
          </a:p>
          <a:p>
            <a:pPr marL="342900" marR="0" lvl="0" indent="-342900" algn="ctr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where ,</a:t>
            </a:r>
            <a:r>
              <a:rPr kumimoji="0" lang="en-US" sz="3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 represents the combined influence of all the other determinants of demand and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</a:t>
            </a:r>
            <a:r>
              <a:rPr kumimoji="0" lang="en-US" sz="3200" b="0" i="0" u="none" strike="noStrike" kern="1200" cap="none" spc="0" normalizeH="0" baseline="-2500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&lt;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0 </a:t>
            </a: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(Negative relationship)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5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43200" y="2590800"/>
            <a:ext cx="38100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Market Equilibrium </a:t>
            </a:r>
            <a:r>
              <a:rPr lang="en-US" sz="4000" baseline="30000" dirty="0" smtClean="0"/>
              <a:t>[3]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135563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Demand:    QD = a –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and 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-b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 represent the intercept and slope of the demand curve )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Supply:    QS = c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(c and d represent the intercept and slope of the supply curve )</a:t>
            </a:r>
          </a:p>
          <a:p>
            <a:pPr algn="ctr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Equilibrium:    QD = QS</a:t>
            </a:r>
          </a:p>
          <a:p>
            <a:pPr algn="ctr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(Equilibrium occurs where the demand curve and supply curve intersect)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Substitution of the demand and supply curves into the equilibrium condition yields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bP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= c +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This equation can be solved for the equilibrium price, which is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P* = (a - c)/(b + d)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Equilibrium quantity is then determined by substituting the equilibrium price into either the demand or the supply curve to yield</a:t>
            </a:r>
          </a:p>
          <a:p>
            <a:pPr algn="ctr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Q* =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+ ad)/(b + d)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6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0"/>
            <a:ext cx="8458200" cy="5334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Market Equilibrium: Surplus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Shortage 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57"/>
          <p:cNvSpPr>
            <a:spLocks noChangeShapeType="1"/>
          </p:cNvSpPr>
          <p:nvPr/>
        </p:nvSpPr>
        <p:spPr bwMode="auto">
          <a:xfrm>
            <a:off x="4295775" y="3546475"/>
            <a:ext cx="0" cy="1849438"/>
          </a:xfrm>
          <a:prstGeom prst="line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22"/>
          <p:cNvGrpSpPr>
            <a:grpSpLocks/>
          </p:cNvGrpSpPr>
          <p:nvPr/>
        </p:nvGrpSpPr>
        <p:grpSpPr bwMode="auto">
          <a:xfrm>
            <a:off x="2701925" y="1717675"/>
            <a:ext cx="4108450" cy="3709988"/>
            <a:chOff x="1962" y="864"/>
            <a:chExt cx="2924" cy="2640"/>
          </a:xfrm>
        </p:grpSpPr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1968" y="864"/>
              <a:ext cx="0" cy="26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V="1">
              <a:off x="1962" y="3467"/>
              <a:ext cx="2924" cy="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" name="Line 59"/>
          <p:cNvSpPr>
            <a:spLocks noChangeShapeType="1"/>
          </p:cNvSpPr>
          <p:nvPr/>
        </p:nvSpPr>
        <p:spPr bwMode="auto">
          <a:xfrm flipH="1" flipV="1">
            <a:off x="2771775" y="3546475"/>
            <a:ext cx="1524000" cy="0"/>
          </a:xfrm>
          <a:prstGeom prst="line">
            <a:avLst/>
          </a:prstGeom>
          <a:noFill/>
          <a:ln w="38100">
            <a:solidFill>
              <a:srgbClr val="808080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38"/>
          <p:cNvSpPr>
            <a:spLocks/>
          </p:cNvSpPr>
          <p:nvPr/>
        </p:nvSpPr>
        <p:spPr bwMode="auto">
          <a:xfrm>
            <a:off x="2909888" y="2327275"/>
            <a:ext cx="2516187" cy="2444750"/>
          </a:xfrm>
          <a:custGeom>
            <a:avLst/>
            <a:gdLst>
              <a:gd name="T0" fmla="*/ 0 w 1585"/>
              <a:gd name="T1" fmla="*/ 2147483647 h 1540"/>
              <a:gd name="T2" fmla="*/ 2147483647 w 1585"/>
              <a:gd name="T3" fmla="*/ 2147483647 h 1540"/>
              <a:gd name="T4" fmla="*/ 2147483647 w 1585"/>
              <a:gd name="T5" fmla="*/ 2147483647 h 1540"/>
              <a:gd name="T6" fmla="*/ 2147483647 w 1585"/>
              <a:gd name="T7" fmla="*/ 2147483647 h 1540"/>
              <a:gd name="T8" fmla="*/ 2147483647 w 1585"/>
              <a:gd name="T9" fmla="*/ 0 h 15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1540"/>
              <a:gd name="T17" fmla="*/ 1585 w 1585"/>
              <a:gd name="T18" fmla="*/ 1540 h 15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1540">
                <a:moveTo>
                  <a:pt x="0" y="1540"/>
                </a:moveTo>
                <a:cubicBezTo>
                  <a:pt x="143" y="1416"/>
                  <a:pt x="286" y="1292"/>
                  <a:pt x="433" y="1165"/>
                </a:cubicBezTo>
                <a:cubicBezTo>
                  <a:pt x="580" y="1038"/>
                  <a:pt x="737" y="908"/>
                  <a:pt x="880" y="776"/>
                </a:cubicBezTo>
                <a:cubicBezTo>
                  <a:pt x="1023" y="644"/>
                  <a:pt x="1177" y="504"/>
                  <a:pt x="1294" y="375"/>
                </a:cubicBezTo>
                <a:cubicBezTo>
                  <a:pt x="1411" y="246"/>
                  <a:pt x="1498" y="123"/>
                  <a:pt x="1585" y="0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 39"/>
          <p:cNvSpPr>
            <a:spLocks/>
          </p:cNvSpPr>
          <p:nvPr/>
        </p:nvSpPr>
        <p:spPr bwMode="auto">
          <a:xfrm>
            <a:off x="3154363" y="2363788"/>
            <a:ext cx="3175000" cy="2455862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ln>
            <a:headEnd/>
            <a:tailE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Text Box 25"/>
          <p:cNvSpPr txBox="1">
            <a:spLocks noChangeArrowheads="1"/>
          </p:cNvSpPr>
          <p:nvPr/>
        </p:nvSpPr>
        <p:spPr bwMode="auto">
          <a:xfrm>
            <a:off x="2238375" y="1504950"/>
            <a:ext cx="473206" cy="4143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1500" b="1" dirty="0"/>
              <a:t>  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50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40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20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10</a:t>
            </a:r>
          </a:p>
          <a:p>
            <a:pPr>
              <a:lnSpc>
                <a:spcPct val="135000"/>
              </a:lnSpc>
            </a:pPr>
            <a:endParaRPr lang="en-US" sz="1500" b="1" dirty="0"/>
          </a:p>
          <a:p>
            <a:pPr>
              <a:lnSpc>
                <a:spcPct val="135000"/>
              </a:lnSpc>
            </a:pPr>
            <a:r>
              <a:rPr lang="en-US" sz="1500" b="1" dirty="0"/>
              <a:t>  0</a:t>
            </a:r>
          </a:p>
        </p:txBody>
      </p: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2971800" y="5368925"/>
            <a:ext cx="38100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500" b="1" dirty="0"/>
              <a:t>2       4       6      7   8     10     12     14  16  18</a:t>
            </a:r>
          </a:p>
        </p:txBody>
      </p:sp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2997200" y="5602288"/>
            <a:ext cx="349275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Quantity of wheat per period (in </a:t>
            </a:r>
            <a:r>
              <a:rPr lang="en-US" sz="1600" b="1" dirty="0" err="1"/>
              <a:t>Kgs</a:t>
            </a:r>
            <a:r>
              <a:rPr lang="en-US" sz="1600" b="1" dirty="0"/>
              <a:t>)</a:t>
            </a:r>
          </a:p>
        </p:txBody>
      </p:sp>
      <p:sp>
        <p:nvSpPr>
          <p:cNvPr id="35" name="Oval 29"/>
          <p:cNvSpPr>
            <a:spLocks noChangeArrowheads="1"/>
          </p:cNvSpPr>
          <p:nvPr/>
        </p:nvSpPr>
        <p:spPr bwMode="auto">
          <a:xfrm>
            <a:off x="3076575" y="229711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6" name="Oval 30"/>
          <p:cNvSpPr>
            <a:spLocks noChangeArrowheads="1"/>
          </p:cNvSpPr>
          <p:nvPr/>
        </p:nvSpPr>
        <p:spPr bwMode="auto">
          <a:xfrm>
            <a:off x="3505200" y="289560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7" name="Oval 31"/>
          <p:cNvSpPr>
            <a:spLocks noChangeArrowheads="1"/>
          </p:cNvSpPr>
          <p:nvPr/>
        </p:nvSpPr>
        <p:spPr bwMode="auto">
          <a:xfrm>
            <a:off x="4248150" y="3540125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ea typeface="ＭＳ Ｐゴシック" pitchFamily="17" charset="-128"/>
            </a:endParaRPr>
          </a:p>
        </p:txBody>
      </p:sp>
      <p:sp>
        <p:nvSpPr>
          <p:cNvPr id="38" name="Oval 32"/>
          <p:cNvSpPr>
            <a:spLocks noChangeArrowheads="1"/>
          </p:cNvSpPr>
          <p:nvPr/>
        </p:nvSpPr>
        <p:spPr bwMode="auto">
          <a:xfrm>
            <a:off x="5118100" y="4127500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39" name="Oval 33"/>
          <p:cNvSpPr>
            <a:spLocks noChangeArrowheads="1"/>
          </p:cNvSpPr>
          <p:nvPr/>
        </p:nvSpPr>
        <p:spPr bwMode="auto">
          <a:xfrm>
            <a:off x="6276975" y="476726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 flipV="1">
            <a:off x="4876800" y="2895600"/>
            <a:ext cx="152400" cy="7620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1" name="Oval 35"/>
          <p:cNvSpPr>
            <a:spLocks noChangeArrowheads="1"/>
          </p:cNvSpPr>
          <p:nvPr/>
        </p:nvSpPr>
        <p:spPr bwMode="auto">
          <a:xfrm>
            <a:off x="5362575" y="2271713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2" name="Oval 36"/>
          <p:cNvSpPr>
            <a:spLocks noChangeArrowheads="1"/>
          </p:cNvSpPr>
          <p:nvPr/>
        </p:nvSpPr>
        <p:spPr bwMode="auto">
          <a:xfrm>
            <a:off x="2847975" y="4738688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sp>
        <p:nvSpPr>
          <p:cNvPr id="43" name="Oval 37"/>
          <p:cNvSpPr>
            <a:spLocks noChangeArrowheads="1"/>
          </p:cNvSpPr>
          <p:nvPr/>
        </p:nvSpPr>
        <p:spPr bwMode="auto">
          <a:xfrm>
            <a:off x="3533775" y="4122738"/>
            <a:ext cx="92075" cy="92075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>
              <a:defRPr/>
            </a:pPr>
            <a:endParaRPr lang="en-US">
              <a:solidFill>
                <a:srgbClr val="FFFFFF"/>
              </a:solidFill>
              <a:ea typeface="ＭＳ Ｐゴシック" pitchFamily="17" charset="-128"/>
            </a:endParaRPr>
          </a:p>
        </p:txBody>
      </p:sp>
      <p:grpSp>
        <p:nvGrpSpPr>
          <p:cNvPr id="4" name="Group 42"/>
          <p:cNvGrpSpPr>
            <a:grpSpLocks/>
          </p:cNvGrpSpPr>
          <p:nvPr/>
        </p:nvGrpSpPr>
        <p:grpSpPr bwMode="auto">
          <a:xfrm>
            <a:off x="304800" y="2403475"/>
            <a:ext cx="1006475" cy="2732088"/>
            <a:chOff x="1126" y="1165"/>
            <a:chExt cx="634" cy="1948"/>
          </a:xfrm>
        </p:grpSpPr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1126" y="1379"/>
              <a:ext cx="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1443" y="1165"/>
              <a:ext cx="0" cy="1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" name="Text Box 43"/>
          <p:cNvSpPr txBox="1">
            <a:spLocks noChangeArrowheads="1"/>
          </p:cNvSpPr>
          <p:nvPr/>
        </p:nvSpPr>
        <p:spPr bwMode="auto">
          <a:xfrm>
            <a:off x="381000" y="2363788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/>
              <a:t>P</a:t>
            </a:r>
          </a:p>
        </p:txBody>
      </p:sp>
      <p:sp>
        <p:nvSpPr>
          <p:cNvPr id="48" name="Text Box 44"/>
          <p:cNvSpPr txBox="1">
            <a:spLocks noChangeArrowheads="1"/>
          </p:cNvSpPr>
          <p:nvPr/>
        </p:nvSpPr>
        <p:spPr bwMode="auto">
          <a:xfrm>
            <a:off x="889000" y="2363788"/>
            <a:ext cx="482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d</a:t>
            </a:r>
          </a:p>
        </p:txBody>
      </p:sp>
      <p:sp>
        <p:nvSpPr>
          <p:cNvPr id="49" name="Text Box 45"/>
          <p:cNvSpPr txBox="1">
            <a:spLocks noChangeArrowheads="1"/>
          </p:cNvSpPr>
          <p:nvPr/>
        </p:nvSpPr>
        <p:spPr bwMode="auto">
          <a:xfrm>
            <a:off x="324525" y="2708275"/>
            <a:ext cx="3898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 dirty="0"/>
              <a:t>50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40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30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20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10</a:t>
            </a:r>
          </a:p>
        </p:txBody>
      </p:sp>
      <p:sp>
        <p:nvSpPr>
          <p:cNvPr id="50" name="Text Box 46"/>
          <p:cNvSpPr txBox="1">
            <a:spLocks noChangeArrowheads="1"/>
          </p:cNvSpPr>
          <p:nvPr/>
        </p:nvSpPr>
        <p:spPr bwMode="auto">
          <a:xfrm>
            <a:off x="144463" y="2708275"/>
            <a:ext cx="1303337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 dirty="0"/>
              <a:t>20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4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7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  12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18</a:t>
            </a:r>
          </a:p>
        </p:txBody>
      </p:sp>
      <p:grpSp>
        <p:nvGrpSpPr>
          <p:cNvPr id="5" name="Group 48"/>
          <p:cNvGrpSpPr>
            <a:grpSpLocks/>
          </p:cNvGrpSpPr>
          <p:nvPr/>
        </p:nvGrpSpPr>
        <p:grpSpPr bwMode="auto">
          <a:xfrm>
            <a:off x="7343775" y="2462213"/>
            <a:ext cx="1006475" cy="2732087"/>
            <a:chOff x="1126" y="1165"/>
            <a:chExt cx="634" cy="1948"/>
          </a:xfrm>
        </p:grpSpPr>
        <p:sp>
          <p:nvSpPr>
            <p:cNvPr id="53" name="Line 49"/>
            <p:cNvSpPr>
              <a:spLocks noChangeShapeType="1"/>
            </p:cNvSpPr>
            <p:nvPr/>
          </p:nvSpPr>
          <p:spPr bwMode="auto">
            <a:xfrm>
              <a:off x="1126" y="1379"/>
              <a:ext cx="63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0"/>
            <p:cNvSpPr>
              <a:spLocks noChangeShapeType="1"/>
            </p:cNvSpPr>
            <p:nvPr/>
          </p:nvSpPr>
          <p:spPr bwMode="auto">
            <a:xfrm>
              <a:off x="1443" y="1165"/>
              <a:ext cx="0" cy="19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" name="Text Box 51"/>
          <p:cNvSpPr txBox="1">
            <a:spLocks noChangeArrowheads="1"/>
          </p:cNvSpPr>
          <p:nvPr/>
        </p:nvSpPr>
        <p:spPr bwMode="auto">
          <a:xfrm>
            <a:off x="7426325" y="2374900"/>
            <a:ext cx="3540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P</a:t>
            </a: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7912100" y="2374900"/>
            <a:ext cx="473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/>
              <a:t>Q</a:t>
            </a:r>
            <a:r>
              <a:rPr lang="en-US" sz="2000" b="1" baseline="-25000"/>
              <a:t>s</a:t>
            </a:r>
          </a:p>
        </p:txBody>
      </p:sp>
      <p:sp>
        <p:nvSpPr>
          <p:cNvPr id="57" name="Text Box 53"/>
          <p:cNvSpPr txBox="1">
            <a:spLocks noChangeArrowheads="1"/>
          </p:cNvSpPr>
          <p:nvPr/>
        </p:nvSpPr>
        <p:spPr bwMode="auto">
          <a:xfrm>
            <a:off x="7373025" y="2757488"/>
            <a:ext cx="3898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 dirty="0"/>
              <a:t>50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40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30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20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10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7848600" y="2743200"/>
            <a:ext cx="38985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70000"/>
              </a:lnSpc>
            </a:pPr>
            <a:r>
              <a:rPr lang="en-US" sz="1600" b="1" dirty="0"/>
              <a:t>12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10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7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4</a:t>
            </a:r>
          </a:p>
          <a:p>
            <a:pPr algn="r">
              <a:lnSpc>
                <a:spcPct val="170000"/>
              </a:lnSpc>
            </a:pPr>
            <a:r>
              <a:rPr lang="en-US" sz="1600" b="1" dirty="0"/>
              <a:t>1</a:t>
            </a:r>
          </a:p>
        </p:txBody>
      </p:sp>
      <p:sp>
        <p:nvSpPr>
          <p:cNvPr id="59" name="Text Box 55"/>
          <p:cNvSpPr txBox="1">
            <a:spLocks noChangeArrowheads="1"/>
          </p:cNvSpPr>
          <p:nvPr/>
        </p:nvSpPr>
        <p:spPr bwMode="auto">
          <a:xfrm>
            <a:off x="7427913" y="1419225"/>
            <a:ext cx="1379537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Market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Supply</a:t>
            </a:r>
          </a:p>
          <a:p>
            <a:pPr algn="ctr">
              <a:defRPr/>
            </a:pPr>
            <a:r>
              <a:rPr lang="en-US" b="1" dirty="0">
                <a:noFill/>
                <a:latin typeface="Arial" pitchFamily="23" charset="0"/>
              </a:rPr>
              <a:t>200 Sellers</a:t>
            </a:r>
          </a:p>
        </p:txBody>
      </p:sp>
      <p:sp>
        <p:nvSpPr>
          <p:cNvPr id="61" name="Text Box 58"/>
          <p:cNvSpPr txBox="1">
            <a:spLocks noChangeArrowheads="1"/>
          </p:cNvSpPr>
          <p:nvPr/>
        </p:nvSpPr>
        <p:spPr bwMode="auto">
          <a:xfrm>
            <a:off x="4114800" y="5410200"/>
            <a:ext cx="44435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Q</a:t>
            </a:r>
            <a:r>
              <a:rPr lang="en-US" sz="1600" baseline="-25000" dirty="0" err="1"/>
              <a:t>e</a:t>
            </a:r>
            <a:endParaRPr lang="en-US" sz="1600" dirty="0"/>
          </a:p>
          <a:p>
            <a:r>
              <a:rPr lang="en-US" sz="1600" b="1" dirty="0"/>
              <a:t>  </a:t>
            </a:r>
          </a:p>
        </p:txBody>
      </p:sp>
      <p:sp>
        <p:nvSpPr>
          <p:cNvPr id="62" name="Text Box 60"/>
          <p:cNvSpPr txBox="1">
            <a:spLocks noChangeArrowheads="1"/>
          </p:cNvSpPr>
          <p:nvPr/>
        </p:nvSpPr>
        <p:spPr bwMode="auto">
          <a:xfrm>
            <a:off x="2362200" y="3413125"/>
            <a:ext cx="377026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500" b="1" dirty="0"/>
              <a:t>30</a:t>
            </a:r>
          </a:p>
        </p:txBody>
      </p:sp>
      <p:sp>
        <p:nvSpPr>
          <p:cNvPr id="63" name="Text Box 61"/>
          <p:cNvSpPr txBox="1">
            <a:spLocks noChangeArrowheads="1"/>
          </p:cNvSpPr>
          <p:nvPr/>
        </p:nvSpPr>
        <p:spPr bwMode="auto">
          <a:xfrm>
            <a:off x="6505575" y="471170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D</a:t>
            </a:r>
          </a:p>
        </p:txBody>
      </p:sp>
      <p:sp>
        <p:nvSpPr>
          <p:cNvPr id="64" name="Text Box 62"/>
          <p:cNvSpPr txBox="1">
            <a:spLocks noChangeArrowheads="1"/>
          </p:cNvSpPr>
          <p:nvPr/>
        </p:nvSpPr>
        <p:spPr bwMode="auto">
          <a:xfrm>
            <a:off x="5602288" y="1970088"/>
            <a:ext cx="336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/>
              <a:t>S</a:t>
            </a:r>
          </a:p>
        </p:txBody>
      </p:sp>
      <p:sp>
        <p:nvSpPr>
          <p:cNvPr id="65" name="AutoShape 64"/>
          <p:cNvSpPr>
            <a:spLocks/>
          </p:cNvSpPr>
          <p:nvPr/>
        </p:nvSpPr>
        <p:spPr bwMode="auto">
          <a:xfrm rot="16200000">
            <a:off x="4114801" y="2057400"/>
            <a:ext cx="304800" cy="1371600"/>
          </a:xfrm>
          <a:prstGeom prst="rightBrace">
            <a:avLst>
              <a:gd name="adj1" fmla="val 4295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6" name="Text Box 66"/>
          <p:cNvSpPr txBox="1">
            <a:spLocks noChangeArrowheads="1"/>
          </p:cNvSpPr>
          <p:nvPr/>
        </p:nvSpPr>
        <p:spPr bwMode="auto">
          <a:xfrm>
            <a:off x="3363190" y="1927225"/>
            <a:ext cx="19223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6 Kg Surplus </a:t>
            </a:r>
          </a:p>
        </p:txBody>
      </p:sp>
      <p:sp>
        <p:nvSpPr>
          <p:cNvPr id="67" name="AutoShape 69"/>
          <p:cNvSpPr>
            <a:spLocks/>
          </p:cNvSpPr>
          <p:nvPr/>
        </p:nvSpPr>
        <p:spPr bwMode="auto">
          <a:xfrm rot="5400000" flipV="1">
            <a:off x="4195763" y="3497262"/>
            <a:ext cx="266700" cy="1590675"/>
          </a:xfrm>
          <a:prstGeom prst="rightBrace">
            <a:avLst>
              <a:gd name="adj1" fmla="val 49702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/>
          </a:p>
        </p:txBody>
      </p:sp>
      <p:sp>
        <p:nvSpPr>
          <p:cNvPr id="68" name="Text Box 70"/>
          <p:cNvSpPr txBox="1">
            <a:spLocks noChangeArrowheads="1"/>
          </p:cNvSpPr>
          <p:nvPr/>
        </p:nvSpPr>
        <p:spPr bwMode="auto">
          <a:xfrm>
            <a:off x="3315992" y="4495800"/>
            <a:ext cx="19976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i="1" dirty="0"/>
              <a:t>7 Kg Shortage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828800" y="1295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Price per Kg (Rs)</a:t>
            </a:r>
          </a:p>
        </p:txBody>
      </p:sp>
      <p:sp>
        <p:nvSpPr>
          <p:cNvPr id="93" name="Text Box 58"/>
          <p:cNvSpPr txBox="1">
            <a:spLocks noChangeArrowheads="1"/>
          </p:cNvSpPr>
          <p:nvPr/>
        </p:nvSpPr>
        <p:spPr bwMode="auto">
          <a:xfrm>
            <a:off x="2133600" y="3352800"/>
            <a:ext cx="4106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 </a:t>
            </a:r>
            <a:r>
              <a:rPr lang="en-US" sz="1600" dirty="0" err="1"/>
              <a:t>P</a:t>
            </a:r>
            <a:r>
              <a:rPr lang="en-US" sz="1600" baseline="-25000" dirty="0" err="1"/>
              <a:t>e</a:t>
            </a:r>
            <a:endParaRPr lang="en-US" sz="1600" dirty="0"/>
          </a:p>
          <a:p>
            <a:r>
              <a:rPr lang="en-US" sz="1600" b="1" dirty="0"/>
              <a:t>  </a:t>
            </a:r>
          </a:p>
        </p:txBody>
      </p:sp>
      <p:sp>
        <p:nvSpPr>
          <p:cNvPr id="94" name="Text Box 58"/>
          <p:cNvSpPr txBox="1">
            <a:spLocks noChangeArrowheads="1"/>
          </p:cNvSpPr>
          <p:nvPr/>
        </p:nvSpPr>
        <p:spPr bwMode="auto">
          <a:xfrm>
            <a:off x="4267200" y="3352800"/>
            <a:ext cx="3609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 E</a:t>
            </a:r>
          </a:p>
          <a:p>
            <a:r>
              <a:rPr lang="en-US" sz="1600" b="1" dirty="0"/>
              <a:t>  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62000" y="5867400"/>
            <a:ext cx="723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At Equilibrium Price (market clearing price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aseline="30000" dirty="0" smtClean="0"/>
              <a:t>[5]</a:t>
            </a:r>
            <a:r>
              <a:rPr lang="en-US" sz="2000" dirty="0" smtClean="0">
                <a:cs typeface="Times New Roman" pitchFamily="18" charset="0"/>
              </a:rPr>
              <a:t> ,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Quantity demanded is equal to Quantity supplied</a:t>
            </a: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7</a:t>
            </a:fld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3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00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0"/>
                            </p:stCondLst>
                            <p:childTnLst>
                              <p:par>
                                <p:cTn id="9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5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6000"/>
                            </p:stCondLst>
                            <p:childTnLst>
                              <p:par>
                                <p:cTn id="10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7000"/>
                            </p:stCondLst>
                            <p:childTnLst>
                              <p:par>
                                <p:cTn id="1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8000"/>
                            </p:stCondLst>
                            <p:childTnLst>
                              <p:par>
                                <p:cTn id="1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9000"/>
                            </p:stCondLst>
                            <p:childTnLst>
                              <p:par>
                                <p:cTn id="1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5" grpId="0" animBg="1"/>
      <p:bldP spid="36" grpId="0" animBg="1"/>
      <p:bldP spid="37" grpId="0" animBg="1"/>
      <p:bldP spid="37" grpId="1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7" grpId="0"/>
      <p:bldP spid="48" grpId="0"/>
      <p:bldP spid="49" grpId="0"/>
      <p:bldP spid="50" grpId="0"/>
      <p:bldP spid="55" grpId="0"/>
      <p:bldP spid="56" grpId="0"/>
      <p:bldP spid="57" grpId="0"/>
      <p:bldP spid="58" grpId="0"/>
      <p:bldP spid="61" grpId="0"/>
      <p:bldP spid="62" grpId="0"/>
      <p:bldP spid="63" grpId="0"/>
      <p:bldP spid="64" grpId="0"/>
      <p:bldP spid="65" grpId="0" animBg="1"/>
      <p:bldP spid="66" grpId="0"/>
      <p:bldP spid="67" grpId="0" animBg="1"/>
      <p:bldP spid="68" grpId="0"/>
      <p:bldP spid="93" grpId="0"/>
      <p:bldP spid="9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884738" y="4557713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860925" y="22860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7010400" y="3962400"/>
            <a:ext cx="401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27" name="Straight Connector 26"/>
          <p:cNvCxnSpPr/>
          <p:nvPr/>
        </p:nvCxnSpPr>
        <p:spPr>
          <a:xfrm rot="5400000">
            <a:off x="5676900" y="4305300"/>
            <a:ext cx="990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5181600" y="3810000"/>
            <a:ext cx="990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31"/>
          <p:cNvSpPr>
            <a:spLocks/>
          </p:cNvSpPr>
          <p:nvPr/>
        </p:nvSpPr>
        <p:spPr bwMode="auto">
          <a:xfrm flipH="1">
            <a:off x="5394325" y="2743200"/>
            <a:ext cx="1463675" cy="17367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52"/>
          <p:cNvSpPr txBox="1">
            <a:spLocks noChangeArrowheads="1"/>
          </p:cNvSpPr>
          <p:nvPr/>
        </p:nvSpPr>
        <p:spPr bwMode="auto">
          <a:xfrm>
            <a:off x="7212013" y="3471863"/>
            <a:ext cx="4010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i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32" name="Arc 31"/>
          <p:cNvSpPr>
            <a:spLocks/>
          </p:cNvSpPr>
          <p:nvPr/>
        </p:nvSpPr>
        <p:spPr bwMode="auto">
          <a:xfrm flipH="1" flipV="1">
            <a:off x="5562600" y="1447800"/>
            <a:ext cx="3657600" cy="2011363"/>
          </a:xfrm>
          <a:custGeom>
            <a:avLst/>
            <a:gdLst>
              <a:gd name="T0" fmla="*/ 1828801 w 3657600"/>
              <a:gd name="T1" fmla="*/ 0 h 2011363"/>
              <a:gd name="T2" fmla="*/ 1828800 w 3657600"/>
              <a:gd name="T3" fmla="*/ 1005682 h 2011363"/>
              <a:gd name="T4" fmla="*/ 3657600 w 3657600"/>
              <a:gd name="T5" fmla="*/ 1005682 h 2011363"/>
              <a:gd name="T6" fmla="*/ 11796480 60000 65536"/>
              <a:gd name="T7" fmla="*/ 11796480 60000 65536"/>
              <a:gd name="T8" fmla="*/ 5898240 60000 65536"/>
              <a:gd name="T9" fmla="*/ 1828801 w 3657600"/>
              <a:gd name="T10" fmla="*/ 0 h 2011363"/>
              <a:gd name="T11" fmla="*/ 3657600 w 3657600"/>
              <a:gd name="T12" fmla="*/ 1005682 h 20113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657600" h="2011363" stroke="0">
                <a:moveTo>
                  <a:pt x="1828801" y="0"/>
                </a:moveTo>
                <a:lnTo>
                  <a:pt x="1828800" y="0"/>
                </a:lnTo>
                <a:cubicBezTo>
                  <a:pt x="2838818" y="0"/>
                  <a:pt x="3657600" y="450259"/>
                  <a:pt x="3657600" y="1005682"/>
                </a:cubicBezTo>
                <a:cubicBezTo>
                  <a:pt x="3657600" y="1005683"/>
                  <a:pt x="3657599" y="1005684"/>
                  <a:pt x="3657599" y="1005685"/>
                </a:cubicBezTo>
                <a:lnTo>
                  <a:pt x="1828800" y="1005682"/>
                </a:lnTo>
                <a:close/>
              </a:path>
              <a:path w="3657600" h="2011363" fill="none">
                <a:moveTo>
                  <a:pt x="1828801" y="0"/>
                </a:moveTo>
                <a:lnTo>
                  <a:pt x="1828800" y="0"/>
                </a:lnTo>
                <a:cubicBezTo>
                  <a:pt x="2838818" y="0"/>
                  <a:pt x="3657600" y="450259"/>
                  <a:pt x="3657600" y="1005682"/>
                </a:cubicBezTo>
                <a:cubicBezTo>
                  <a:pt x="3657600" y="1005683"/>
                  <a:pt x="3657599" y="1005684"/>
                  <a:pt x="3657599" y="1005685"/>
                </a:cubicBezTo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2"/>
          <p:cNvSpPr txBox="1">
            <a:spLocks noChangeArrowheads="1"/>
          </p:cNvSpPr>
          <p:nvPr/>
        </p:nvSpPr>
        <p:spPr bwMode="auto">
          <a:xfrm>
            <a:off x="228600" y="457200"/>
            <a:ext cx="9144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endParaRPr lang="en-US" sz="3000" b="1" cap="all" dirty="0">
              <a:ln w="500">
                <a:solidFill>
                  <a:schemeClr val="tx2">
                    <a:shade val="20000"/>
                    <a:satMod val="120000"/>
                  </a:schemeClr>
                </a:solidFill>
              </a:ln>
              <a:gradFill>
                <a:gsLst>
                  <a:gs pos="0">
                    <a:schemeClr val="accent4">
                      <a:tint val="13000"/>
                    </a:schemeClr>
                  </a:gs>
                  <a:gs pos="10000">
                    <a:schemeClr val="accent4">
                      <a:tint val="20000"/>
                    </a:schemeClr>
                  </a:gs>
                  <a:gs pos="49000">
                    <a:schemeClr val="accent4">
                      <a:tint val="70000"/>
                    </a:schemeClr>
                  </a:gs>
                  <a:gs pos="50000">
                    <a:schemeClr val="accent4">
                      <a:tint val="97000"/>
                    </a:schemeClr>
                  </a:gs>
                  <a:gs pos="100000">
                    <a:schemeClr val="accent4">
                      <a:tint val="20000"/>
                    </a:schemeClr>
                  </a:gs>
                </a:gsLst>
                <a:lin ang="5400000" scaled="1"/>
              </a:gradFill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23565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LO4</a:t>
            </a:r>
          </a:p>
        </p:txBody>
      </p:sp>
      <p:sp>
        <p:nvSpPr>
          <p:cNvPr id="40" name="Arc 39"/>
          <p:cNvSpPr/>
          <p:nvPr/>
        </p:nvSpPr>
        <p:spPr>
          <a:xfrm flipH="1" flipV="1">
            <a:off x="5318125" y="1676400"/>
            <a:ext cx="3749675" cy="2286000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90600" y="45577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898525" y="21336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</a:t>
            </a:r>
          </a:p>
        </p:txBody>
      </p:sp>
      <p:sp>
        <p:nvSpPr>
          <p:cNvPr id="51" name="Arc 50"/>
          <p:cNvSpPr>
            <a:spLocks/>
          </p:cNvSpPr>
          <p:nvPr/>
        </p:nvSpPr>
        <p:spPr bwMode="auto">
          <a:xfrm flipH="1" flipV="1">
            <a:off x="1524000" y="1752600"/>
            <a:ext cx="3749675" cy="2286000"/>
          </a:xfrm>
          <a:custGeom>
            <a:avLst/>
            <a:gdLst>
              <a:gd name="T0" fmla="*/ 1874844 w 3749675"/>
              <a:gd name="T1" fmla="*/ 0 h 2286000"/>
              <a:gd name="T2" fmla="*/ 1874843 w 3749675"/>
              <a:gd name="T3" fmla="*/ 1143000 h 2286000"/>
              <a:gd name="T4" fmla="*/ 3749675 w 3749675"/>
              <a:gd name="T5" fmla="*/ 1143000 h 2286000"/>
              <a:gd name="T6" fmla="*/ 11796480 60000 65536"/>
              <a:gd name="T7" fmla="*/ 11796480 60000 65536"/>
              <a:gd name="T8" fmla="*/ 5898240 60000 65536"/>
              <a:gd name="T9" fmla="*/ 1874844 w 3749675"/>
              <a:gd name="T10" fmla="*/ 0 h 2286000"/>
              <a:gd name="T11" fmla="*/ 3749675 w 3749675"/>
              <a:gd name="T12" fmla="*/ 1143000 h 22860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49675" h="2286000" stroke="0">
                <a:moveTo>
                  <a:pt x="1874839" y="0"/>
                </a:moveTo>
                <a:lnTo>
                  <a:pt x="1874838" y="0"/>
                </a:lnTo>
                <a:cubicBezTo>
                  <a:pt x="2910283" y="0"/>
                  <a:pt x="3749676" y="511738"/>
                  <a:pt x="3749676" y="1143000"/>
                </a:cubicBezTo>
                <a:cubicBezTo>
                  <a:pt x="3749676" y="1143001"/>
                  <a:pt x="3749675" y="1143002"/>
                  <a:pt x="3749675" y="1143003"/>
                </a:cubicBezTo>
                <a:lnTo>
                  <a:pt x="1874838" y="1143000"/>
                </a:lnTo>
                <a:close/>
              </a:path>
              <a:path w="3749675" h="2286000" fill="none">
                <a:moveTo>
                  <a:pt x="1874839" y="0"/>
                </a:moveTo>
                <a:lnTo>
                  <a:pt x="1874838" y="0"/>
                </a:lnTo>
                <a:cubicBezTo>
                  <a:pt x="2910283" y="0"/>
                  <a:pt x="3749676" y="511738"/>
                  <a:pt x="3749676" y="1143000"/>
                </a:cubicBezTo>
                <a:cubicBezTo>
                  <a:pt x="3749676" y="1143001"/>
                  <a:pt x="3749675" y="1143002"/>
                  <a:pt x="3749675" y="1143003"/>
                </a:cubicBezTo>
              </a:path>
            </a:pathLst>
          </a:custGeom>
          <a:noFill/>
          <a:ln w="57150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421063" y="3962400"/>
            <a:ext cx="4079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cxnSp>
        <p:nvCxnSpPr>
          <p:cNvPr id="54" name="Straight Connector 53"/>
          <p:cNvCxnSpPr/>
          <p:nvPr/>
        </p:nvCxnSpPr>
        <p:spPr>
          <a:xfrm rot="10800000">
            <a:off x="1295400" y="3810000"/>
            <a:ext cx="1066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31"/>
          <p:cNvSpPr>
            <a:spLocks/>
          </p:cNvSpPr>
          <p:nvPr/>
        </p:nvSpPr>
        <p:spPr bwMode="auto">
          <a:xfrm flipH="1">
            <a:off x="1508125" y="2835275"/>
            <a:ext cx="1463675" cy="17367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638550" y="3395663"/>
            <a:ext cx="4079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b="1" i="1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2879725" y="2557463"/>
            <a:ext cx="2984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sp>
        <p:nvSpPr>
          <p:cNvPr id="58" name="Arc 57"/>
          <p:cNvSpPr/>
          <p:nvPr/>
        </p:nvSpPr>
        <p:spPr>
          <a:xfrm flipH="1" flipV="1">
            <a:off x="1912938" y="1570038"/>
            <a:ext cx="3657600" cy="2011362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2028031" y="4067969"/>
            <a:ext cx="12795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rot="10800000">
            <a:off x="1295400" y="3352800"/>
            <a:ext cx="13716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457200" y="5181600"/>
            <a:ext cx="336867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Increase in demand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914400" y="1295400"/>
            <a:ext cx="30480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 increase: P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, Q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rot="10800000">
            <a:off x="5181600" y="3352800"/>
            <a:ext cx="1371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5257800" y="1295400"/>
            <a:ext cx="2743200" cy="36933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 decrease: P</a:t>
            </a:r>
            <a:r>
              <a:rPr lang="en-US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, Q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4724400" y="5181600"/>
            <a:ext cx="304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Decrease in demand</a:t>
            </a:r>
          </a:p>
        </p:txBody>
      </p:sp>
      <p:sp>
        <p:nvSpPr>
          <p:cNvPr id="75" name="Text Box 52"/>
          <p:cNvSpPr txBox="1">
            <a:spLocks noChangeArrowheads="1"/>
          </p:cNvSpPr>
          <p:nvPr/>
        </p:nvSpPr>
        <p:spPr bwMode="auto">
          <a:xfrm>
            <a:off x="6553200" y="2557463"/>
            <a:ext cx="2984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cxnSp>
        <p:nvCxnSpPr>
          <p:cNvPr id="53" name="Straight Connector 52"/>
          <p:cNvCxnSpPr/>
          <p:nvPr/>
        </p:nvCxnSpPr>
        <p:spPr>
          <a:xfrm rot="16200000" flipH="1">
            <a:off x="1901032" y="4263231"/>
            <a:ext cx="914400" cy="7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22860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60960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2" name="Straight Connector 101"/>
          <p:cNvCxnSpPr/>
          <p:nvPr/>
        </p:nvCxnSpPr>
        <p:spPr>
          <a:xfrm rot="16200000" flipH="1">
            <a:off x="5837237" y="4068763"/>
            <a:ext cx="143192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477000" y="32766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99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3-</a:t>
            </a:r>
            <a:fld id="{B82DDE38-A64D-4C41-AAF2-067297EA747E}" type="slidenum">
              <a:rPr lang="en-US" sz="14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8</a:t>
            </a:fld>
            <a:endParaRPr lang="en-US" sz="140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7" name="Title 66"/>
          <p:cNvSpPr>
            <a:spLocks noGrp="1"/>
          </p:cNvSpPr>
          <p:nvPr>
            <p:ph type="title"/>
          </p:nvPr>
        </p:nvSpPr>
        <p:spPr>
          <a:xfrm>
            <a:off x="0" y="6096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Changes in Demand and 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Equilibrium </a:t>
            </a:r>
            <a:r>
              <a:rPr lang="en-US" sz="4000" baseline="30000" dirty="0" smtClean="0"/>
              <a:t>[4]</a:t>
            </a:r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000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4000" dirty="0">
                <a:latin typeface="Times New Roman" pitchFamily="18" charset="0"/>
                <a:cs typeface="Times New Roman" pitchFamily="18" charset="0"/>
              </a:rPr>
            </a:b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1752600" y="31242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819400" y="3733800"/>
            <a:ext cx="228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2286000" y="4876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990600" y="3505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3200400" y="4800600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93" name="Straight Connector 92"/>
          <p:cNvCxnSpPr>
            <a:endCxn id="48" idx="3"/>
          </p:cNvCxnSpPr>
          <p:nvPr/>
        </p:nvCxnSpPr>
        <p:spPr>
          <a:xfrm flipH="1">
            <a:off x="1287463" y="2362200"/>
            <a:ext cx="7937" cy="236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>
            <a:stCxn id="48" idx="3"/>
          </p:cNvCxnSpPr>
          <p:nvPr/>
        </p:nvCxnSpPr>
        <p:spPr>
          <a:xfrm flipV="1">
            <a:off x="1287463" y="4724400"/>
            <a:ext cx="23701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562600" y="32004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 Box 12"/>
          <p:cNvSpPr txBox="1">
            <a:spLocks noChangeArrowheads="1"/>
          </p:cNvSpPr>
          <p:nvPr/>
        </p:nvSpPr>
        <p:spPr bwMode="auto">
          <a:xfrm>
            <a:off x="7086600" y="4876800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Q</a:t>
            </a:r>
          </a:p>
        </p:txBody>
      </p:sp>
      <p:cxnSp>
        <p:nvCxnSpPr>
          <p:cNvPr id="105" name="Straight Arrow Connector 104"/>
          <p:cNvCxnSpPr/>
          <p:nvPr/>
        </p:nvCxnSpPr>
        <p:spPr>
          <a:xfrm flipH="1">
            <a:off x="6324600" y="49530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6400800" y="3657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53000" y="33528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181600" y="2438400"/>
            <a:ext cx="7937" cy="236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5181600" y="4800600"/>
            <a:ext cx="23701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Slide Number Placeholder 59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>
                <a:latin typeface="Times New Roman" pitchFamily="18" charset="0"/>
                <a:cs typeface="Times New Roman" pitchFamily="18" charset="0"/>
              </a:rPr>
              <a:pPr algn="r"/>
              <a:t>8</a:t>
            </a:fld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4500"/>
                            </p:stCondLst>
                            <p:childTnLst>
                              <p:par>
                                <p:cTn id="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0"/>
                            </p:stCondLst>
                            <p:childTnLst>
                              <p:par>
                                <p:cTn id="10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7000"/>
                            </p:stCondLst>
                            <p:childTnLst>
                              <p:par>
                                <p:cTn id="10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0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3500"/>
                            </p:stCondLst>
                            <p:childTnLst>
                              <p:par>
                                <p:cTn id="1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6" grpId="0"/>
      <p:bldP spid="29" grpId="0" animBg="1"/>
      <p:bldP spid="32" grpId="0" animBg="1"/>
      <p:bldP spid="48" grpId="0"/>
      <p:bldP spid="50" grpId="0"/>
      <p:bldP spid="51" grpId="0" animBg="1"/>
      <p:bldP spid="52" grpId="0"/>
      <p:bldP spid="55" grpId="0" animBg="1"/>
      <p:bldP spid="56" grpId="0"/>
      <p:bldP spid="57" grpId="0"/>
      <p:bldP spid="65" grpId="0"/>
      <p:bldP spid="66" grpId="0"/>
      <p:bldP spid="69" grpId="0"/>
      <p:bldP spid="70" grpId="0"/>
      <p:bldP spid="75" grpId="0"/>
      <p:bldP spid="79" grpId="0" animBg="1"/>
      <p:bldP spid="80" grpId="0" animBg="1"/>
      <p:bldP spid="82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6629400"/>
            <a:ext cx="4841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>
                <a:solidFill>
                  <a:srgbClr val="FFFFFF"/>
                </a:solidFill>
              </a:rPr>
              <a:t>LO4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4884738" y="4464050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4784725" y="2362200"/>
            <a:ext cx="3206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26" name="Text Box 52"/>
          <p:cNvSpPr txBox="1">
            <a:spLocks noChangeArrowheads="1"/>
          </p:cNvSpPr>
          <p:nvPr/>
        </p:nvSpPr>
        <p:spPr bwMode="auto">
          <a:xfrm>
            <a:off x="6994525" y="4005263"/>
            <a:ext cx="33178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endParaRPr lang="en-US" sz="1600" b="1" i="1" baseline="-2500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5151438" y="3429000"/>
            <a:ext cx="6397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52"/>
          <p:cNvSpPr txBox="1">
            <a:spLocks noChangeArrowheads="1"/>
          </p:cNvSpPr>
          <p:nvPr/>
        </p:nvSpPr>
        <p:spPr bwMode="auto">
          <a:xfrm>
            <a:off x="63087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/>
              <a:t>S</a:t>
            </a:r>
            <a:r>
              <a:rPr lang="en-US" sz="1600" b="1" i="1" baseline="-25000" dirty="0"/>
              <a:t>4</a:t>
            </a:r>
          </a:p>
        </p:txBody>
      </p:sp>
      <p:sp>
        <p:nvSpPr>
          <p:cNvPr id="40" name="Arc 39"/>
          <p:cNvSpPr>
            <a:spLocks noChangeAspect="1"/>
          </p:cNvSpPr>
          <p:nvPr/>
        </p:nvSpPr>
        <p:spPr>
          <a:xfrm rot="300000" flipH="1" flipV="1">
            <a:off x="5529263" y="1901825"/>
            <a:ext cx="3527425" cy="2151063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5867400" y="4267200"/>
            <a:ext cx="76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69183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 dirty="0"/>
              <a:t>S</a:t>
            </a:r>
            <a:r>
              <a:rPr lang="en-US" sz="1600" b="1" i="1" baseline="-25000" dirty="0"/>
              <a:t>3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990600" y="4557713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0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914400" y="2328863"/>
            <a:ext cx="3206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/>
              <a:t>P</a:t>
            </a:r>
          </a:p>
        </p:txBody>
      </p:sp>
      <p:sp>
        <p:nvSpPr>
          <p:cNvPr id="51" name="Arc 50"/>
          <p:cNvSpPr/>
          <p:nvPr/>
        </p:nvSpPr>
        <p:spPr>
          <a:xfrm flipH="1" flipV="1">
            <a:off x="1706563" y="1828800"/>
            <a:ext cx="3292475" cy="2193925"/>
          </a:xfrm>
          <a:prstGeom prst="arc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b="1" dirty="0">
              <a:solidFill>
                <a:srgbClr val="009900"/>
              </a:solidFill>
            </a:endParaRPr>
          </a:p>
        </p:txBody>
      </p:sp>
      <p:sp>
        <p:nvSpPr>
          <p:cNvPr id="52" name="Text Box 52"/>
          <p:cNvSpPr txBox="1">
            <a:spLocks noChangeArrowheads="1"/>
          </p:cNvSpPr>
          <p:nvPr/>
        </p:nvSpPr>
        <p:spPr bwMode="auto">
          <a:xfrm>
            <a:off x="3352800" y="3886200"/>
            <a:ext cx="33178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D</a:t>
            </a:r>
            <a:endParaRPr lang="en-US" sz="1600" b="1" i="1" baseline="-25000"/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401094" y="4304506"/>
            <a:ext cx="685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325563" y="3581400"/>
            <a:ext cx="731837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Box 52"/>
          <p:cNvSpPr txBox="1">
            <a:spLocks noChangeArrowheads="1"/>
          </p:cNvSpPr>
          <p:nvPr/>
        </p:nvSpPr>
        <p:spPr bwMode="auto">
          <a:xfrm>
            <a:off x="3184525" y="2667000"/>
            <a:ext cx="396875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2</a:t>
            </a:r>
          </a:p>
        </p:txBody>
      </p:sp>
      <p:sp>
        <p:nvSpPr>
          <p:cNvPr id="57" name="Text Box 52"/>
          <p:cNvSpPr txBox="1">
            <a:spLocks noChangeArrowheads="1"/>
          </p:cNvSpPr>
          <p:nvPr/>
        </p:nvSpPr>
        <p:spPr bwMode="auto">
          <a:xfrm>
            <a:off x="2498725" y="2633663"/>
            <a:ext cx="3968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i="1"/>
              <a:t>S</a:t>
            </a:r>
            <a:r>
              <a:rPr lang="en-US" sz="1600" b="1" i="1" baseline="-25000"/>
              <a:t>1</a:t>
            </a:r>
          </a:p>
        </p:txBody>
      </p:sp>
      <p:cxnSp>
        <p:nvCxnSpPr>
          <p:cNvPr id="62" name="Straight Connector 61"/>
          <p:cNvCxnSpPr/>
          <p:nvPr/>
        </p:nvCxnSpPr>
        <p:spPr>
          <a:xfrm rot="10800000">
            <a:off x="1295400" y="3960813"/>
            <a:ext cx="1371600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>
            <a:spLocks noChangeArrowheads="1"/>
          </p:cNvSpPr>
          <p:nvPr/>
        </p:nvSpPr>
        <p:spPr bwMode="auto">
          <a:xfrm>
            <a:off x="914400" y="5105400"/>
            <a:ext cx="2819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Increase in supply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1143000" y="1447800"/>
            <a:ext cx="266700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 increase: P</a:t>
            </a:r>
            <a:r>
              <a:rPr lang="en-US" b="1" dirty="0">
                <a:sym typeface="Symbol" pitchFamily="18" charset="2"/>
              </a:rPr>
              <a:t>, Q</a:t>
            </a:r>
            <a:endParaRPr lang="en-US" b="1" dirty="0"/>
          </a:p>
        </p:txBody>
      </p:sp>
      <p:cxnSp>
        <p:nvCxnSpPr>
          <p:cNvPr id="67" name="Straight Connector 66"/>
          <p:cNvCxnSpPr/>
          <p:nvPr/>
        </p:nvCxnSpPr>
        <p:spPr>
          <a:xfrm rot="5400000">
            <a:off x="5219700" y="40767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rot="10800000">
            <a:off x="5181600" y="3810000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4876800" y="1447800"/>
            <a:ext cx="2971800" cy="46166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S decrease: P</a:t>
            </a:r>
            <a:r>
              <a:rPr lang="en-US" b="1" dirty="0">
                <a:sym typeface="Symbol" pitchFamily="18" charset="2"/>
              </a:rPr>
              <a:t>, Q</a:t>
            </a:r>
            <a:endParaRPr lang="en-US" b="1" dirty="0"/>
          </a:p>
        </p:txBody>
      </p:sp>
      <p:sp>
        <p:nvSpPr>
          <p:cNvPr id="70" name="TextBox 69"/>
          <p:cNvSpPr txBox="1">
            <a:spLocks noChangeArrowheads="1"/>
          </p:cNvSpPr>
          <p:nvPr/>
        </p:nvSpPr>
        <p:spPr bwMode="auto">
          <a:xfrm>
            <a:off x="5105400" y="5029200"/>
            <a:ext cx="28352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Decrease in supply</a:t>
            </a:r>
          </a:p>
        </p:txBody>
      </p:sp>
      <p:sp>
        <p:nvSpPr>
          <p:cNvPr id="44" name="Freeform 31"/>
          <p:cNvSpPr>
            <a:spLocks noChangeAspect="1"/>
          </p:cNvSpPr>
          <p:nvPr/>
        </p:nvSpPr>
        <p:spPr bwMode="auto">
          <a:xfrm flipH="1">
            <a:off x="5470525" y="2819400"/>
            <a:ext cx="1420813" cy="168592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31"/>
          <p:cNvSpPr>
            <a:spLocks noChangeAspect="1"/>
          </p:cNvSpPr>
          <p:nvPr/>
        </p:nvSpPr>
        <p:spPr bwMode="auto">
          <a:xfrm flipH="1">
            <a:off x="5227638" y="2667000"/>
            <a:ext cx="1096962" cy="13033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5" name="Freeform 31"/>
          <p:cNvSpPr>
            <a:spLocks/>
          </p:cNvSpPr>
          <p:nvPr/>
        </p:nvSpPr>
        <p:spPr bwMode="auto">
          <a:xfrm flipH="1">
            <a:off x="1965325" y="2971800"/>
            <a:ext cx="1463675" cy="1616075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5" name="Freeform 31"/>
          <p:cNvSpPr>
            <a:spLocks noChangeAspect="1"/>
          </p:cNvSpPr>
          <p:nvPr/>
        </p:nvSpPr>
        <p:spPr bwMode="auto">
          <a:xfrm flipH="1">
            <a:off x="1447800" y="2819400"/>
            <a:ext cx="1098550" cy="1303338"/>
          </a:xfrm>
          <a:custGeom>
            <a:avLst/>
            <a:gdLst>
              <a:gd name="T0" fmla="*/ 0 w 2000"/>
              <a:gd name="T1" fmla="*/ 0 h 1547"/>
              <a:gd name="T2" fmla="*/ 2147483647 w 2000"/>
              <a:gd name="T3" fmla="*/ 2147483647 h 1547"/>
              <a:gd name="T4" fmla="*/ 2147483647 w 2000"/>
              <a:gd name="T5" fmla="*/ 2147483647 h 1547"/>
              <a:gd name="T6" fmla="*/ 2147483647 w 2000"/>
              <a:gd name="T7" fmla="*/ 2147483647 h 1547"/>
              <a:gd name="T8" fmla="*/ 2147483647 w 2000"/>
              <a:gd name="T9" fmla="*/ 2147483647 h 1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00"/>
              <a:gd name="T16" fmla="*/ 0 h 1547"/>
              <a:gd name="T17" fmla="*/ 2000 w 2000"/>
              <a:gd name="T18" fmla="*/ 1547 h 154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00" h="1547">
                <a:moveTo>
                  <a:pt x="0" y="0"/>
                </a:moveTo>
                <a:cubicBezTo>
                  <a:pt x="79" y="127"/>
                  <a:pt x="158" y="254"/>
                  <a:pt x="278" y="382"/>
                </a:cubicBezTo>
                <a:cubicBezTo>
                  <a:pt x="398" y="510"/>
                  <a:pt x="550" y="640"/>
                  <a:pt x="718" y="770"/>
                </a:cubicBezTo>
                <a:cubicBezTo>
                  <a:pt x="886" y="900"/>
                  <a:pt x="1074" y="1036"/>
                  <a:pt x="1288" y="1165"/>
                </a:cubicBezTo>
                <a:cubicBezTo>
                  <a:pt x="1502" y="1294"/>
                  <a:pt x="1751" y="1420"/>
                  <a:pt x="2000" y="1547"/>
                </a:cubicBezTo>
              </a:path>
            </a:pathLst>
          </a:custGeom>
          <a:noFill/>
          <a:ln w="571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667000" y="3886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1" name="Straight Connector 60"/>
          <p:cNvCxnSpPr/>
          <p:nvPr/>
        </p:nvCxnSpPr>
        <p:spPr>
          <a:xfrm rot="5400000">
            <a:off x="1524794" y="4114006"/>
            <a:ext cx="1066800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5715000" y="3352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6172200" y="37338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1981200" y="3505200"/>
            <a:ext cx="152400" cy="152400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4624" name="Text Box 11"/>
          <p:cNvSpPr txBox="1">
            <a:spLocks noChangeArrowheads="1"/>
          </p:cNvSpPr>
          <p:nvPr/>
        </p:nvSpPr>
        <p:spPr bwMode="auto">
          <a:xfrm>
            <a:off x="8475663" y="6629400"/>
            <a:ext cx="439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3-</a:t>
            </a:r>
            <a:fld id="{3170CF49-4B8B-44DE-A0F9-A28347A32408}" type="slidenum">
              <a:rPr lang="en-US" sz="1400">
                <a:solidFill>
                  <a:schemeClr val="bg1"/>
                </a:solidFill>
              </a:rPr>
              <a:pPr/>
              <a:t>9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8" name="Title 66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Changes in Supply and </a:t>
            </a:r>
            <a:r>
              <a:rPr lang="en-US" sz="3600" dirty="0" smtClean="0"/>
              <a:t>Equilibrium </a:t>
            </a:r>
            <a:r>
              <a:rPr lang="en-US" sz="3600" baseline="30000" dirty="0" smtClean="0"/>
              <a:t>[4]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1066800" y="35052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59" idx="3"/>
          </p:cNvCxnSpPr>
          <p:nvPr/>
        </p:nvCxnSpPr>
        <p:spPr>
          <a:xfrm>
            <a:off x="1600200" y="4226719"/>
            <a:ext cx="350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3"/>
          </p:cNvCxnSpPr>
          <p:nvPr/>
        </p:nvCxnSpPr>
        <p:spPr>
          <a:xfrm>
            <a:off x="2590800" y="3164682"/>
            <a:ext cx="35083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209800" y="4800600"/>
            <a:ext cx="381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 Box 12"/>
          <p:cNvSpPr txBox="1">
            <a:spLocks noChangeArrowheads="1"/>
          </p:cNvSpPr>
          <p:nvPr/>
        </p:nvSpPr>
        <p:spPr bwMode="auto">
          <a:xfrm>
            <a:off x="6934200" y="4648200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Q</a:t>
            </a:r>
          </a:p>
        </p:txBody>
      </p:sp>
      <p:cxnSp>
        <p:nvCxnSpPr>
          <p:cNvPr id="92" name="Straight Connector 91"/>
          <p:cNvCxnSpPr/>
          <p:nvPr/>
        </p:nvCxnSpPr>
        <p:spPr>
          <a:xfrm flipH="1">
            <a:off x="5181600" y="2286000"/>
            <a:ext cx="7937" cy="236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5181600" y="4648200"/>
            <a:ext cx="23701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1295400" y="2286000"/>
            <a:ext cx="7937" cy="23637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1295400" y="4648200"/>
            <a:ext cx="2370137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5029200" y="3429000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257800" y="4114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flipH="1">
            <a:off x="6019800" y="48768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6248400" y="3124200"/>
            <a:ext cx="3048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3124200" y="4724400"/>
            <a:ext cx="34496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 dirty="0"/>
              <a:t>Q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pPr algn="r"/>
            <a:fld id="{1DC69523-635C-420E-AF0D-36ECD3D1BD0B}" type="slidenum">
              <a:rPr lang="en-US" sz="1600" smtClean="0"/>
              <a:pPr algn="r"/>
              <a:t>9</a:t>
            </a:fld>
            <a:endParaRPr 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5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000"/>
                            </p:stCondLst>
                            <p:childTnLst>
                              <p:par>
                                <p:cTn id="7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7500"/>
                            </p:stCondLst>
                            <p:childTnLst>
                              <p:par>
                                <p:cTn id="10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8000"/>
                            </p:stCondLst>
                            <p:childTnLst>
                              <p:par>
                                <p:cTn id="1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500"/>
                            </p:stCondLst>
                            <p:childTnLst>
                              <p:par>
                                <p:cTn id="1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500"/>
                            </p:stCondLst>
                            <p:childTnLst>
                              <p:par>
                                <p:cTn id="142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1" grpId="0"/>
      <p:bldP spid="46" grpId="0"/>
      <p:bldP spid="48" grpId="0"/>
      <p:bldP spid="50" grpId="0"/>
      <p:bldP spid="52" grpId="0"/>
      <p:bldP spid="56" grpId="0"/>
      <p:bldP spid="57" grpId="0"/>
      <p:bldP spid="65" grpId="0"/>
      <p:bldP spid="66" grpId="0"/>
      <p:bldP spid="69" grpId="0"/>
      <p:bldP spid="70" grpId="0"/>
      <p:bldP spid="44" grpId="0" animBg="1"/>
      <p:bldP spid="29" grpId="0" animBg="1"/>
      <p:bldP spid="75" grpId="0" animBg="1"/>
      <p:bldP spid="55" grpId="0" animBg="1"/>
      <p:bldP spid="77" grpId="0" animBg="1"/>
      <p:bldP spid="81" grpId="0" animBg="1"/>
      <p:bldP spid="82" grpId="0" animBg="1"/>
      <p:bldP spid="7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2042</Words>
  <Application>Microsoft Office PowerPoint</Application>
  <PresentationFormat>On-screen Show (4:3)</PresentationFormat>
  <Paragraphs>387</Paragraphs>
  <Slides>25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Market Demand and  Market Equilibrium </vt:lpstr>
      <vt:lpstr>Slide 2</vt:lpstr>
      <vt:lpstr>Market Demand for a Commodity </vt:lpstr>
      <vt:lpstr>Slide 4</vt:lpstr>
      <vt:lpstr>Slide 5</vt:lpstr>
      <vt:lpstr>Market Equilibrium [3] </vt:lpstr>
      <vt:lpstr>Market Equilibrium: Surplus and Shortage [4]  </vt:lpstr>
      <vt:lpstr>Changes in Demand and Equilibrium [4]  </vt:lpstr>
      <vt:lpstr>Changes in Supply and Equilibrium [4]  </vt:lpstr>
      <vt:lpstr>Government-Control Prices [4] </vt:lpstr>
      <vt:lpstr>Price Ceiling [4] </vt:lpstr>
      <vt:lpstr>Government-Set Prices[4] </vt:lpstr>
      <vt:lpstr>Price Floor [4] </vt:lpstr>
      <vt:lpstr>Tax T is imposed  on the Seller and it Shifts the Supply Schedule Upward by T  Units</vt:lpstr>
      <vt:lpstr>Equilibrium Prices and Quantities When a Tax T is Levied on the Seller </vt:lpstr>
      <vt:lpstr>Effect of a Tax T imposed on the Buyer[5]  </vt:lpstr>
      <vt:lpstr>Equilibrium Prices and Quantities after Imposition of a Tax of a Tax of T Paid by the Buyer [5]</vt:lpstr>
      <vt:lpstr>A Tax on the Buyer Leads to the Same Outcome as a Tax on the Seller [5]</vt:lpstr>
      <vt:lpstr>Practice Problem[5]</vt:lpstr>
      <vt:lpstr>Slide 20</vt:lpstr>
      <vt:lpstr>Slide 21</vt:lpstr>
      <vt:lpstr>Review Questions</vt:lpstr>
      <vt:lpstr>Slide 23</vt:lpstr>
      <vt:lpstr>Slide 24</vt:lpstr>
      <vt:lpstr>References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ECONOMICS</dc:title>
  <dc:creator>Monica Chaudhary</dc:creator>
  <cp:lastModifiedBy>Anshu</cp:lastModifiedBy>
  <cp:revision>149</cp:revision>
  <dcterms:created xsi:type="dcterms:W3CDTF">2002-07-01T04:10:53Z</dcterms:created>
  <dcterms:modified xsi:type="dcterms:W3CDTF">2020-08-24T17:01:00Z</dcterms:modified>
</cp:coreProperties>
</file>