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4"/>
  </p:notesMasterIdLst>
  <p:handoutMasterIdLst>
    <p:handoutMasterId r:id="rId37"/>
  </p:handoutMasterIdLst>
  <p:sldIdLst>
    <p:sldId id="256" r:id="rId3"/>
    <p:sldId id="492" r:id="rId5"/>
    <p:sldId id="430" r:id="rId6"/>
    <p:sldId id="431" r:id="rId7"/>
    <p:sldId id="432" r:id="rId8"/>
    <p:sldId id="433" r:id="rId9"/>
    <p:sldId id="434" r:id="rId10"/>
    <p:sldId id="472" r:id="rId11"/>
    <p:sldId id="473" r:id="rId12"/>
    <p:sldId id="436" r:id="rId13"/>
    <p:sldId id="474" r:id="rId14"/>
    <p:sldId id="475" r:id="rId15"/>
    <p:sldId id="439" r:id="rId16"/>
    <p:sldId id="441" r:id="rId17"/>
    <p:sldId id="476" r:id="rId18"/>
    <p:sldId id="477" r:id="rId19"/>
    <p:sldId id="444" r:id="rId20"/>
    <p:sldId id="445" r:id="rId21"/>
    <p:sldId id="454" r:id="rId22"/>
    <p:sldId id="479" r:id="rId23"/>
    <p:sldId id="480" r:id="rId24"/>
    <p:sldId id="457" r:id="rId25"/>
    <p:sldId id="481" r:id="rId26"/>
    <p:sldId id="482" r:id="rId27"/>
    <p:sldId id="467" r:id="rId28"/>
    <p:sldId id="468" r:id="rId29"/>
    <p:sldId id="469" r:id="rId30"/>
    <p:sldId id="483" r:id="rId31"/>
    <p:sldId id="485" r:id="rId32"/>
    <p:sldId id="487" r:id="rId33"/>
    <p:sldId id="493" r:id="rId34"/>
    <p:sldId id="491" r:id="rId35"/>
    <p:sldId id="471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898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7625">
                <a:solidFill>
                  <a:schemeClr val="tx1"/>
                </a:solidFill>
              </a:ln>
              <a:effectLst/>
            </c:spPr>
          </c:marker>
          <c:dLbls>
            <c:delete val="1"/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Sheet1!$C$3:$C$12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20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93</c:v>
                </c:pt>
                <c:pt idx="1">
                  <c:v>85</c:v>
                </c:pt>
                <c:pt idx="2">
                  <c:v>109</c:v>
                </c:pt>
                <c:pt idx="3">
                  <c:v>132</c:v>
                </c:pt>
                <c:pt idx="4">
                  <c:v>145</c:v>
                </c:pt>
                <c:pt idx="5">
                  <c:v>158</c:v>
                </c:pt>
                <c:pt idx="6">
                  <c:v>169</c:v>
                </c:pt>
                <c:pt idx="7">
                  <c:v>220</c:v>
                </c:pt>
                <c:pt idx="8">
                  <c:v>205</c:v>
                </c:pt>
                <c:pt idx="9">
                  <c:v>245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172111"/>
        <c:axId val="1796162543"/>
      </c:scatterChart>
      <c:valAx>
        <c:axId val="1796172111"/>
        <c:scaling>
          <c:orientation val="minMax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6162543"/>
        <c:crosses val="autoZero"/>
        <c:crossBetween val="midCat"/>
      </c:valAx>
      <c:valAx>
        <c:axId val="1796162543"/>
        <c:scaling>
          <c:orientation val="minMax"/>
          <c:max val="25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6172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1719658460414"/>
          <c:y val="0.0432851374345717"/>
          <c:w val="0.904514601814014"/>
          <c:h val="0.910778510462989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7625">
                <a:solidFill>
                  <a:schemeClr val="tx1"/>
                </a:solidFill>
              </a:ln>
              <a:effectLst/>
            </c:spPr>
          </c:marker>
          <c:dLbls>
            <c:dLbl>
              <c:idx val="1"/>
              <c:delete val="1"/>
            </c:dLbl>
            <c:dLbl>
              <c:idx val="9"/>
              <c:layout>
                <c:manualLayout>
                  <c:x val="-0.0179589022891127"/>
                  <c:y val="0.0329305742182474"/>
                </c:manualLayout>
              </c:layout>
              <c:dLblPos val="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 cmpd="sng">
                <a:solidFill>
                  <a:srgbClr val="FF0000"/>
                </a:solidFill>
                <a:prstDash val="solid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Sheet1!$C$3:$C$12</c:f>
              <c:numCache>
                <c:formatCode>General</c:formatCode>
                <c:ptCount val="10"/>
                <c:pt idx="0">
                  <c:v>10</c:v>
                </c:pt>
                <c:pt idx="1">
                  <c:v>9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17</c:v>
                </c:pt>
                <c:pt idx="8">
                  <c:v>19</c:v>
                </c:pt>
                <c:pt idx="9">
                  <c:v>20</c:v>
                </c:pt>
              </c:numCache>
            </c:numRef>
          </c:xVal>
          <c:yVal>
            <c:numRef>
              <c:f>Sheet1!$D$3:$D$12</c:f>
              <c:numCache>
                <c:formatCode>General</c:formatCode>
                <c:ptCount val="10"/>
                <c:pt idx="0">
                  <c:v>93</c:v>
                </c:pt>
                <c:pt idx="1">
                  <c:v>85</c:v>
                </c:pt>
                <c:pt idx="2">
                  <c:v>109</c:v>
                </c:pt>
                <c:pt idx="3">
                  <c:v>132</c:v>
                </c:pt>
                <c:pt idx="4">
                  <c:v>145</c:v>
                </c:pt>
                <c:pt idx="5">
                  <c:v>158</c:v>
                </c:pt>
                <c:pt idx="6">
                  <c:v>169</c:v>
                </c:pt>
                <c:pt idx="7">
                  <c:v>220</c:v>
                </c:pt>
                <c:pt idx="8">
                  <c:v>205</c:v>
                </c:pt>
                <c:pt idx="9">
                  <c:v>245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6172111"/>
        <c:axId val="1796162543"/>
      </c:scatterChart>
      <c:valAx>
        <c:axId val="1796172111"/>
        <c:scaling>
          <c:orientation val="minMax"/>
          <c:min val="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6162543"/>
        <c:crosses val="autoZero"/>
        <c:crossBetween val="midCat"/>
      </c:valAx>
      <c:valAx>
        <c:axId val="1796162543"/>
        <c:scaling>
          <c:orientation val="minMax"/>
          <c:max val="250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61721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0D6619-2255-4B26-A568-24278EC00829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C27AE62-A6B0-48E1-835B-34EE0CCC8F7D}" type="slidenum">
              <a:rPr lang="en-US"/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A850EF-1A33-477D-96ED-7D13AD1E4F5A}" type="slidenum">
              <a:rPr lang="en-US"/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66738" y="1752600"/>
            <a:ext cx="8001000" cy="42672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pic" idx="1" hasCustomPrompt="1"/>
          </p:nvPr>
        </p:nvSpPr>
        <p:spPr>
          <a:xfrm>
            <a:off x="566738" y="1752600"/>
            <a:ext cx="8001000" cy="42672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SmartArt graphic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8"/>
          <p:cNvSpPr txBox="1"/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15B11HS211           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8"/>
          <p:cNvSpPr txBox="1"/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wmf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/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15B11HS211            Economics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534400" y="6400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00C1C38-F9FA-4DF7-ACA0-F3804BC9DAE2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10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9.bin"/><Relationship Id="rId7" Type="http://schemas.openxmlformats.org/officeDocument/2006/relationships/image" Target="../media/image15.wmf"/><Relationship Id="rId6" Type="http://schemas.openxmlformats.org/officeDocument/2006/relationships/oleObject" Target="../embeddings/oleObject8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4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19200"/>
            <a:ext cx="7772400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DEMAND FORECASTING</a:t>
            </a:r>
            <a:br>
              <a:rPr lang="en-US" dirty="0" smtClean="0"/>
            </a:br>
            <a:br>
              <a:rPr lang="en-US" dirty="0" smtClean="0"/>
            </a:br>
            <a:r>
              <a:rPr lang="en-US" dirty="0" smtClean="0"/>
              <a:t>REGRESSION ANALYSIS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/>
              <a:t>Regression Analysis</a:t>
            </a:r>
            <a:endParaRPr lang="en-US" b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17638"/>
            <a:ext cx="8534400" cy="521176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It is the task of fitting a line through a scatter plot of cases that 'best fits' the data (Gujarati &amp; Porter, 2010). </a:t>
            </a:r>
            <a:endParaRPr lang="en-US" sz="3200" dirty="0"/>
          </a:p>
          <a:p>
            <a:pPr marL="742950" lvl="2" indent="-342900"/>
            <a:r>
              <a:rPr lang="en-US" sz="2400" dirty="0"/>
              <a:t>Called, Regression Line or A Line of Best Fit</a:t>
            </a:r>
            <a:endParaRPr lang="en-US" sz="2400" dirty="0"/>
          </a:p>
          <a:p>
            <a:pPr marL="742950" lvl="2" indent="-342900"/>
            <a:r>
              <a:rPr lang="en-US" sz="2400" dirty="0"/>
              <a:t>Best Fit Line Means </a:t>
            </a:r>
            <a:endParaRPr lang="en-US" sz="2400" dirty="0"/>
          </a:p>
          <a:p>
            <a:pPr marL="1200150" lvl="3" indent="-342900"/>
            <a:r>
              <a:rPr lang="en-US" sz="2000" dirty="0"/>
              <a:t>choose values for regression parameters, </a:t>
            </a:r>
            <a:r>
              <a:rPr lang="en-US" sz="2000" dirty="0" smtClean="0"/>
              <a:t>by </a:t>
            </a:r>
            <a:r>
              <a:rPr lang="en-US" sz="2000" dirty="0"/>
              <a:t>minimizing the sum of squared vertical deviations or residuals (</a:t>
            </a:r>
            <a:r>
              <a:rPr lang="en-US" sz="2000" i="1" dirty="0"/>
              <a:t>e</a:t>
            </a:r>
            <a:r>
              <a:rPr lang="en-US" sz="2800" i="1" dirty="0"/>
              <a:t>t</a:t>
            </a:r>
            <a:r>
              <a:rPr lang="en-US" sz="2000" dirty="0"/>
              <a:t>) between the actual values of the dependent variable and the fitted </a:t>
            </a:r>
            <a:r>
              <a:rPr lang="en-US" sz="2000" dirty="0" smtClean="0"/>
              <a:t>values (</a:t>
            </a:r>
            <a:r>
              <a:rPr lang="en-US" sz="2000" dirty="0" err="1" smtClean="0"/>
              <a:t>Pindyck</a:t>
            </a:r>
            <a:r>
              <a:rPr lang="en-US" sz="2000" dirty="0" smtClean="0"/>
              <a:t> &amp; </a:t>
            </a:r>
            <a:r>
              <a:rPr lang="en-US" sz="2000" dirty="0" err="1" smtClean="0"/>
              <a:t>Rubinfeld</a:t>
            </a:r>
            <a:r>
              <a:rPr lang="en-US" sz="2000" dirty="0" smtClean="0"/>
              <a:t>, 2018)</a:t>
            </a:r>
            <a:endParaRPr lang="en-US" sz="20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Using </a:t>
            </a:r>
            <a:r>
              <a:rPr lang="en-US" sz="3200" dirty="0"/>
              <a:t>Ordinary Least Squares (OLS) Criteria 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838200"/>
            <a:ext cx="7010400" cy="5791200"/>
            <a:chOff x="3429000" y="1240094"/>
            <a:chExt cx="5562600" cy="5088971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791778" y="5638800"/>
              <a:ext cx="48950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7010400" y="58674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Advertisement </a:t>
              </a:r>
              <a:endParaRPr lang="en-IN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1240094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Sales Revenue </a:t>
              </a:r>
              <a:endParaRPr lang="en-IN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1524000" y="1219200"/>
            <a:ext cx="0" cy="4624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/>
          <p:nvPr/>
        </p:nvGraphicFramePr>
        <p:xfrm>
          <a:off x="1143000" y="1496905"/>
          <a:ext cx="6019800" cy="469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Rectangle 14"/>
          <p:cNvSpPr/>
          <p:nvPr/>
        </p:nvSpPr>
        <p:spPr>
          <a:xfrm>
            <a:off x="3733800" y="39733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solidFill>
                  <a:srgbClr val="C00000"/>
                </a:solidFill>
              </a:rPr>
              <a:t>Sales Revenue </a:t>
            </a:r>
            <a:r>
              <a:rPr lang="en-US" sz="1800" dirty="0">
                <a:solidFill>
                  <a:srgbClr val="C00000"/>
                </a:solidFill>
              </a:rPr>
              <a:t>= </a:t>
            </a:r>
            <a:r>
              <a:rPr lang="en-US" sz="1800" dirty="0" smtClean="0">
                <a:solidFill>
                  <a:srgbClr val="C00000"/>
                </a:solidFill>
              </a:rPr>
              <a:t>14.214 (Ads) </a:t>
            </a:r>
            <a:r>
              <a:rPr lang="en-US" sz="1800" dirty="0">
                <a:solidFill>
                  <a:srgbClr val="C00000"/>
                </a:solidFill>
              </a:rPr>
              <a:t>- 42.9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R² = 0.9604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5181599" y="2438401"/>
            <a:ext cx="398745" cy="33528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580344" y="3883968"/>
            <a:ext cx="74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Yi</a:t>
            </a:r>
            <a:endParaRPr lang="en-IN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267199" y="4038600"/>
                <a:ext cx="74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i="1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4038600"/>
                <a:ext cx="744256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85" r="5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/>
          <p:cNvSpPr/>
          <p:nvPr/>
        </p:nvSpPr>
        <p:spPr>
          <a:xfrm>
            <a:off x="4806831" y="2974033"/>
            <a:ext cx="350792" cy="27432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Left Brace 19"/>
          <p:cNvSpPr/>
          <p:nvPr/>
        </p:nvSpPr>
        <p:spPr>
          <a:xfrm>
            <a:off x="4607459" y="2438401"/>
            <a:ext cx="350792" cy="5356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4035959" y="2438401"/>
                <a:ext cx="74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i="1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59" y="2438401"/>
                <a:ext cx="744256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72" r="77" b="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244884" y="2852039"/>
            <a:ext cx="1903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OLS Method</a:t>
            </a:r>
            <a:endParaRPr lang="en-IN" b="1" dirty="0"/>
          </a:p>
        </p:txBody>
      </p: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0837" y="3492173"/>
            <a:ext cx="2443163" cy="57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35481" y="4318779"/>
            <a:ext cx="1841500" cy="63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43775" y="5131909"/>
            <a:ext cx="1619250" cy="63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50303"/>
            <a:ext cx="9139238" cy="5913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B02A00"/>
                </a:solidFill>
              </a:rPr>
              <a:t>Regression Equations</a:t>
            </a:r>
            <a:endParaRPr lang="en-US" sz="3600" dirty="0" smtClean="0">
              <a:solidFill>
                <a:srgbClr val="B02A00"/>
              </a:solidFill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8440546" y="1768647"/>
            <a:ext cx="83388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 smtClean="0">
                <a:latin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</a:rPr>
              <a:t>Ads</a:t>
            </a:r>
            <a:r>
              <a:rPr lang="en-US" sz="1400" baseline="-25000" dirty="0" err="1" smtClean="0">
                <a:latin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</a:rPr>
              <a:t>,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Sales</a:t>
            </a:r>
            <a:r>
              <a:rPr lang="en-US" sz="1400" baseline="-25000" dirty="0" err="1" smtClean="0">
                <a:latin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6" name="Text Box 18"/>
              <p:cNvSpPr txBox="1">
                <a:spLocks noChangeArrowheads="1"/>
              </p:cNvSpPr>
              <p:nvPr/>
            </p:nvSpPr>
            <p:spPr bwMode="auto">
              <a:xfrm>
                <a:off x="1653884" y="835048"/>
                <a:ext cx="3286925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𝑨𝒅𝒔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6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3884" y="835048"/>
                <a:ext cx="328692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5" r="15" b="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900622" y="3970740"/>
            <a:ext cx="7152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Ads</a:t>
            </a:r>
            <a:endParaRPr lang="en-US" baseline="-25000" dirty="0"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48593" y="734966"/>
            <a:ext cx="3095407" cy="3142456"/>
            <a:chOff x="5667593" y="972344"/>
            <a:chExt cx="3095407" cy="3142456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V="1">
              <a:off x="6019800" y="13716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6019800" y="40386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6019800" y="1752600"/>
              <a:ext cx="2362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6019800" y="2209800"/>
              <a:ext cx="20574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8077200" y="2209800"/>
              <a:ext cx="0" cy="1905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AutoShape 10"/>
            <p:cNvSpPr>
              <a:spLocks noChangeArrowheads="1"/>
            </p:cNvSpPr>
            <p:nvPr/>
          </p:nvSpPr>
          <p:spPr bwMode="auto">
            <a:xfrm>
              <a:off x="6172200" y="3124200"/>
              <a:ext cx="76200" cy="76200"/>
            </a:xfrm>
            <a:prstGeom prst="flowChartConnector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AutoShape 11"/>
            <p:cNvSpPr>
              <a:spLocks noChangeArrowheads="1"/>
            </p:cNvSpPr>
            <p:nvPr/>
          </p:nvSpPr>
          <p:spPr bwMode="auto">
            <a:xfrm>
              <a:off x="6553200" y="2971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12"/>
            <p:cNvSpPr>
              <a:spLocks noChangeArrowheads="1"/>
            </p:cNvSpPr>
            <p:nvPr/>
          </p:nvSpPr>
          <p:spPr bwMode="auto">
            <a:xfrm>
              <a:off x="7620000" y="19812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AutoShape 13"/>
            <p:cNvSpPr>
              <a:spLocks noChangeArrowheads="1"/>
            </p:cNvSpPr>
            <p:nvPr/>
          </p:nvSpPr>
          <p:spPr bwMode="auto">
            <a:xfrm>
              <a:off x="8001000" y="2133600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6705600" y="2590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AutoShape 16"/>
            <p:cNvSpPr>
              <a:spLocks noChangeArrowheads="1"/>
            </p:cNvSpPr>
            <p:nvPr/>
          </p:nvSpPr>
          <p:spPr bwMode="auto">
            <a:xfrm>
              <a:off x="7315200" y="23622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7086600" y="2590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5667593" y="972344"/>
              <a:ext cx="95571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smtClean="0">
                  <a:latin typeface="Arial" panose="020B0604020202020204" pitchFamily="34" charset="0"/>
                </a:rPr>
                <a:t>Sales</a:t>
              </a:r>
              <a:endParaRPr lang="en-US" baseline="-25000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5076" y="1290935"/>
            <a:ext cx="46298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Sum of Squares </a:t>
            </a:r>
            <a:r>
              <a:rPr lang="en-US" b="1" dirty="0"/>
              <a:t>of </a:t>
            </a:r>
            <a:r>
              <a:rPr lang="en-US" b="1" dirty="0" smtClean="0"/>
              <a:t>Errors (SSE):  </a:t>
            </a:r>
            <a:endParaRPr lang="en-US" b="1" dirty="0"/>
          </a:p>
        </p:txBody>
      </p:sp>
      <p:graphicFrame>
        <p:nvGraphicFramePr>
          <p:cNvPr id="23" name="Object 3"/>
          <p:cNvGraphicFramePr>
            <a:graphicFrameLocks noChangeAspect="1"/>
          </p:cNvGraphicFramePr>
          <p:nvPr/>
        </p:nvGraphicFramePr>
        <p:xfrm>
          <a:off x="228157" y="1762110"/>
          <a:ext cx="4545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3" name="Equation" r:id="rId2" imgW="49072800" imgH="10363200" progId="Equation.3">
                  <p:embed/>
                </p:oleObj>
              </mc:Choice>
              <mc:Fallback>
                <p:oleObj name="Equation" r:id="rId2" imgW="49072800" imgH="1036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57" y="1762110"/>
                        <a:ext cx="4545012" cy="9652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34925" y="2859088"/>
          <a:ext cx="58483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4" name="Equation" r:id="rId4" imgW="69189600" imgH="10363200" progId="Equation.3">
                  <p:embed/>
                </p:oleObj>
              </mc:Choice>
              <mc:Fallback>
                <p:oleObj name="Equation" r:id="rId4" imgW="69189600" imgH="1036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2859088"/>
                        <a:ext cx="5848350" cy="8763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78041" y="3840260"/>
          <a:ext cx="6143625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5" name="Equation" r:id="rId6" imgW="75895200" imgH="15849600" progId="Equation.3">
                  <p:embed/>
                </p:oleObj>
              </mc:Choice>
              <mc:Fallback>
                <p:oleObj name="Equation" r:id="rId6" imgW="75895200" imgH="1584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1" y="3840260"/>
                        <a:ext cx="6143625" cy="12827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28157" y="5207894"/>
          <a:ext cx="8852599" cy="54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6" name="Equation" r:id="rId8" imgW="90830400" imgH="5486400" progId="Equation.3">
                  <p:embed/>
                </p:oleObj>
              </mc:Choice>
              <mc:Fallback>
                <p:oleObj name="Equation" r:id="rId8" imgW="90830400" imgH="548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57" y="5207894"/>
                        <a:ext cx="8852599" cy="54774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94970" y="5909992"/>
          <a:ext cx="59753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7" name="Equation" r:id="rId10" imgW="71323200" imgH="10363200" progId="Equation.3">
                  <p:embed/>
                </p:oleObj>
              </mc:Choice>
              <mc:Fallback>
                <p:oleObj name="Equation" r:id="rId10" imgW="713232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" y="5909992"/>
                        <a:ext cx="5975350" cy="8667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" y="288049"/>
            <a:ext cx="9139238" cy="59134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B02A00"/>
                </a:solidFill>
              </a:rPr>
              <a:t>Final Regression Equations</a:t>
            </a:r>
            <a:endParaRPr lang="en-US" sz="3600" dirty="0" smtClean="0">
              <a:solidFill>
                <a:srgbClr val="B02A00"/>
              </a:solidFill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8440546" y="1768647"/>
            <a:ext cx="833883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dirty="0" smtClean="0">
                <a:latin typeface="Arial" panose="020B0604020202020204" pitchFamily="34" charset="0"/>
              </a:rPr>
              <a:t>(</a:t>
            </a:r>
            <a:r>
              <a:rPr lang="en-US" sz="1400" dirty="0" err="1" smtClean="0">
                <a:latin typeface="Arial" panose="020B0604020202020204" pitchFamily="34" charset="0"/>
              </a:rPr>
              <a:t>Ads</a:t>
            </a:r>
            <a:r>
              <a:rPr lang="en-US" sz="1400" baseline="-25000" dirty="0" err="1" smtClean="0">
                <a:latin typeface="Arial" panose="020B0604020202020204" pitchFamily="34" charset="0"/>
              </a:rPr>
              <a:t>i</a:t>
            </a:r>
            <a:r>
              <a:rPr lang="en-US" sz="1400" dirty="0" smtClean="0">
                <a:latin typeface="Arial" panose="020B0604020202020204" pitchFamily="34" charset="0"/>
              </a:rPr>
              <a:t>,</a:t>
            </a:r>
            <a:endParaRPr lang="en-US" sz="14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dirty="0" err="1" smtClean="0">
                <a:latin typeface="Arial" panose="020B0604020202020204" pitchFamily="34" charset="0"/>
              </a:rPr>
              <a:t>Sales</a:t>
            </a:r>
            <a:r>
              <a:rPr lang="en-US" sz="1400" baseline="-25000" dirty="0" err="1" smtClean="0">
                <a:latin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</a:rPr>
              <a:t>)</a:t>
            </a:r>
            <a:r>
              <a:rPr lang="en-US" sz="1800" dirty="0">
                <a:latin typeface="Arial" panose="020B0604020202020204" pitchFamily="34" charset="0"/>
              </a:rPr>
              <a:t> </a:t>
            </a:r>
            <a:endParaRPr 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66" name="Text Box 18"/>
              <p:cNvSpPr txBox="1">
                <a:spLocks noChangeArrowheads="1"/>
              </p:cNvSpPr>
              <p:nvPr/>
            </p:nvSpPr>
            <p:spPr bwMode="auto">
              <a:xfrm>
                <a:off x="1653884" y="835048"/>
                <a:ext cx="3286925" cy="46166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𝑺𝒂𝒍𝒆𝒔</m:t>
                          </m:r>
                        </m:e>
                        <m:sub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𝑨𝒅𝒔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1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6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3884" y="835048"/>
                <a:ext cx="3286925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5" r="15" b="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7900622" y="3970740"/>
            <a:ext cx="7152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</a:rPr>
              <a:t>Ads</a:t>
            </a:r>
            <a:endParaRPr lang="en-US" baseline="-25000" dirty="0">
              <a:latin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48593" y="734966"/>
            <a:ext cx="3095407" cy="3142456"/>
            <a:chOff x="5667593" y="972344"/>
            <a:chExt cx="3095407" cy="3142456"/>
          </a:xfrm>
        </p:grpSpPr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V="1">
              <a:off x="6019800" y="1371600"/>
              <a:ext cx="0" cy="2667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6019800" y="4038600"/>
              <a:ext cx="274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V="1">
              <a:off x="6019800" y="1752600"/>
              <a:ext cx="23622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6019800" y="2209800"/>
              <a:ext cx="2057400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8077200" y="2209800"/>
              <a:ext cx="0" cy="190500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8077200" y="19050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658" name="AutoShape 10"/>
            <p:cNvSpPr>
              <a:spLocks noChangeArrowheads="1"/>
            </p:cNvSpPr>
            <p:nvPr/>
          </p:nvSpPr>
          <p:spPr bwMode="auto">
            <a:xfrm>
              <a:off x="6172200" y="3124200"/>
              <a:ext cx="76200" cy="76200"/>
            </a:xfrm>
            <a:prstGeom prst="flowChartConnector">
              <a:avLst/>
            </a:prstGeom>
            <a:solidFill>
              <a:srgbClr val="9933F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AutoShape 11"/>
            <p:cNvSpPr>
              <a:spLocks noChangeArrowheads="1"/>
            </p:cNvSpPr>
            <p:nvPr/>
          </p:nvSpPr>
          <p:spPr bwMode="auto">
            <a:xfrm>
              <a:off x="6553200" y="2971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AutoShape 12"/>
            <p:cNvSpPr>
              <a:spLocks noChangeArrowheads="1"/>
            </p:cNvSpPr>
            <p:nvPr/>
          </p:nvSpPr>
          <p:spPr bwMode="auto">
            <a:xfrm>
              <a:off x="7620000" y="19812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AutoShape 13"/>
            <p:cNvSpPr>
              <a:spLocks noChangeArrowheads="1"/>
            </p:cNvSpPr>
            <p:nvPr/>
          </p:nvSpPr>
          <p:spPr bwMode="auto">
            <a:xfrm>
              <a:off x="8001000" y="2133600"/>
              <a:ext cx="152400" cy="1524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AutoShape 14"/>
            <p:cNvSpPr>
              <a:spLocks noChangeArrowheads="1"/>
            </p:cNvSpPr>
            <p:nvPr/>
          </p:nvSpPr>
          <p:spPr bwMode="auto">
            <a:xfrm>
              <a:off x="6705600" y="2590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AutoShape 16"/>
            <p:cNvSpPr>
              <a:spLocks noChangeArrowheads="1"/>
            </p:cNvSpPr>
            <p:nvPr/>
          </p:nvSpPr>
          <p:spPr bwMode="auto">
            <a:xfrm>
              <a:off x="7315200" y="23622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AutoShape 17"/>
            <p:cNvSpPr>
              <a:spLocks noChangeArrowheads="1"/>
            </p:cNvSpPr>
            <p:nvPr/>
          </p:nvSpPr>
          <p:spPr bwMode="auto">
            <a:xfrm>
              <a:off x="7086600" y="2590800"/>
              <a:ext cx="76200" cy="76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Text Box 20"/>
            <p:cNvSpPr txBox="1">
              <a:spLocks noChangeArrowheads="1"/>
            </p:cNvSpPr>
            <p:nvPr/>
          </p:nvSpPr>
          <p:spPr bwMode="auto">
            <a:xfrm>
              <a:off x="5667593" y="972344"/>
              <a:ext cx="955711" cy="46166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dirty="0" smtClean="0">
                  <a:latin typeface="Arial" panose="020B0604020202020204" pitchFamily="34" charset="0"/>
                </a:rPr>
                <a:t>Sales</a:t>
              </a:r>
              <a:endParaRPr lang="en-US" baseline="-25000" dirty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0" name="Object 7"/>
          <p:cNvGraphicFramePr>
            <a:graphicFrameLocks noChangeAspect="1"/>
          </p:cNvGraphicFramePr>
          <p:nvPr/>
        </p:nvGraphicFramePr>
        <p:xfrm>
          <a:off x="494601" y="1476911"/>
          <a:ext cx="4425951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5" name="Equation" r:id="rId2" imgW="51511200" imgH="10363200" progId="Equation.3">
                  <p:embed/>
                </p:oleObj>
              </mc:Choice>
              <mc:Fallback>
                <p:oleObj name="Equation" r:id="rId2" imgW="51511200" imgH="1036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01" y="1476911"/>
                        <a:ext cx="4425951" cy="89058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"/>
          <p:cNvGraphicFramePr>
            <a:graphicFrameLocks noChangeAspect="1"/>
          </p:cNvGraphicFramePr>
          <p:nvPr/>
        </p:nvGraphicFramePr>
        <p:xfrm>
          <a:off x="323850" y="3005138"/>
          <a:ext cx="4814888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6" name="Equation" r:id="rId4" imgW="57302400" imgH="10363200" progId="Equation.3">
                  <p:embed/>
                </p:oleObj>
              </mc:Choice>
              <mc:Fallback>
                <p:oleObj name="Equation" r:id="rId4" imgW="57302400" imgH="1036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05138"/>
                        <a:ext cx="4814888" cy="8715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443240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In General, </a:t>
            </a:r>
            <a:endParaRPr lang="en-IN" b="1" dirty="0"/>
          </a:p>
        </p:txBody>
      </p:sp>
      <p:graphicFrame>
        <p:nvGraphicFramePr>
          <p:cNvPr id="35" name="Object 5"/>
          <p:cNvGraphicFramePr>
            <a:graphicFrameLocks noChangeAspect="1"/>
          </p:cNvGraphicFramePr>
          <p:nvPr/>
        </p:nvGraphicFramePr>
        <p:xfrm>
          <a:off x="990600" y="5004506"/>
          <a:ext cx="26193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7" name="Equation" r:id="rId6" imgW="1269365" imgH="431800" progId="Equation.3">
                  <p:embed/>
                </p:oleObj>
              </mc:Choice>
              <mc:Fallback>
                <p:oleObj name="Equation" r:id="rId6" imgW="1269365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04506"/>
                        <a:ext cx="2619375" cy="890588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4645025" y="4987925"/>
          <a:ext cx="3225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Equation" r:id="rId8" imgW="36880800" imgH="10363200" progId="Equation.3">
                  <p:embed/>
                </p:oleObj>
              </mc:Choice>
              <mc:Fallback>
                <p:oleObj name="Equation" r:id="rId8" imgW="368808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987925"/>
                        <a:ext cx="3225800" cy="9064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41222" y="0"/>
            <a:ext cx="5937755" cy="118872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smtClean="0">
                <a:solidFill>
                  <a:srgbClr val="B02A00"/>
                </a:solidFill>
              </a:rPr>
              <a:t>Example</a:t>
            </a:r>
            <a:endParaRPr lang="en-US" sz="3600" smtClean="0">
              <a:solidFill>
                <a:srgbClr val="B02A00"/>
              </a:solidFill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2133600"/>
            <a:ext cx="8229600" cy="3101975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/>
              <a:t>Problem Statement:  </a:t>
            </a:r>
            <a:r>
              <a:rPr lang="en-US" sz="2800" dirty="0"/>
              <a:t>The </a:t>
            </a:r>
            <a:r>
              <a:rPr lang="en-US" sz="2800" dirty="0" smtClean="0"/>
              <a:t>weekly food demand are shown </a:t>
            </a:r>
            <a:r>
              <a:rPr lang="en-US" sz="2800" dirty="0"/>
              <a:t>below. Fit a straight line and calculate </a:t>
            </a:r>
            <a:r>
              <a:rPr lang="en-US" sz="2800" dirty="0" smtClean="0"/>
              <a:t>average growth rate of food demand per week.</a:t>
            </a:r>
            <a:endParaRPr lang="en-US" sz="2800" dirty="0"/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304800" y="1593660"/>
            <a:ext cx="8610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Arial" panose="020B0604020202020204" pitchFamily="34" charset="0"/>
              </a:rPr>
              <a:t>Solve </a:t>
            </a:r>
            <a:r>
              <a:rPr lang="en-US" b="1" dirty="0" smtClean="0">
                <a:latin typeface="Arial" panose="020B0604020202020204" pitchFamily="34" charset="0"/>
              </a:rPr>
              <a:t>for a </a:t>
            </a:r>
            <a:r>
              <a:rPr lang="en-US" b="1" dirty="0">
                <a:latin typeface="Arial" panose="020B0604020202020204" pitchFamily="34" charset="0"/>
              </a:rPr>
              <a:t>and </a:t>
            </a:r>
            <a:r>
              <a:rPr lang="en-US" b="1" dirty="0" smtClean="0">
                <a:latin typeface="Arial" panose="020B0604020202020204" pitchFamily="34" charset="0"/>
              </a:rPr>
              <a:t>b, using the following data:</a:t>
            </a:r>
            <a:endParaRPr 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667000" y="3505200"/>
          <a:ext cx="3048000" cy="3200395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1219200"/>
                <a:gridCol w="1828800"/>
              </a:tblGrid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Week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Food Demand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59.5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66.7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80.2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86.4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93.1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100.2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109.5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117.2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2909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122.4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autoUpdateAnimBg="0" build="p"/>
      <p:bldP spid="17818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52400"/>
          <a:ext cx="5029200" cy="430329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992309"/>
                <a:gridCol w="1871855"/>
                <a:gridCol w="1082518"/>
                <a:gridCol w="1082518"/>
              </a:tblGrid>
              <a:tr h="838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Week (X)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Food Demand (Y)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X-Square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X*Y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59.5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59.5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66.7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133.4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320.8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86.4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432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93.1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36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558.6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49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701.4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109.5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64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876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117.2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1054.8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122.4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1224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473978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Magneto" panose="04030805050802020D02" pitchFamily="82" charset="0"/>
              </a:rPr>
              <a:t>∑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55</a:t>
            </a:r>
            <a:r>
              <a:rPr lang="en-IN" dirty="0" smtClean="0">
                <a:solidFill>
                  <a:srgbClr val="C00000"/>
                </a:solidFill>
              </a:rPr>
              <a:t>         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909.2</a:t>
            </a:r>
            <a:r>
              <a:rPr lang="en-IN" dirty="0" smtClean="0">
                <a:solidFill>
                  <a:srgbClr val="C00000"/>
                </a:solidFill>
              </a:rPr>
              <a:t>       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385</a:t>
            </a:r>
            <a:r>
              <a:rPr lang="en-IN" dirty="0" smtClean="0">
                <a:solidFill>
                  <a:srgbClr val="C00000"/>
                </a:solidFill>
              </a:rPr>
              <a:t>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5582.5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7400" y="1524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1: Calculate </a:t>
            </a:r>
            <a:r>
              <a:rPr lang="en-IN" b="1" dirty="0">
                <a:solidFill>
                  <a:srgbClr val="000000"/>
                </a:solidFill>
                <a:latin typeface="Magneto" panose="04030805050802020D02" pitchFamily="82" charset="0"/>
              </a:rPr>
              <a:t>∑</a:t>
            </a:r>
            <a:r>
              <a:rPr lang="en-IN" b="1" dirty="0" smtClean="0"/>
              <a:t> </a:t>
            </a:r>
            <a:endParaRPr lang="en-IN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24575" y="762000"/>
          <a:ext cx="20478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9" name="Equation" r:id="rId1" imgW="22250400" imgH="10363200" progId="Equation.3">
                  <p:embed/>
                </p:oleObj>
              </mc:Choice>
              <mc:Fallback>
                <p:oleObj name="Equation" r:id="rId1" imgW="22250400" imgH="1036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4575" y="762000"/>
                        <a:ext cx="204787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137275" y="1981200"/>
          <a:ext cx="1727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0" name="Equation" r:id="rId3" imgW="20421600" imgH="10363200" progId="Equation.3">
                  <p:embed/>
                </p:oleObj>
              </mc:Choice>
              <mc:Fallback>
                <p:oleObj name="Equation" r:id="rId3" imgW="20421600" imgH="1036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1981200"/>
                        <a:ext cx="1727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238875" y="3141663"/>
          <a:ext cx="18176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Equation" r:id="rId5" imgW="22860000" imgH="10363200" progId="Equation.3">
                  <p:embed/>
                </p:oleObj>
              </mc:Choice>
              <mc:Fallback>
                <p:oleObj name="Equation" r:id="rId5" imgW="22860000" imgH="1036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3141663"/>
                        <a:ext cx="18176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153150" y="4205288"/>
          <a:ext cx="23796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2" name="Equation" r:id="rId7" imgW="24688800" imgH="10363200" progId="Equation.3">
                  <p:embed/>
                </p:oleObj>
              </mc:Choice>
              <mc:Fallback>
                <p:oleObj name="Equation" r:id="rId7" imgW="24688800" imgH="1036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4205288"/>
                        <a:ext cx="23796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" y="152400"/>
          <a:ext cx="5029200" cy="4303290"/>
        </p:xfrm>
        <a:graphic>
          <a:graphicData uri="http://schemas.openxmlformats.org/drawingml/2006/table">
            <a:tbl>
              <a:tblPr firstRow="1">
                <a:tableStyleId>{85BE263C-DBD7-4A20-BB59-AAB30ACAA65A}</a:tableStyleId>
              </a:tblPr>
              <a:tblGrid>
                <a:gridCol w="992309"/>
                <a:gridCol w="1871855"/>
                <a:gridCol w="1082518"/>
                <a:gridCol w="1082518"/>
              </a:tblGrid>
              <a:tr h="8382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Week (X)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Food Demand (Y) 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X-Square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X*Y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59.5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59.5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66.7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133.4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222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320.8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86.4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25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432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93.1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36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558.6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100.2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49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701.4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109.5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64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876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117.2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81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1054.8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34650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122.4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>
                          <a:effectLst/>
                        </a:rPr>
                        <a:t>100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1224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4473978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Magneto" panose="04030805050802020D02" pitchFamily="82" charset="0"/>
              </a:rPr>
              <a:t>∑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55</a:t>
            </a:r>
            <a:r>
              <a:rPr lang="en-IN" dirty="0" smtClean="0">
                <a:solidFill>
                  <a:srgbClr val="C00000"/>
                </a:solidFill>
              </a:rPr>
              <a:t>         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909.2</a:t>
            </a:r>
            <a:r>
              <a:rPr lang="en-IN" dirty="0" smtClean="0">
                <a:solidFill>
                  <a:srgbClr val="C00000"/>
                </a:solidFill>
              </a:rPr>
              <a:t>       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385</a:t>
            </a:r>
            <a:r>
              <a:rPr lang="en-IN" dirty="0" smtClean="0">
                <a:solidFill>
                  <a:srgbClr val="C00000"/>
                </a:solidFill>
              </a:rPr>
              <a:t>    </a:t>
            </a:r>
            <a:r>
              <a:rPr lang="en-IN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5582.5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5894" y="34304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Step 2: Get Final Equation</a:t>
            </a:r>
            <a:endParaRPr lang="en-IN" b="1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5772150" y="995363"/>
          <a:ext cx="2757488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2" name="Equation" r:id="rId1" imgW="32308800" imgH="15240000" progId="Equation.3">
                  <p:embed/>
                </p:oleObj>
              </mc:Choice>
              <mc:Fallback>
                <p:oleObj name="Equation" r:id="rId1" imgW="32308800" imgH="15240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995363"/>
                        <a:ext cx="2757488" cy="1300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5384482" y="2676823"/>
          <a:ext cx="3729038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3" name="Equation" r:id="rId3" imgW="40538400" imgH="15849600" progId="Equation.3">
                  <p:embed/>
                </p:oleObj>
              </mc:Choice>
              <mc:Fallback>
                <p:oleObj name="Equation" r:id="rId3" imgW="40538400" imgH="1584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482" y="2676823"/>
                        <a:ext cx="3729038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200" y="4994287"/>
            <a:ext cx="80772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Step 3 (final): Solve for a &amp; b</a:t>
            </a:r>
            <a:endParaRPr lang="en-IN" b="1" dirty="0" smtClean="0"/>
          </a:p>
          <a:p>
            <a:endParaRPr lang="en-IN" sz="700" b="1" dirty="0"/>
          </a:p>
          <a:p>
            <a:pPr algn="ctr"/>
            <a:r>
              <a:rPr lang="en-IN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52.12 and b=7.05</a:t>
            </a:r>
            <a:endParaRPr lang="en-IN" b="1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Straight line is a + </a:t>
            </a:r>
            <a:r>
              <a:rPr lang="en-US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52.12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7.05x</a:t>
            </a:r>
            <a:endParaRPr lang="en-US" b="1" dirty="0" smtClean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growth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food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 week is </a:t>
            </a:r>
            <a:r>
              <a:rPr lang="en-US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7.05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2822" y="152400"/>
            <a:ext cx="5937755" cy="1188720"/>
          </a:xfrm>
        </p:spPr>
        <p:txBody>
          <a:bodyPr/>
          <a:lstStyle/>
          <a:p>
            <a:r>
              <a:rPr lang="en-IN" dirty="0" smtClean="0"/>
              <a:t>Class 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05799" cy="4648200"/>
          </a:xfrm>
        </p:spPr>
        <p:txBody>
          <a:bodyPr/>
          <a:lstStyle/>
          <a:p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Fit a straight line and Solve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 and b, using the following data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P is the pull required to lift a load W by means of a pulley block, find a linear law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form P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mW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 c connecting P and W, using the data: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67000" y="2743200"/>
          <a:ext cx="3886200" cy="3611878"/>
        </p:xfrm>
        <a:graphic>
          <a:graphicData uri="http://schemas.openxmlformats.org/drawingml/2006/table">
            <a:tbl>
              <a:tblPr firstRow="1" firstCol="1" lastCol="1">
                <a:tableStyleId>{793D81CF-94F2-401A-BA57-92F5A7B2D0C5}</a:tableStyleId>
              </a:tblPr>
              <a:tblGrid>
                <a:gridCol w="1835150"/>
                <a:gridCol w="2051050"/>
              </a:tblGrid>
              <a:tr h="7116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Pull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Load in Watts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120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170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  <a:tr h="4143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190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88336" y="6355078"/>
            <a:ext cx="5394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Source: Collected from (</a:t>
            </a:r>
            <a:r>
              <a:rPr lang="en-IN" sz="1600" dirty="0" err="1" smtClean="0"/>
              <a:t>Goyal</a:t>
            </a:r>
            <a:r>
              <a:rPr lang="en-IN" sz="1600" dirty="0" smtClean="0"/>
              <a:t>, 2008)</a:t>
            </a:r>
            <a:endParaRPr lang="en-IN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0896" y="63119"/>
            <a:ext cx="5937755" cy="118872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oodness 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Fit: Regression Estimates?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1"/>
                <a:ext cx="8642349" cy="5105400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Goodness of Regression Estimates is predicted based on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Coefficient 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Determination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 (R</a:t>
                </a:r>
                <a:r>
                  <a:rPr lang="en-US" sz="2000" b="1" baseline="30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value. 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en-I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depicts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‘percentage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variation in the dependent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variable that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accounted for by all the explanatory variables, measures the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overall goodness-of-fit’ 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 the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regression equation 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Pindyck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&amp; 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Rubinfeld</a:t>
                </a: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2018)</a:t>
                </a:r>
                <a:endParaRPr 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1"/>
                <a:ext cx="8642349" cy="5105400"/>
              </a:xfrm>
              <a:blipFill rotWithShape="1">
                <a:blip r:embed="rId1"/>
                <a:stretch>
                  <a:fillRect r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2054"/>
          <p:cNvGrpSpPr/>
          <p:nvPr/>
        </p:nvGrpSpPr>
        <p:grpSpPr bwMode="auto">
          <a:xfrm>
            <a:off x="914400" y="3733800"/>
            <a:ext cx="7239000" cy="1676400"/>
            <a:chOff x="624" y="912"/>
            <a:chExt cx="4560" cy="1056"/>
          </a:xfrm>
        </p:grpSpPr>
        <p:pic>
          <p:nvPicPr>
            <p:cNvPr id="7" name="Picture 205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4" y="912"/>
              <a:ext cx="4560" cy="10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2053"/>
            <p:cNvSpPr txBox="1">
              <a:spLocks noChangeArrowheads="1"/>
            </p:cNvSpPr>
            <p:nvPr/>
          </p:nvSpPr>
          <p:spPr bwMode="auto">
            <a:xfrm>
              <a:off x="4320" y="1200"/>
              <a:ext cx="16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t</a:t>
              </a:r>
              <a:endParaRPr lang="en-US" i="1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52600" y="5867400"/>
                <a:ext cx="5181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New thing: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IN" dirty="0" smtClean="0"/>
                  <a:t>  ??????</a:t>
                </a:r>
                <a:endParaRPr lang="en-IN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867400"/>
                <a:ext cx="5181600" cy="461665"/>
              </a:xfrm>
              <a:prstGeom prst="rect">
                <a:avLst/>
              </a:prstGeom>
              <a:blipFill rotWithShape="1">
                <a:blip r:embed="rId3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1026"/>
          <p:cNvSpPr>
            <a:spLocks noChangeShapeType="1"/>
          </p:cNvSpPr>
          <p:nvPr/>
        </p:nvSpPr>
        <p:spPr bwMode="auto">
          <a:xfrm>
            <a:off x="495300" y="1819275"/>
            <a:ext cx="0" cy="457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67" name="Line 1027"/>
          <p:cNvSpPr>
            <a:spLocks noChangeShapeType="1"/>
          </p:cNvSpPr>
          <p:nvPr/>
        </p:nvSpPr>
        <p:spPr bwMode="auto">
          <a:xfrm flipH="1">
            <a:off x="495300" y="6391275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68" name="Line 1028"/>
          <p:cNvSpPr>
            <a:spLocks noChangeShapeType="1"/>
          </p:cNvSpPr>
          <p:nvPr/>
        </p:nvSpPr>
        <p:spPr bwMode="auto">
          <a:xfrm flipH="1" flipV="1">
            <a:off x="495300" y="4486275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69" name="Line 1029"/>
          <p:cNvSpPr>
            <a:spLocks noChangeShapeType="1"/>
          </p:cNvSpPr>
          <p:nvPr/>
        </p:nvSpPr>
        <p:spPr bwMode="auto">
          <a:xfrm flipH="1">
            <a:off x="1181100" y="2276475"/>
            <a:ext cx="480060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0" name="Line 1030"/>
          <p:cNvSpPr>
            <a:spLocks noChangeShapeType="1"/>
          </p:cNvSpPr>
          <p:nvPr/>
        </p:nvSpPr>
        <p:spPr bwMode="auto">
          <a:xfrm>
            <a:off x="4229100" y="2428875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1" name="Line 1031"/>
          <p:cNvSpPr>
            <a:spLocks noChangeShapeType="1"/>
          </p:cNvSpPr>
          <p:nvPr/>
        </p:nvSpPr>
        <p:spPr bwMode="auto">
          <a:xfrm>
            <a:off x="4229100" y="4410075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6872" name="Text Box 1032"/>
          <p:cNvSpPr txBox="1">
            <a:spLocks noChangeArrowheads="1"/>
          </p:cNvSpPr>
          <p:nvPr/>
        </p:nvSpPr>
        <p:spPr bwMode="auto">
          <a:xfrm>
            <a:off x="4076700" y="1987550"/>
            <a:ext cx="296863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3" name="Text Box 1033"/>
          <p:cNvSpPr txBox="1">
            <a:spLocks noChangeArrowheads="1"/>
          </p:cNvSpPr>
          <p:nvPr/>
        </p:nvSpPr>
        <p:spPr bwMode="auto">
          <a:xfrm>
            <a:off x="3981450" y="1672909"/>
            <a:ext cx="50366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800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8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4" name="Text Box 1034"/>
          <p:cNvSpPr txBox="1">
            <a:spLocks noChangeArrowheads="1"/>
          </p:cNvSpPr>
          <p:nvPr/>
        </p:nvSpPr>
        <p:spPr bwMode="auto">
          <a:xfrm>
            <a:off x="-11113" y="1503363"/>
            <a:ext cx="4206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5" name="Text Box 1035"/>
          <p:cNvSpPr txBox="1">
            <a:spLocks noChangeArrowheads="1"/>
          </p:cNvSpPr>
          <p:nvPr/>
        </p:nvSpPr>
        <p:spPr bwMode="auto">
          <a:xfrm>
            <a:off x="6083300" y="6131718"/>
            <a:ext cx="4206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6" name="Text Box 1036"/>
          <p:cNvSpPr txBox="1">
            <a:spLocks noChangeArrowheads="1"/>
          </p:cNvSpPr>
          <p:nvPr/>
        </p:nvSpPr>
        <p:spPr bwMode="auto">
          <a:xfrm>
            <a:off x="6182868" y="4353321"/>
            <a:ext cx="42068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8" name="AutoShape 1038"/>
          <p:cNvSpPr/>
          <p:nvPr/>
        </p:nvSpPr>
        <p:spPr bwMode="auto">
          <a:xfrm>
            <a:off x="3848100" y="2352675"/>
            <a:ext cx="76200" cy="2057400"/>
          </a:xfrm>
          <a:prstGeom prst="leftBrace">
            <a:avLst>
              <a:gd name="adj1" fmla="val 22500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877" name="Line 1037"/>
          <p:cNvSpPr>
            <a:spLocks noChangeShapeType="1"/>
          </p:cNvSpPr>
          <p:nvPr/>
        </p:nvSpPr>
        <p:spPr bwMode="auto">
          <a:xfrm>
            <a:off x="6202711" y="4353321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79" name="Text Box 1039"/>
              <p:cNvSpPr txBox="1">
                <a:spLocks noChangeArrowheads="1"/>
              </p:cNvSpPr>
              <p:nvPr/>
            </p:nvSpPr>
            <p:spPr bwMode="auto">
              <a:xfrm>
                <a:off x="1623813" y="2645537"/>
                <a:ext cx="2280047" cy="86363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b="1" dirty="0" smtClean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Variation</a:t>
                </a:r>
                <a:endParaRPr lang="en-US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 </a:t>
                </a:r>
                <a:r>
                  <a:rPr lang="en-US" b="1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="1" baseline="-25000" dirty="0" err="1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endParaRPr lang="en-US" b="1" baseline="-25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879" name="Text Box 10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3813" y="2645537"/>
                <a:ext cx="2280047" cy="863634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23" b="1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81" name="Text Box 1041"/>
          <p:cNvSpPr txBox="1">
            <a:spLocks noChangeArrowheads="1"/>
          </p:cNvSpPr>
          <p:nvPr/>
        </p:nvSpPr>
        <p:spPr bwMode="auto">
          <a:xfrm>
            <a:off x="5990431" y="1698625"/>
            <a:ext cx="2582758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Regression Line: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Ŷ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= â +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2" name="AutoShape 1042"/>
          <p:cNvSpPr/>
          <p:nvPr/>
        </p:nvSpPr>
        <p:spPr bwMode="auto">
          <a:xfrm>
            <a:off x="4305300" y="2428875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883" name="Line 1043"/>
          <p:cNvSpPr>
            <a:spLocks noChangeShapeType="1"/>
          </p:cNvSpPr>
          <p:nvPr/>
        </p:nvSpPr>
        <p:spPr bwMode="auto">
          <a:xfrm>
            <a:off x="4457700" y="2581275"/>
            <a:ext cx="1600200" cy="30480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6884" name="Text Box 1044"/>
          <p:cNvSpPr txBox="1">
            <a:spLocks noChangeArrowheads="1"/>
          </p:cNvSpPr>
          <p:nvPr/>
        </p:nvSpPr>
        <p:spPr bwMode="auto">
          <a:xfrm>
            <a:off x="6062610" y="2694869"/>
            <a:ext cx="2438400" cy="6155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Unexplained variation</a:t>
            </a:r>
            <a:endParaRPr lang="en-US" sz="1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6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6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Ŷ</a:t>
            </a:r>
            <a:r>
              <a:rPr lang="en-US" sz="1600" baseline="-25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en-US"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85" name="AutoShape 1045"/>
          <p:cNvSpPr/>
          <p:nvPr/>
        </p:nvSpPr>
        <p:spPr bwMode="auto">
          <a:xfrm>
            <a:off x="4305300" y="3419475"/>
            <a:ext cx="76200" cy="990600"/>
          </a:xfrm>
          <a:prstGeom prst="rightBrace">
            <a:avLst>
              <a:gd name="adj1" fmla="val 108333"/>
              <a:gd name="adj2" fmla="val 50000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886" name="Line 1046"/>
          <p:cNvSpPr>
            <a:spLocks noChangeShapeType="1"/>
          </p:cNvSpPr>
          <p:nvPr/>
        </p:nvSpPr>
        <p:spPr bwMode="auto">
          <a:xfrm>
            <a:off x="4381500" y="3648075"/>
            <a:ext cx="685800" cy="0"/>
          </a:xfrm>
          <a:prstGeom prst="line">
            <a:avLst/>
          </a:prstGeom>
          <a:ln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887" name="Text Box 1047"/>
              <p:cNvSpPr txBox="1">
                <a:spLocks noChangeArrowheads="1"/>
              </p:cNvSpPr>
              <p:nvPr/>
            </p:nvSpPr>
            <p:spPr bwMode="auto">
              <a:xfrm>
                <a:off x="5116880" y="3430588"/>
                <a:ext cx="2353528" cy="70788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Explained variation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 eaLnBrk="1" hangingPunct="1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Ŷ</a:t>
                </a:r>
                <a:r>
                  <a:rPr lang="en-US" sz="20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sz="20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US" sz="2000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887" name="Text Box 10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6880" y="3430588"/>
                <a:ext cx="2353528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2269" t="-4710" r="-2228" b="-10201"/>
                </a:stretch>
              </a:blip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89" name="Text Box 1049"/>
          <p:cNvSpPr txBox="1">
            <a:spLocks noChangeArrowheads="1"/>
          </p:cNvSpPr>
          <p:nvPr/>
        </p:nvSpPr>
        <p:spPr bwMode="auto">
          <a:xfrm>
            <a:off x="7514431" y="1967548"/>
            <a:ext cx="3032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ˆ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90" name="Text Box 1050"/>
          <p:cNvSpPr txBox="1">
            <a:spLocks noChangeArrowheads="1"/>
          </p:cNvSpPr>
          <p:nvPr/>
        </p:nvSpPr>
        <p:spPr bwMode="auto">
          <a:xfrm>
            <a:off x="3960813" y="6329363"/>
            <a:ext cx="48736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aseline="-25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2800" baseline="-25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28282" y="359431"/>
            <a:ext cx="5937755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“Coefficient of Determination (R</a:t>
            </a:r>
            <a:r>
              <a:rPr lang="en-US" sz="32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forecasting all about</a:t>
            </a:r>
            <a:r>
              <a:rPr lang="en-US" dirty="0" smtClean="0"/>
              <a:t>?</a:t>
            </a:r>
            <a:endParaRPr lang="en-US" dirty="0" smtClean="0"/>
          </a:p>
          <a:p>
            <a:r>
              <a:rPr lang="en-US" dirty="0"/>
              <a:t>Types of forecasting </a:t>
            </a:r>
            <a:r>
              <a:rPr lang="en-US" dirty="0" smtClean="0"/>
              <a:t>methods</a:t>
            </a:r>
            <a:endParaRPr lang="en-US" dirty="0" smtClean="0"/>
          </a:p>
          <a:p>
            <a:r>
              <a:rPr lang="en-US" dirty="0"/>
              <a:t>Main Focus - REGRESSION </a:t>
            </a:r>
            <a:r>
              <a:rPr lang="en-US" dirty="0" smtClean="0"/>
              <a:t>ANALYSIS</a:t>
            </a:r>
            <a:endParaRPr lang="en-US" dirty="0" smtClean="0"/>
          </a:p>
          <a:p>
            <a:pPr lvl="1"/>
            <a:r>
              <a:rPr lang="en-US" dirty="0" smtClean="0"/>
              <a:t>Scatter Plot</a:t>
            </a:r>
            <a:endParaRPr lang="en-US" dirty="0" smtClean="0"/>
          </a:p>
          <a:p>
            <a:pPr lvl="1"/>
            <a:r>
              <a:rPr lang="en-US" dirty="0" smtClean="0"/>
              <a:t>Using OLS, Derive Regression Equations </a:t>
            </a:r>
            <a:endParaRPr lang="en-US" dirty="0" smtClean="0"/>
          </a:p>
          <a:p>
            <a:r>
              <a:rPr lang="en-US" dirty="0"/>
              <a:t>Goodness of Fit: Regression Estimates?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oefficient of Determination and Correlation</a:t>
            </a:r>
            <a:endParaRPr lang="en-US" dirty="0" smtClean="0"/>
          </a:p>
          <a:p>
            <a:pPr lvl="1"/>
            <a:r>
              <a:rPr lang="en-US" dirty="0" smtClean="0"/>
              <a:t>Standard error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41222" y="215360"/>
            <a:ext cx="5937755" cy="118872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Determination of “Coefficient of Determination (R</a:t>
            </a:r>
            <a:r>
              <a:rPr lang="en-US" sz="3200" b="1" baseline="30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1404080"/>
                <a:ext cx="92202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variation = ∑ ( </a:t>
                </a:r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b="1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–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IN" b="1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𝒀</m:t>
                        </m:r>
                      </m:e>
                    </m:acc>
                  </m:oMath>
                </a14:m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r>
                  <a:rPr lang="en-US" b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50000"/>
                  </a:spcBef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Total </a:t>
                </a:r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Variation = Explained Variation  +  Unexplained Variation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04080"/>
                <a:ext cx="9220200" cy="1015663"/>
              </a:xfrm>
              <a:prstGeom prst="rect">
                <a:avLst/>
              </a:prstGeom>
              <a:blipFill rotWithShape="1">
                <a:blip r:embed="rId1"/>
                <a:stretch>
                  <a:fillRect t="-3010" b="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971800"/>
            <a:ext cx="67246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054"/>
          <p:cNvGrpSpPr/>
          <p:nvPr/>
        </p:nvGrpSpPr>
        <p:grpSpPr bwMode="auto">
          <a:xfrm>
            <a:off x="838200" y="4362057"/>
            <a:ext cx="7239000" cy="1676400"/>
            <a:chOff x="624" y="912"/>
            <a:chExt cx="4560" cy="1056"/>
          </a:xfrm>
        </p:grpSpPr>
        <p:pic>
          <p:nvPicPr>
            <p:cNvPr id="30" name="Picture 205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4" y="912"/>
              <a:ext cx="4560" cy="1056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31" name="Text Box 2053"/>
            <p:cNvSpPr txBox="1">
              <a:spLocks noChangeArrowheads="1"/>
            </p:cNvSpPr>
            <p:nvPr/>
          </p:nvSpPr>
          <p:spPr bwMode="auto">
            <a:xfrm>
              <a:off x="4320" y="1200"/>
              <a:ext cx="16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i="1"/>
                <a:t>t</a:t>
              </a:r>
              <a:endParaRPr lang="en-US" i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baseline="30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Values?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438401"/>
            <a:ext cx="8686799" cy="4267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value of 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ranges from 0 to 1.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 smtClean="0"/>
              <a:t>= </a:t>
            </a:r>
            <a:r>
              <a:rPr lang="en-US" sz="2400" dirty="0"/>
              <a:t>0 means that </a:t>
            </a:r>
            <a:r>
              <a:rPr lang="en-US" sz="2400" dirty="0" smtClean="0"/>
              <a:t>‘independent </a:t>
            </a:r>
            <a:r>
              <a:rPr lang="en-US" sz="2400" dirty="0"/>
              <a:t>variables explain none of the </a:t>
            </a:r>
            <a:r>
              <a:rPr lang="en-US" sz="2400" dirty="0" smtClean="0"/>
              <a:t>variation of </a:t>
            </a:r>
            <a:r>
              <a:rPr lang="en-US" sz="2400" dirty="0"/>
              <a:t>the dependent </a:t>
            </a:r>
            <a:r>
              <a:rPr lang="en-US" sz="2400" dirty="0" smtClean="0"/>
              <a:t>variable’ (</a:t>
            </a:r>
            <a:r>
              <a:rPr lang="en-US" sz="2400" dirty="0" err="1" smtClean="0"/>
              <a:t>Pindyck</a:t>
            </a:r>
            <a:r>
              <a:rPr lang="en-US" sz="2400" dirty="0" smtClean="0"/>
              <a:t> &amp; </a:t>
            </a:r>
            <a:r>
              <a:rPr lang="en-US" sz="2400" dirty="0" err="1" smtClean="0"/>
              <a:t>Rubinfeld</a:t>
            </a:r>
            <a:r>
              <a:rPr lang="en-US" sz="2400" dirty="0" smtClean="0"/>
              <a:t>, 2018)</a:t>
            </a:r>
            <a:endParaRPr lang="en-US" sz="2400" dirty="0" smtClean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400" dirty="0"/>
              <a:t>= </a:t>
            </a:r>
            <a:r>
              <a:rPr lang="en-US" sz="2400" dirty="0" smtClean="0"/>
              <a:t>one means </a:t>
            </a:r>
            <a:r>
              <a:rPr lang="en-US" sz="2400" dirty="0"/>
              <a:t>that </a:t>
            </a:r>
            <a:r>
              <a:rPr lang="en-US" sz="2400" dirty="0" smtClean="0"/>
              <a:t>‘independent variables explain </a:t>
            </a:r>
            <a:r>
              <a:rPr lang="en-US" sz="2400" dirty="0"/>
              <a:t>the variation </a:t>
            </a:r>
            <a:r>
              <a:rPr lang="en-US" sz="2400" dirty="0" smtClean="0"/>
              <a:t>perfectly’ </a:t>
            </a:r>
            <a:r>
              <a:rPr lang="en-US" sz="2400" dirty="0"/>
              <a:t>(</a:t>
            </a:r>
            <a:r>
              <a:rPr lang="en-US" sz="2400" dirty="0" err="1"/>
              <a:t>Pindyck</a:t>
            </a:r>
            <a:r>
              <a:rPr lang="en-US" sz="2400" dirty="0"/>
              <a:t> &amp; </a:t>
            </a:r>
            <a:r>
              <a:rPr lang="en-US" sz="2400" dirty="0" err="1"/>
              <a:t>Rubinfeld</a:t>
            </a:r>
            <a:r>
              <a:rPr lang="en-US" sz="2400" dirty="0"/>
              <a:t>, 2018)</a:t>
            </a:r>
            <a:endParaRPr lang="en-US" sz="2400" dirty="0"/>
          </a:p>
          <a:p>
            <a:r>
              <a:rPr lang="en-US" sz="2400" dirty="0" smtClean="0"/>
              <a:t>In an Example of Sales and Ads, </a:t>
            </a:r>
            <a:r>
              <a:rPr lang="en-US" sz="2400" dirty="0">
                <a:solidFill>
                  <a:srgbClr val="C00000"/>
                </a:solidFill>
              </a:rPr>
              <a:t>R² = 0.9604 </a:t>
            </a:r>
            <a:endParaRPr lang="en-US" sz="2400" dirty="0" smtClean="0">
              <a:solidFill>
                <a:srgbClr val="C00000"/>
              </a:solidFill>
            </a:endParaRPr>
          </a:p>
          <a:p>
            <a:pPr lvl="1"/>
            <a:r>
              <a:rPr lang="en-US" sz="2000" b="1" dirty="0" smtClean="0">
                <a:solidFill>
                  <a:schemeClr val="tx1"/>
                </a:solidFill>
              </a:rPr>
              <a:t>Implies that Ads explains 96 per cent of the variation in Sales Revenue.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340600" cy="685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Coefficient of </a:t>
            </a:r>
            <a:r>
              <a:rPr lang="en-US" sz="3600" dirty="0" smtClean="0"/>
              <a:t>Correlation (r)</a:t>
            </a:r>
            <a:endParaRPr lang="en-US" sz="3600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17775" y="1600200"/>
            <a:ext cx="411480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52470" y="3124200"/>
            <a:ext cx="12255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Prediction Using Regression Equations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1"/>
            <a:ext cx="8305799" cy="4191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With not cent percent accuracy, regression </a:t>
            </a:r>
            <a:r>
              <a:rPr lang="en-US" dirty="0"/>
              <a:t>equation can be used to predict or estimate </a:t>
            </a:r>
            <a:r>
              <a:rPr lang="en-US" dirty="0" smtClean="0"/>
              <a:t>the </a:t>
            </a:r>
            <a:r>
              <a:rPr lang="en-US" dirty="0"/>
              <a:t>value of independent variable. </a:t>
            </a:r>
            <a:endParaRPr lang="en-US" dirty="0"/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Standard Error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Se) is a measure of probable error in the predicted values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Lower the Se, better the fit of the data to the regression line, and better the prediction (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Pindyck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Rubinfeld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2018)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599" y="3771901"/>
            <a:ext cx="6272331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362200"/>
            <a:ext cx="5937755" cy="1188720"/>
          </a:xfrm>
        </p:spPr>
        <p:txBody>
          <a:bodyPr/>
          <a:lstStyle/>
          <a:p>
            <a:r>
              <a:rPr lang="en-IN" dirty="0" smtClean="0"/>
              <a:t>Class Exercise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458200" cy="1143000"/>
          </a:xfrm>
        </p:spPr>
        <p:txBody>
          <a:bodyPr>
            <a:noAutofit/>
          </a:bodyPr>
          <a:lstStyle/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alibri" panose="020F0502020204030204"/>
                <a:ea typeface="MS Mincho"/>
              </a:rPr>
              <a:t>    A Sales Manager wants to know if there is a relationship between Price of a particular Metal and Demand for that Metal over different regions </a:t>
            </a:r>
            <a:endParaRPr lang="en-US" sz="2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6616" y="2209800"/>
          <a:ext cx="4114798" cy="4206240"/>
        </p:xfrm>
        <a:graphic>
          <a:graphicData uri="http://schemas.openxmlformats.org/drawingml/2006/table">
            <a:tbl>
              <a:tblPr/>
              <a:tblGrid>
                <a:gridCol w="1379415"/>
                <a:gridCol w="1291492"/>
                <a:gridCol w="1443891"/>
              </a:tblGrid>
              <a:tr h="8407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Regions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Price </a:t>
                      </a:r>
                      <a:endParaRPr lang="en-US" sz="2400" b="0" dirty="0" smtClean="0">
                        <a:latin typeface="Calibri" panose="020F0502020204030204"/>
                        <a:ea typeface="MS Mincho"/>
                        <a:cs typeface="Arial" panose="020B0604020202020204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(In Rs.)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Demand (Kgs)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630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15.5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2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370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7.5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3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616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13.9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4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700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18.7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5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430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8.2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6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568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13.2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7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1200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23.0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8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2976</a:t>
                      </a:r>
                      <a:endParaRPr lang="en-US" sz="3600" b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dirty="0">
                          <a:latin typeface="Calibri" panose="020F0502020204030204"/>
                          <a:ea typeface="MS Mincho"/>
                          <a:cs typeface="Arial" panose="020B0604020202020204"/>
                        </a:rPr>
                        <a:t>87.3</a:t>
                      </a:r>
                      <a:endParaRPr lang="en-US" sz="3600" b="0" dirty="0">
                        <a:latin typeface="Times New Roman" panose="02020603050405020304"/>
                        <a:ea typeface="MS Mincho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1857" name="Rectangle 1"/>
          <p:cNvSpPr>
            <a:spLocks noChangeArrowheads="1"/>
          </p:cNvSpPr>
          <p:nvPr/>
        </p:nvSpPr>
        <p:spPr bwMode="auto">
          <a:xfrm>
            <a:off x="4724400" y="2288976"/>
            <a:ext cx="3733800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Times New Roman" panose="02020603050405020304" pitchFamily="18" charset="0"/>
              </a:rPr>
              <a:t>Find the regression line equation 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Times New Roman" panose="02020603050405020304" pitchFamily="18" charset="0"/>
              </a:rPr>
              <a:t>Interpret the slope.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Times New Roman" panose="02020603050405020304" pitchFamily="18" charset="0"/>
              </a:rPr>
              <a:t>Find and interpret Coefficient of Determination (R</a:t>
            </a:r>
            <a:r>
              <a: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MS Mincho" pitchFamily="49" charset="-128"/>
                <a:cs typeface="Times New Roman" panose="02020603050405020304" pitchFamily="18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2000" y="914400"/>
          <a:ext cx="7162800" cy="5257802"/>
        </p:xfrm>
        <a:graphic>
          <a:graphicData uri="http://schemas.openxmlformats.org/drawingml/2006/table">
            <a:tbl>
              <a:tblPr/>
              <a:tblGrid>
                <a:gridCol w="1240088"/>
                <a:gridCol w="1240088"/>
                <a:gridCol w="1240088"/>
                <a:gridCol w="1918262"/>
                <a:gridCol w="1524274"/>
              </a:tblGrid>
              <a:tr h="86701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Regions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Price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(X)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Demand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(Y)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X^2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X*Y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15.5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396900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9765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370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7.5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136900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2775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616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13.9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379456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8562.4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18.7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490000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13090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430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8.2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184900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3526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568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322624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7497.6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1440000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27600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2976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87.3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8856576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259805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0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Sum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7490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187.3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12207356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332621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838200"/>
          <a:ext cx="8305800" cy="5551502"/>
        </p:xfrm>
        <a:graphic>
          <a:graphicData uri="http://schemas.openxmlformats.org/drawingml/2006/table">
            <a:tbl>
              <a:tblPr/>
              <a:tblGrid>
                <a:gridCol w="555069"/>
                <a:gridCol w="555069"/>
                <a:gridCol w="1214214"/>
                <a:gridCol w="858624"/>
                <a:gridCol w="682272"/>
                <a:gridCol w="555069"/>
                <a:gridCol w="555069"/>
                <a:gridCol w="555069"/>
                <a:gridCol w="555069"/>
                <a:gridCol w="555069"/>
                <a:gridCol w="555069"/>
                <a:gridCol w="555069"/>
                <a:gridCol w="555069"/>
              </a:tblGrid>
              <a:tr h="37236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Two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equations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: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65833">
                <a:tc gridSpan="1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1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187.3 = 8a +</a:t>
                      </a:r>
                      <a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7490b 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and              </a:t>
                      </a:r>
                      <a:r>
                        <a:rPr lang="en-US" sz="2400" b="0" i="1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332620.8 = 7490a + 12207356b  </a:t>
                      </a:r>
                      <a:endParaRPr lang="en-US" sz="2400" b="0" i="1" u="none" strike="noStrike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Multiplying first with 7490 and second with 8 will give us: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1402877 = 59920a +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56100100b      and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2660966 = 59920a + 97658848b</a:t>
                      </a:r>
                      <a:endParaRPr lang="en-US" sz="2400" b="0" i="0" u="none" strike="noStrike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 gridSpan="13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b =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0.030273    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and 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 = -4.930, Y = -4.930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+ 0.0302X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2365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Slope (b) 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= 0.030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means that for every increase of 1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Rs. In Price, Demand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increases by 0.030 Kgs.,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on average.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286546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72365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6368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050">
                <a:tc gridSpan="13"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r</a:t>
                      </a:r>
                      <a:r>
                        <a:rPr lang="en-US" sz="2400" b="1" i="0" u="none" strike="noStrike" baseline="30000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2</a:t>
                      </a: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 = .982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means that there is a 98.2% reduction in error in predicting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demand of metal by 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using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price of that metal.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286546" marR="6368" marT="6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Review Questions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equation </a:t>
                </a:r>
                <a:endParaRPr lang="en-IN" sz="26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𝐷𝑒𝑚𝑎𝑛𝑑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45000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IN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describes law of demand. What is value 15 represent here?</a:t>
                </a:r>
                <a:endParaRPr lang="en-IN" dirty="0"/>
              </a:p>
              <a:p>
                <a:pPr marL="514350" indent="-514350">
                  <a:buAutoNum type="alphaLcPeriod"/>
                </a:pPr>
                <a:r>
                  <a:rPr lang="en-IN" dirty="0" smtClean="0"/>
                  <a:t>Interce</a:t>
                </a:r>
                <a:r>
                  <a:rPr lang="en-IN" dirty="0" smtClean="0"/>
                  <a:t>pt</a:t>
                </a:r>
                <a:endParaRPr lang="en-IN" dirty="0" smtClean="0"/>
              </a:p>
              <a:p>
                <a:pPr marL="514350" indent="-514350">
                  <a:buFont typeface="Arial" panose="020B0604020202020204" pitchFamily="34" charset="0"/>
                  <a:buAutoNum type="alphaLcPeriod"/>
                </a:pPr>
                <a:r>
                  <a:rPr lang="en-IN" dirty="0"/>
                  <a:t>Slope</a:t>
                </a:r>
                <a:endParaRPr lang="en-IN" dirty="0"/>
              </a:p>
              <a:p>
                <a:pPr marL="514350" indent="-514350">
                  <a:buAutoNum type="alphaLcPeriod"/>
                </a:pPr>
                <a:r>
                  <a:rPr lang="en-IN" dirty="0" smtClean="0"/>
                  <a:t>Coefficient of </a:t>
                </a:r>
                <a:r>
                  <a:rPr lang="en-IN" dirty="0" smtClean="0"/>
                  <a:t>Correlation</a:t>
                </a:r>
                <a:endParaRPr lang="en-IN" dirty="0" smtClean="0"/>
              </a:p>
              <a:p>
                <a:pPr marL="514350" indent="-514350">
                  <a:buAutoNum type="alphaLcPeriod"/>
                </a:pPr>
                <a:r>
                  <a:rPr lang="en-IN" dirty="0" smtClean="0"/>
                  <a:t>None of the above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 rotWithShape="1">
                <a:blip r:embed="rId1"/>
                <a:stretch>
                  <a:fillRect t="-7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Review Questions        </a:t>
            </a:r>
            <a:br>
              <a:rPr lang="en-IN" dirty="0" smtClean="0"/>
            </a:br>
            <a:r>
              <a:rPr lang="en-IN" dirty="0" smtClean="0"/>
              <a:t>contd</a:t>
            </a:r>
            <a:r>
              <a:rPr lang="en-IN" dirty="0" smtClean="0"/>
              <a:t>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 smtClean="0"/>
              <a:t>2. </a:t>
            </a:r>
            <a:r>
              <a:rPr lang="en-US" sz="2800" dirty="0">
                <a:latin typeface="Arial" panose="020B0604020202020204" pitchFamily="34" charset="0"/>
              </a:rPr>
              <a:t>The coefficient of determination is; </a:t>
            </a:r>
            <a:endParaRPr lang="en-US" sz="2800" dirty="0" smtClean="0">
              <a:latin typeface="Arial" panose="020B0604020202020204" pitchFamily="34" charset="0"/>
            </a:endParaRPr>
          </a:p>
          <a:p>
            <a:pPr marL="514350" indent="-514350">
              <a:spcBef>
                <a:spcPct val="50000"/>
              </a:spcBef>
              <a:buAutoNum type="alphaLcParenR"/>
            </a:pPr>
            <a:r>
              <a:rPr lang="en-US" sz="2800" dirty="0" smtClean="0">
                <a:latin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</a:rPr>
              <a:t>square root of the correlation </a:t>
            </a:r>
            <a:r>
              <a:rPr lang="en-US" sz="2800" dirty="0" smtClean="0">
                <a:latin typeface="Arial" panose="020B0604020202020204" pitchFamily="34" charset="0"/>
              </a:rPr>
              <a:t>coefficient</a:t>
            </a:r>
            <a:endParaRPr lang="en-US" sz="2800" dirty="0" smtClean="0">
              <a:latin typeface="Arial" panose="020B0604020202020204" pitchFamily="34" charset="0"/>
            </a:endParaRPr>
          </a:p>
          <a:p>
            <a:pPr marL="514350" indent="-514350">
              <a:spcBef>
                <a:spcPct val="50000"/>
              </a:spcBef>
              <a:buAutoNum type="alphaLcParenR"/>
            </a:pPr>
            <a:r>
              <a:rPr lang="en-US" sz="2800" dirty="0" smtClean="0">
                <a:latin typeface="Arial" panose="020B0604020202020204" pitchFamily="34" charset="0"/>
              </a:rPr>
              <a:t>usually </a:t>
            </a:r>
            <a:r>
              <a:rPr lang="en-US" sz="2800" dirty="0">
                <a:latin typeface="Arial" panose="020B0604020202020204" pitchFamily="34" charset="0"/>
              </a:rPr>
              <a:t>less than zero </a:t>
            </a:r>
            <a:endParaRPr lang="en-US" sz="2800" dirty="0" smtClean="0">
              <a:latin typeface="Arial" panose="020B0604020202020204" pitchFamily="34" charset="0"/>
            </a:endParaRPr>
          </a:p>
          <a:p>
            <a:pPr marL="514350" indent="-514350">
              <a:spcBef>
                <a:spcPct val="50000"/>
              </a:spcBef>
              <a:buAutoNum type="alphaLcParenR"/>
            </a:pPr>
            <a:r>
              <a:rPr lang="en-US" sz="2800" dirty="0" smtClean="0">
                <a:latin typeface="Arial" panose="020B0604020202020204" pitchFamily="34" charset="0"/>
              </a:rPr>
              <a:t>the </a:t>
            </a:r>
            <a:r>
              <a:rPr lang="en-US" sz="2800" dirty="0">
                <a:latin typeface="Arial" panose="020B0604020202020204" pitchFamily="34" charset="0"/>
              </a:rPr>
              <a:t>correlation coefficient squared </a:t>
            </a:r>
            <a:endParaRPr lang="en-US" sz="2800" dirty="0" smtClean="0">
              <a:latin typeface="Arial" panose="020B0604020202020204" pitchFamily="34" charset="0"/>
            </a:endParaRPr>
          </a:p>
          <a:p>
            <a:pPr marL="514350" indent="-514350">
              <a:spcBef>
                <a:spcPct val="50000"/>
              </a:spcBef>
              <a:buAutoNum type="alphaLcParenR"/>
            </a:pPr>
            <a:r>
              <a:rPr lang="en-US" sz="2800" dirty="0" smtClean="0">
                <a:latin typeface="Arial" panose="020B0604020202020204" pitchFamily="34" charset="0"/>
              </a:rPr>
              <a:t>equal </a:t>
            </a:r>
            <a:r>
              <a:rPr lang="en-US" sz="2800" dirty="0">
                <a:latin typeface="Arial" panose="020B0604020202020204" pitchFamily="34" charset="0"/>
              </a:rPr>
              <a:t>to zero</a:t>
            </a:r>
            <a:endParaRPr lang="en-US" dirty="0" smtClean="0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b="1" dirty="0" smtClean="0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b="1" dirty="0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b="1" dirty="0" smtClean="0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1295400"/>
            <a:ext cx="7086600" cy="120032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i="1" dirty="0" smtClean="0"/>
              <a:t>“Prediction is very difficult,</a:t>
            </a:r>
            <a:endParaRPr lang="en-US" i="1" dirty="0" smtClean="0"/>
          </a:p>
          <a:p>
            <a:r>
              <a:rPr lang="en-US" i="1" dirty="0" smtClean="0"/>
              <a:t>especially if it's about the future.”</a:t>
            </a:r>
            <a:endParaRPr lang="en-US" i="1" dirty="0" smtClean="0"/>
          </a:p>
          <a:p>
            <a:r>
              <a:rPr lang="en-US" i="1" dirty="0" smtClean="0"/>
              <a:t>				                    Nils Bohr</a:t>
            </a:r>
            <a:endParaRPr lang="en-US" i="1" dirty="0"/>
          </a:p>
        </p:txBody>
      </p:sp>
      <p:sp>
        <p:nvSpPr>
          <p:cNvPr id="5" name="Rectangle 4"/>
          <p:cNvSpPr/>
          <p:nvPr/>
        </p:nvSpPr>
        <p:spPr>
          <a:xfrm>
            <a:off x="762000" y="2895600"/>
            <a:ext cx="7010400" cy="52322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i="1" dirty="0" smtClean="0"/>
              <a:t>Prediction Vs Forecasting</a:t>
            </a:r>
            <a:endParaRPr lang="en-US" sz="2800" i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0" y="3962400"/>
            <a:ext cx="6858000" cy="830997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Forecasting is a tool used for </a:t>
            </a:r>
            <a:r>
              <a:rPr lang="en-US" i="1" dirty="0" smtClean="0"/>
              <a:t>predicting  </a:t>
            </a:r>
            <a:r>
              <a:rPr lang="en-US" i="1" dirty="0"/>
              <a:t>future demand based </a:t>
            </a:r>
            <a:r>
              <a:rPr lang="en-US" i="1" dirty="0" smtClean="0"/>
              <a:t>on past </a:t>
            </a:r>
            <a:r>
              <a:rPr lang="en-US" i="1" dirty="0"/>
              <a:t>demand information.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Review Questions        </a:t>
            </a:r>
            <a:br>
              <a:rPr lang="en-IN" dirty="0"/>
            </a:br>
            <a:r>
              <a:rPr lang="en-IN" dirty="0"/>
              <a:t>contd.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17638"/>
                <a:ext cx="8686800" cy="47085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3. Given the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equation </a:t>
                </a:r>
                <a:endParaRPr lang="en-IN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𝑏𝑜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which of the following option is correct?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increases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decreases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increases so does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endParaRPr lang="en-US" i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Neither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nor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option is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arenR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decreases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increases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17638"/>
                <a:ext cx="8686800" cy="4708525"/>
              </a:xfrm>
              <a:blipFill rotWithShape="1">
                <a:blip r:embed="rId1"/>
                <a:stretch>
                  <a:fillRect t="-7" b="-1457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Review Questions        </a:t>
            </a:r>
            <a:br>
              <a:rPr lang="en-IN" dirty="0"/>
            </a:br>
            <a:r>
              <a:rPr lang="en-IN" dirty="0"/>
              <a:t>contd.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432878"/>
            <a:ext cx="8610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sz="2800" dirty="0" smtClean="0"/>
              <a:t>Given the output of simple </a:t>
            </a:r>
            <a:r>
              <a:rPr lang="en-US" sz="2800" dirty="0"/>
              <a:t>linear regression </a:t>
            </a:r>
            <a:r>
              <a:rPr lang="en-US" sz="2800" dirty="0" smtClean="0"/>
              <a:t>equation: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Sample size (n)= 15</a:t>
            </a:r>
            <a:r>
              <a:rPr lang="en-US" sz="2800" dirty="0"/>
              <a:t>, </a:t>
            </a:r>
            <a:r>
              <a:rPr lang="en-US" sz="2800" dirty="0" smtClean="0"/>
              <a:t>Explained Variation=100</a:t>
            </a:r>
            <a:r>
              <a:rPr lang="en-US" sz="2800" dirty="0"/>
              <a:t>, </a:t>
            </a:r>
            <a:r>
              <a:rPr lang="en-US" sz="2800" dirty="0" smtClean="0"/>
              <a:t>Total Variation = 152</a:t>
            </a:r>
            <a:endParaRPr lang="en-US" sz="2800" dirty="0" smtClean="0"/>
          </a:p>
          <a:p>
            <a:pPr marL="0" indent="0">
              <a:buNone/>
            </a:pPr>
            <a:r>
              <a:rPr lang="en-US" dirty="0" smtClean="0"/>
              <a:t>Calculate the coefficient </a:t>
            </a:r>
            <a:r>
              <a:rPr lang="en-US" dirty="0"/>
              <a:t>of </a:t>
            </a:r>
            <a:r>
              <a:rPr lang="en-US" dirty="0" smtClean="0"/>
              <a:t>determination?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a) 0.5200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b) </a:t>
            </a:r>
            <a:r>
              <a:rPr lang="en-US" dirty="0"/>
              <a:t>0.8111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dirty="0" smtClean="0"/>
              <a:t>0.6579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d) 1.52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Review Questions        </a:t>
            </a:r>
            <a:br>
              <a:rPr lang="en-IN" dirty="0"/>
            </a:br>
            <a:r>
              <a:rPr lang="en-IN" dirty="0"/>
              <a:t>contd.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5</a:t>
                </a:r>
                <a:r>
                  <a:rPr lang="en-US" dirty="0" smtClean="0"/>
                  <a:t>.In the equation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𝑏𝑋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=0,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=?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 Y starts from </a:t>
                </a:r>
                <a:r>
                  <a:rPr lang="en-US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origin.</a:t>
                </a: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no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yes when b=0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yes when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a=0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None of the above </a:t>
                </a:r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buAutoNum type="alphaLcPeriod"/>
                </a:pPr>
                <a:endParaRPr lang="en-US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08525"/>
              </a:xfrm>
              <a:blipFill rotWithShape="1">
                <a:blip r:embed="rId1"/>
                <a:stretch>
                  <a:fillRect t="-7" b="-210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Gujarati, D. N., &amp; Porter, D. C. (2010). </a:t>
            </a:r>
            <a:r>
              <a:rPr lang="en-US" i="1" dirty="0"/>
              <a:t>Essential of Econometric </a:t>
            </a:r>
            <a:r>
              <a:rPr lang="en-US" i="1" dirty="0" smtClean="0"/>
              <a:t>(</a:t>
            </a:r>
            <a:r>
              <a:rPr lang="en-US" i="1" dirty="0"/>
              <a:t>4th edition ed.). McGraw-Hill. </a:t>
            </a:r>
            <a:endParaRPr lang="en-US" i="1" dirty="0"/>
          </a:p>
          <a:p>
            <a:r>
              <a:rPr lang="en-US" dirty="0" err="1"/>
              <a:t>Pindyck</a:t>
            </a:r>
            <a:r>
              <a:rPr lang="en-US" dirty="0"/>
              <a:t>, R. S., &amp; </a:t>
            </a:r>
            <a:r>
              <a:rPr lang="en-US" dirty="0" err="1"/>
              <a:t>Rubinfeld</a:t>
            </a:r>
            <a:r>
              <a:rPr lang="en-US" dirty="0"/>
              <a:t>, D. l. (2018). </a:t>
            </a:r>
            <a:r>
              <a:rPr lang="en-US" i="1" dirty="0"/>
              <a:t>Microeconomics. Pearson. </a:t>
            </a:r>
            <a:endParaRPr lang="en-US" i="1" dirty="0"/>
          </a:p>
          <a:p>
            <a:r>
              <a:rPr lang="en-US" dirty="0"/>
              <a:t>Robert, S. P., &amp; Daniel, L. R. (1998). Econometric models and economic forecasts. </a:t>
            </a:r>
            <a:r>
              <a:rPr lang="en-US" i="1" dirty="0"/>
              <a:t>New York, NY: Irwin and McGraw-Hill. </a:t>
            </a:r>
            <a:endParaRPr lang="en-US" i="1" dirty="0" smtClean="0"/>
          </a:p>
          <a:p>
            <a:r>
              <a:rPr lang="en-US" dirty="0" smtClean="0"/>
              <a:t>Goyal, M. (2008). </a:t>
            </a:r>
            <a:r>
              <a:rPr lang="en-US" i="1" dirty="0" smtClean="0"/>
              <a:t>Computer based numerical &amp; statistical techniques</a:t>
            </a:r>
            <a:r>
              <a:rPr lang="en-US" dirty="0" smtClean="0"/>
              <a:t>: INFINITY SCIENCE P RESS LLC.</a:t>
            </a:r>
            <a:endParaRPr lang="en-US" dirty="0" smtClean="0"/>
          </a:p>
          <a:p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 bwMode="auto">
          <a:xfrm>
            <a:off x="1295400" y="3795713"/>
            <a:ext cx="2057400" cy="381000"/>
            <a:chOff x="720" y="2304"/>
            <a:chExt cx="1296" cy="240"/>
          </a:xfrm>
        </p:grpSpPr>
        <p:sp>
          <p:nvSpPr>
            <p:cNvPr id="60435" name="Oval 19"/>
            <p:cNvSpPr>
              <a:spLocks noChangeArrowheads="1"/>
            </p:cNvSpPr>
            <p:nvPr/>
          </p:nvSpPr>
          <p:spPr bwMode="auto">
            <a:xfrm>
              <a:off x="720" y="24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6" name="Oval 20"/>
            <p:cNvSpPr>
              <a:spLocks noChangeArrowheads="1"/>
            </p:cNvSpPr>
            <p:nvPr/>
          </p:nvSpPr>
          <p:spPr bwMode="auto">
            <a:xfrm>
              <a:off x="960" y="2304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7" name="Oval 21"/>
            <p:cNvSpPr>
              <a:spLocks noChangeArrowheads="1"/>
            </p:cNvSpPr>
            <p:nvPr/>
          </p:nvSpPr>
          <p:spPr bwMode="auto">
            <a:xfrm>
              <a:off x="1200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8" name="Oval 22"/>
            <p:cNvSpPr>
              <a:spLocks noChangeArrowheads="1"/>
            </p:cNvSpPr>
            <p:nvPr/>
          </p:nvSpPr>
          <p:spPr bwMode="auto">
            <a:xfrm>
              <a:off x="1440" y="2352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9" name="Oval 23"/>
            <p:cNvSpPr>
              <a:spLocks noChangeArrowheads="1"/>
            </p:cNvSpPr>
            <p:nvPr/>
          </p:nvSpPr>
          <p:spPr bwMode="auto">
            <a:xfrm>
              <a:off x="1680" y="2400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40" name="Oval 24"/>
            <p:cNvSpPr>
              <a:spLocks noChangeArrowheads="1"/>
            </p:cNvSpPr>
            <p:nvPr/>
          </p:nvSpPr>
          <p:spPr bwMode="auto">
            <a:xfrm>
              <a:off x="1920" y="244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8"/>
          <p:cNvGrpSpPr/>
          <p:nvPr/>
        </p:nvGrpSpPr>
        <p:grpSpPr bwMode="auto">
          <a:xfrm>
            <a:off x="533400" y="1433513"/>
            <a:ext cx="4724400" cy="3733800"/>
            <a:chOff x="240" y="816"/>
            <a:chExt cx="2976" cy="2352"/>
          </a:xfrm>
        </p:grpSpPr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240" y="816"/>
              <a:ext cx="2640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dirty="0">
                  <a:solidFill>
                    <a:srgbClr val="00B050"/>
                  </a:solidFill>
                </a:rPr>
                <a:t>Demand for Mercedes E Class</a:t>
              </a:r>
              <a:endParaRPr lang="en-US" sz="18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4" name="Group 41"/>
            <p:cNvGrpSpPr/>
            <p:nvPr/>
          </p:nvGrpSpPr>
          <p:grpSpPr bwMode="auto">
            <a:xfrm>
              <a:off x="528" y="1104"/>
              <a:ext cx="2688" cy="2064"/>
              <a:chOff x="528" y="1104"/>
              <a:chExt cx="2688" cy="2064"/>
            </a:xfrm>
          </p:grpSpPr>
          <p:sp>
            <p:nvSpPr>
              <p:cNvPr id="60419" name="Line 3"/>
              <p:cNvSpPr>
                <a:spLocks noChangeShapeType="1"/>
              </p:cNvSpPr>
              <p:nvPr/>
            </p:nvSpPr>
            <p:spPr bwMode="auto">
              <a:xfrm flipV="1">
                <a:off x="528" y="1104"/>
                <a:ext cx="0" cy="18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0" name="Line 4"/>
              <p:cNvSpPr>
                <a:spLocks noChangeShapeType="1"/>
              </p:cNvSpPr>
              <p:nvPr/>
            </p:nvSpPr>
            <p:spPr bwMode="auto">
              <a:xfrm>
                <a:off x="52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1" name="Text Box 5"/>
              <p:cNvSpPr txBox="1">
                <a:spLocks noChangeArrowheads="1"/>
              </p:cNvSpPr>
              <p:nvPr/>
            </p:nvSpPr>
            <p:spPr bwMode="auto">
              <a:xfrm>
                <a:off x="2592" y="2841"/>
                <a:ext cx="624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Time</a:t>
                </a:r>
                <a:endParaRPr lang="en-US" sz="1800"/>
              </a:p>
            </p:txBody>
          </p:sp>
          <p:sp>
            <p:nvSpPr>
              <p:cNvPr id="60423" name="Line 7"/>
              <p:cNvSpPr>
                <a:spLocks noChangeShapeType="1"/>
              </p:cNvSpPr>
              <p:nvPr/>
            </p:nvSpPr>
            <p:spPr bwMode="auto">
              <a:xfrm>
                <a:off x="76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4" name="Line 8"/>
              <p:cNvSpPr>
                <a:spLocks noChangeShapeType="1"/>
              </p:cNvSpPr>
              <p:nvPr/>
            </p:nvSpPr>
            <p:spPr bwMode="auto">
              <a:xfrm>
                <a:off x="100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5" name="Line 9"/>
              <p:cNvSpPr>
                <a:spLocks noChangeShapeType="1"/>
              </p:cNvSpPr>
              <p:nvPr/>
            </p:nvSpPr>
            <p:spPr bwMode="auto">
              <a:xfrm>
                <a:off x="124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6" name="Line 10"/>
              <p:cNvSpPr>
                <a:spLocks noChangeShapeType="1"/>
              </p:cNvSpPr>
              <p:nvPr/>
            </p:nvSpPr>
            <p:spPr bwMode="auto">
              <a:xfrm>
                <a:off x="148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7" name="Line 11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8" name="Line 12"/>
              <p:cNvSpPr>
                <a:spLocks noChangeShapeType="1"/>
              </p:cNvSpPr>
              <p:nvPr/>
            </p:nvSpPr>
            <p:spPr bwMode="auto">
              <a:xfrm>
                <a:off x="196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29" name="Text Box 13"/>
              <p:cNvSpPr txBox="1">
                <a:spLocks noChangeArrowheads="1"/>
              </p:cNvSpPr>
              <p:nvPr/>
            </p:nvSpPr>
            <p:spPr bwMode="auto">
              <a:xfrm>
                <a:off x="624" y="2976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Jan </a:t>
                </a:r>
                <a:endParaRPr lang="en-US" sz="1200" dirty="0"/>
              </a:p>
            </p:txBody>
          </p:sp>
          <p:sp>
            <p:nvSpPr>
              <p:cNvPr id="60430" name="Text Box 14"/>
              <p:cNvSpPr txBox="1">
                <a:spLocks noChangeArrowheads="1"/>
              </p:cNvSpPr>
              <p:nvPr/>
            </p:nvSpPr>
            <p:spPr bwMode="auto">
              <a:xfrm>
                <a:off x="864" y="2976"/>
                <a:ext cx="288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Feb </a:t>
                </a:r>
                <a:endParaRPr lang="en-US" sz="1200" dirty="0"/>
              </a:p>
            </p:txBody>
          </p:sp>
          <p:sp>
            <p:nvSpPr>
              <p:cNvPr id="60431" name="Text Box 15"/>
              <p:cNvSpPr txBox="1">
                <a:spLocks noChangeArrowheads="1"/>
              </p:cNvSpPr>
              <p:nvPr/>
            </p:nvSpPr>
            <p:spPr bwMode="auto">
              <a:xfrm>
                <a:off x="1104" y="2976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/>
                  <a:t>Mar</a:t>
                </a:r>
                <a:endParaRPr lang="en-US" sz="1400"/>
              </a:p>
            </p:txBody>
          </p:sp>
          <p:sp>
            <p:nvSpPr>
              <p:cNvPr id="60432" name="Text Box 16"/>
              <p:cNvSpPr txBox="1">
                <a:spLocks noChangeArrowheads="1"/>
              </p:cNvSpPr>
              <p:nvPr/>
            </p:nvSpPr>
            <p:spPr bwMode="auto">
              <a:xfrm>
                <a:off x="1344" y="2976"/>
                <a:ext cx="33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Apr</a:t>
                </a:r>
                <a:endParaRPr lang="en-US" sz="1200"/>
              </a:p>
            </p:txBody>
          </p:sp>
          <p:sp>
            <p:nvSpPr>
              <p:cNvPr id="60433" name="Text Box 17"/>
              <p:cNvSpPr txBox="1">
                <a:spLocks noChangeArrowheads="1"/>
              </p:cNvSpPr>
              <p:nvPr/>
            </p:nvSpPr>
            <p:spPr bwMode="auto">
              <a:xfrm>
                <a:off x="1584" y="2976"/>
                <a:ext cx="33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 dirty="0"/>
                  <a:t>May</a:t>
                </a:r>
                <a:endParaRPr lang="en-US" sz="1200" dirty="0"/>
              </a:p>
            </p:txBody>
          </p:sp>
          <p:sp>
            <p:nvSpPr>
              <p:cNvPr id="60434" name="Text Box 18"/>
              <p:cNvSpPr txBox="1">
                <a:spLocks noChangeArrowheads="1"/>
              </p:cNvSpPr>
              <p:nvPr/>
            </p:nvSpPr>
            <p:spPr bwMode="auto">
              <a:xfrm>
                <a:off x="1824" y="2976"/>
                <a:ext cx="33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Jun</a:t>
                </a:r>
                <a:endParaRPr lang="en-US" sz="1200"/>
              </a:p>
            </p:txBody>
          </p:sp>
          <p:sp>
            <p:nvSpPr>
              <p:cNvPr id="60441" name="Line 25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2" name="Line 26"/>
              <p:cNvSpPr>
                <a:spLocks noChangeShapeType="1"/>
              </p:cNvSpPr>
              <p:nvPr/>
            </p:nvSpPr>
            <p:spPr bwMode="auto">
              <a:xfrm>
                <a:off x="2448" y="28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43" name="Text Box 27"/>
              <p:cNvSpPr txBox="1">
                <a:spLocks noChangeArrowheads="1"/>
              </p:cNvSpPr>
              <p:nvPr/>
            </p:nvSpPr>
            <p:spPr bwMode="auto">
              <a:xfrm>
                <a:off x="2064" y="2976"/>
                <a:ext cx="33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Jul</a:t>
                </a:r>
                <a:endParaRPr lang="en-US" sz="1200"/>
              </a:p>
            </p:txBody>
          </p:sp>
          <p:sp>
            <p:nvSpPr>
              <p:cNvPr id="60444" name="Text Box 28"/>
              <p:cNvSpPr txBox="1">
                <a:spLocks noChangeArrowheads="1"/>
              </p:cNvSpPr>
              <p:nvPr/>
            </p:nvSpPr>
            <p:spPr bwMode="auto">
              <a:xfrm>
                <a:off x="2304" y="2976"/>
                <a:ext cx="336" cy="1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200"/>
                  <a:t>Aug</a:t>
                </a:r>
                <a:endParaRPr lang="en-US" sz="1200"/>
              </a:p>
            </p:txBody>
          </p:sp>
        </p:grpSp>
      </p:grpSp>
      <p:sp>
        <p:nvSpPr>
          <p:cNvPr id="60449" name="Oval 33"/>
          <p:cNvSpPr>
            <a:spLocks noChangeArrowheads="1"/>
          </p:cNvSpPr>
          <p:nvPr/>
        </p:nvSpPr>
        <p:spPr bwMode="auto">
          <a:xfrm>
            <a:off x="990600" y="5548313"/>
            <a:ext cx="152400" cy="152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50" name="Oval 34"/>
          <p:cNvSpPr>
            <a:spLocks noChangeArrowheads="1"/>
          </p:cNvSpPr>
          <p:nvPr/>
        </p:nvSpPr>
        <p:spPr bwMode="auto">
          <a:xfrm>
            <a:off x="990600" y="585311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1295400" y="5392738"/>
            <a:ext cx="4191000" cy="703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Actual demand (past sales)</a:t>
            </a:r>
            <a:endParaRPr lang="en-US" sz="1600"/>
          </a:p>
          <a:p>
            <a:pPr>
              <a:spcBef>
                <a:spcPct val="50000"/>
              </a:spcBef>
            </a:pPr>
            <a:r>
              <a:rPr lang="en-US" sz="1600"/>
              <a:t>Predicted demand</a:t>
            </a:r>
            <a:endParaRPr lang="en-US" sz="1600"/>
          </a:p>
        </p:txBody>
      </p:sp>
      <p:sp>
        <p:nvSpPr>
          <p:cNvPr id="60458" name="Text Box 42"/>
          <p:cNvSpPr txBox="1">
            <a:spLocks noChangeArrowheads="1"/>
          </p:cNvSpPr>
          <p:nvPr/>
        </p:nvSpPr>
        <p:spPr bwMode="auto">
          <a:xfrm>
            <a:off x="5029200" y="1357312"/>
            <a:ext cx="3429000" cy="1200329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We try to predict the future by looking back at the past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5" name="Group 54"/>
          <p:cNvGrpSpPr/>
          <p:nvPr/>
        </p:nvGrpSpPr>
        <p:grpSpPr bwMode="auto">
          <a:xfrm>
            <a:off x="3606800" y="2743200"/>
            <a:ext cx="5232400" cy="3429001"/>
            <a:chOff x="2272" y="1728"/>
            <a:chExt cx="3296" cy="2160"/>
          </a:xfrm>
        </p:grpSpPr>
        <p:sp>
          <p:nvSpPr>
            <p:cNvPr id="60447" name="Oval 31"/>
            <p:cNvSpPr>
              <a:spLocks noChangeArrowheads="1"/>
            </p:cNvSpPr>
            <p:nvPr/>
          </p:nvSpPr>
          <p:spPr bwMode="auto">
            <a:xfrm>
              <a:off x="2272" y="2496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0"/>
            <p:cNvGrpSpPr/>
            <p:nvPr/>
          </p:nvGrpSpPr>
          <p:grpSpPr bwMode="auto">
            <a:xfrm>
              <a:off x="2352" y="1728"/>
              <a:ext cx="3216" cy="2160"/>
              <a:chOff x="2448" y="1728"/>
              <a:chExt cx="3114" cy="2160"/>
            </a:xfrm>
          </p:grpSpPr>
          <p:sp>
            <p:nvSpPr>
              <p:cNvPr id="60462" name="Freeform 46"/>
              <p:cNvSpPr/>
              <p:nvPr/>
            </p:nvSpPr>
            <p:spPr bwMode="auto">
              <a:xfrm>
                <a:off x="2448" y="2103"/>
                <a:ext cx="1248" cy="304"/>
              </a:xfrm>
              <a:custGeom>
                <a:avLst/>
                <a:gdLst/>
                <a:ahLst/>
                <a:cxnLst>
                  <a:cxn ang="0">
                    <a:pos x="0" y="304"/>
                  </a:cxn>
                  <a:cxn ang="0">
                    <a:pos x="240" y="16"/>
                  </a:cxn>
                  <a:cxn ang="0">
                    <a:pos x="1248" y="208"/>
                  </a:cxn>
                </a:cxnLst>
                <a:rect l="0" t="0" r="r" b="b"/>
                <a:pathLst>
                  <a:path w="1248" h="304">
                    <a:moveTo>
                      <a:pt x="0" y="304"/>
                    </a:moveTo>
                    <a:cubicBezTo>
                      <a:pt x="16" y="168"/>
                      <a:pt x="32" y="32"/>
                      <a:pt x="240" y="16"/>
                    </a:cubicBezTo>
                    <a:cubicBezTo>
                      <a:pt x="448" y="0"/>
                      <a:pt x="848" y="104"/>
                      <a:pt x="1248" y="208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dash"/>
                <a:round/>
                <a:head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463" name="AutoShape 47"/>
              <p:cNvSpPr>
                <a:spLocks noChangeArrowheads="1"/>
              </p:cNvSpPr>
              <p:nvPr/>
            </p:nvSpPr>
            <p:spPr bwMode="auto">
              <a:xfrm>
                <a:off x="3264" y="1728"/>
                <a:ext cx="2298" cy="2160"/>
              </a:xfrm>
              <a:prstGeom prst="irregularSeal2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Predicted demand looking back six months</a:t>
                </a:r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758696" y="-45085"/>
            <a:ext cx="5937755" cy="1188720"/>
          </a:xfrm>
        </p:spPr>
        <p:txBody>
          <a:bodyPr>
            <a:normAutofit/>
          </a:bodyPr>
          <a:lstStyle/>
          <a:p>
            <a:r>
              <a:rPr lang="en-US" sz="2800" dirty="0"/>
              <a:t>What is forecasting all about</a:t>
            </a:r>
            <a:r>
              <a:rPr lang="en-US" sz="2800" dirty="0" smtClean="0"/>
              <a:t>?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4876800" y="2971800"/>
            <a:ext cx="3505200" cy="88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Rely on data and analytical techniques.</a:t>
            </a:r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685800" y="2968625"/>
            <a:ext cx="3581400" cy="1282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Rely on subjective opinions from one or more experts.</a:t>
            </a:r>
            <a:endParaRPr lang="en-US" dirty="0"/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2254250"/>
            <a:ext cx="2852738" cy="4889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Qualitative methods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906963" y="2254250"/>
            <a:ext cx="3017837" cy="48895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Quantitative methods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05264"/>
            <a:ext cx="5937755" cy="1188720"/>
          </a:xfrm>
        </p:spPr>
        <p:txBody>
          <a:bodyPr>
            <a:normAutofit/>
          </a:bodyPr>
          <a:lstStyle/>
          <a:p>
            <a:r>
              <a:rPr lang="en-US" sz="2800" dirty="0"/>
              <a:t>Types of forecasting </a:t>
            </a:r>
            <a:r>
              <a:rPr lang="en-US" sz="2800" dirty="0" smtClean="0"/>
              <a:t>methods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52400" y="533400"/>
            <a:ext cx="8991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27" tIns="45714" rIns="91427" bIns="45714"/>
          <a:lstStyle/>
          <a:p>
            <a:pPr>
              <a:lnSpc>
                <a:spcPct val="80000"/>
              </a:lnSpc>
            </a:pPr>
            <a:endParaRPr kumimoji="1" lang="en-US" sz="3600" b="1" dirty="0">
              <a:solidFill>
                <a:schemeClr val="tx2"/>
              </a:solidFill>
            </a:endParaRPr>
          </a:p>
        </p:txBody>
      </p:sp>
      <p:sp>
        <p:nvSpPr>
          <p:cNvPr id="19459" name="Freeform 3"/>
          <p:cNvSpPr/>
          <p:nvPr/>
        </p:nvSpPr>
        <p:spPr bwMode="auto">
          <a:xfrm>
            <a:off x="4121150" y="1497013"/>
            <a:ext cx="1822450" cy="744537"/>
          </a:xfrm>
          <a:custGeom>
            <a:avLst/>
            <a:gdLst>
              <a:gd name="T0" fmla="*/ 0 w 1317"/>
              <a:gd name="T1" fmla="*/ 2147483647 h 516"/>
              <a:gd name="T2" fmla="*/ 2147483647 w 1317"/>
              <a:gd name="T3" fmla="*/ 2147483647 h 516"/>
              <a:gd name="T4" fmla="*/ 2147483647 w 1317"/>
              <a:gd name="T5" fmla="*/ 0 h 516"/>
              <a:gd name="T6" fmla="*/ 0 w 1317"/>
              <a:gd name="T7" fmla="*/ 0 h 516"/>
              <a:gd name="T8" fmla="*/ 0 w 1317"/>
              <a:gd name="T9" fmla="*/ 214748364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17"/>
              <a:gd name="T16" fmla="*/ 0 h 516"/>
              <a:gd name="T17" fmla="*/ 1317 w 1317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17" h="516">
                <a:moveTo>
                  <a:pt x="0" y="515"/>
                </a:moveTo>
                <a:lnTo>
                  <a:pt x="1316" y="515"/>
                </a:lnTo>
                <a:lnTo>
                  <a:pt x="1316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97350" y="1497013"/>
            <a:ext cx="1646238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Quantitative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4121150" y="1801813"/>
            <a:ext cx="1620838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Forecasting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2" name="Freeform 6"/>
          <p:cNvSpPr/>
          <p:nvPr/>
        </p:nvSpPr>
        <p:spPr bwMode="auto">
          <a:xfrm>
            <a:off x="6400800" y="5205413"/>
            <a:ext cx="1585913" cy="661987"/>
          </a:xfrm>
          <a:custGeom>
            <a:avLst/>
            <a:gdLst>
              <a:gd name="T0" fmla="*/ 0 w 1146"/>
              <a:gd name="T1" fmla="*/ 2147483647 h 459"/>
              <a:gd name="T2" fmla="*/ 2147483647 w 1146"/>
              <a:gd name="T3" fmla="*/ 2147483647 h 459"/>
              <a:gd name="T4" fmla="*/ 2147483647 w 1146"/>
              <a:gd name="T5" fmla="*/ 0 h 459"/>
              <a:gd name="T6" fmla="*/ 0 w 1146"/>
              <a:gd name="T7" fmla="*/ 0 h 459"/>
              <a:gd name="T8" fmla="*/ 0 w 1146"/>
              <a:gd name="T9" fmla="*/ 2147483647 h 4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6"/>
              <a:gd name="T16" fmla="*/ 0 h 459"/>
              <a:gd name="T17" fmla="*/ 1146 w 1146"/>
              <a:gd name="T18" fmla="*/ 459 h 4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6" h="459">
                <a:moveTo>
                  <a:pt x="0" y="458"/>
                </a:moveTo>
                <a:lnTo>
                  <a:pt x="1145" y="458"/>
                </a:lnTo>
                <a:lnTo>
                  <a:pt x="1145" y="0"/>
                </a:lnTo>
                <a:lnTo>
                  <a:pt x="0" y="0"/>
                </a:lnTo>
                <a:lnTo>
                  <a:pt x="0" y="458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6705600" y="5168900"/>
            <a:ext cx="942975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Linear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400800" y="5473700"/>
            <a:ext cx="1565275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Regression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Freeform 9"/>
          <p:cNvSpPr/>
          <p:nvPr/>
        </p:nvSpPr>
        <p:spPr bwMode="auto">
          <a:xfrm>
            <a:off x="6400800" y="3200400"/>
            <a:ext cx="1584325" cy="744538"/>
          </a:xfrm>
          <a:custGeom>
            <a:avLst/>
            <a:gdLst>
              <a:gd name="T0" fmla="*/ 0 w 1145"/>
              <a:gd name="T1" fmla="*/ 2147483647 h 516"/>
              <a:gd name="T2" fmla="*/ 2147483647 w 1145"/>
              <a:gd name="T3" fmla="*/ 2147483647 h 516"/>
              <a:gd name="T4" fmla="*/ 2147483647 w 1145"/>
              <a:gd name="T5" fmla="*/ 0 h 516"/>
              <a:gd name="T6" fmla="*/ 0 w 1145"/>
              <a:gd name="T7" fmla="*/ 0 h 516"/>
              <a:gd name="T8" fmla="*/ 0 w 1145"/>
              <a:gd name="T9" fmla="*/ 214748364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5"/>
              <a:gd name="T16" fmla="*/ 0 h 516"/>
              <a:gd name="T17" fmla="*/ 1145 w 1145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6400801" y="3276600"/>
            <a:ext cx="1600199" cy="705295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square" lIns="90463" tIns="44437" rIns="90463" bIns="44437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</a:rPr>
              <a:t>Associative Models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8" name="Freeform 12"/>
          <p:cNvSpPr/>
          <p:nvPr/>
        </p:nvSpPr>
        <p:spPr bwMode="auto">
          <a:xfrm>
            <a:off x="2082800" y="5207000"/>
            <a:ext cx="1806575" cy="660400"/>
          </a:xfrm>
          <a:custGeom>
            <a:avLst/>
            <a:gdLst>
              <a:gd name="T0" fmla="*/ 0 w 1306"/>
              <a:gd name="T1" fmla="*/ 2147483647 h 458"/>
              <a:gd name="T2" fmla="*/ 2147483647 w 1306"/>
              <a:gd name="T3" fmla="*/ 2147483647 h 458"/>
              <a:gd name="T4" fmla="*/ 2147483647 w 1306"/>
              <a:gd name="T5" fmla="*/ 0 h 458"/>
              <a:gd name="T6" fmla="*/ 0 w 1306"/>
              <a:gd name="T7" fmla="*/ 0 h 458"/>
              <a:gd name="T8" fmla="*/ 0 w 1306"/>
              <a:gd name="T9" fmla="*/ 2147483647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06"/>
              <a:gd name="T16" fmla="*/ 0 h 458"/>
              <a:gd name="T17" fmla="*/ 1306 w 1306"/>
              <a:gd name="T18" fmla="*/ 458 h 4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06" h="458">
                <a:moveTo>
                  <a:pt x="0" y="457"/>
                </a:moveTo>
                <a:lnTo>
                  <a:pt x="1305" y="457"/>
                </a:lnTo>
                <a:lnTo>
                  <a:pt x="1305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2157413" y="5168900"/>
            <a:ext cx="1620837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squar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Exponential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2217738" y="5472113"/>
            <a:ext cx="1508125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Smoothing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1" name="Freeform 16"/>
          <p:cNvSpPr/>
          <p:nvPr/>
        </p:nvSpPr>
        <p:spPr bwMode="auto">
          <a:xfrm>
            <a:off x="1295400" y="4648200"/>
            <a:ext cx="3505200" cy="533400"/>
          </a:xfrm>
          <a:custGeom>
            <a:avLst/>
            <a:gdLst>
              <a:gd name="T0" fmla="*/ 0 w 2505"/>
              <a:gd name="T1" fmla="*/ 0 h 306"/>
              <a:gd name="T2" fmla="*/ 2147483647 w 2505"/>
              <a:gd name="T3" fmla="*/ 2147483647 h 306"/>
              <a:gd name="T4" fmla="*/ 2147483647 w 2505"/>
              <a:gd name="T5" fmla="*/ 2147483647 h 306"/>
              <a:gd name="T6" fmla="*/ 0 60000 65536"/>
              <a:gd name="T7" fmla="*/ 0 60000 65536"/>
              <a:gd name="T8" fmla="*/ 0 60000 65536"/>
              <a:gd name="T9" fmla="*/ 0 w 2505"/>
              <a:gd name="T10" fmla="*/ 0 h 306"/>
              <a:gd name="T11" fmla="*/ 2505 w 2505"/>
              <a:gd name="T12" fmla="*/ 306 h 3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5" h="306">
                <a:moveTo>
                  <a:pt x="0" y="0"/>
                </a:moveTo>
                <a:lnTo>
                  <a:pt x="2504" y="2"/>
                </a:lnTo>
                <a:lnTo>
                  <a:pt x="2504" y="305"/>
                </a:lnTo>
              </a:path>
            </a:pathLst>
          </a:custGeom>
          <a:solidFill>
            <a:srgbClr val="333399"/>
          </a:solidFill>
          <a:ln w="38100" cap="rnd">
            <a:solidFill>
              <a:schemeClr val="tx1"/>
            </a:solidFill>
            <a:round/>
            <a:tailEnd type="triangle" w="med" len="med"/>
          </a:ln>
        </p:spPr>
        <p:txBody>
          <a:bodyPr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72" name="Freeform 17"/>
          <p:cNvSpPr/>
          <p:nvPr/>
        </p:nvSpPr>
        <p:spPr bwMode="auto">
          <a:xfrm>
            <a:off x="4197350" y="5207000"/>
            <a:ext cx="1179513" cy="660400"/>
          </a:xfrm>
          <a:custGeom>
            <a:avLst/>
            <a:gdLst>
              <a:gd name="T0" fmla="*/ 0 w 852"/>
              <a:gd name="T1" fmla="*/ 2147483647 h 458"/>
              <a:gd name="T2" fmla="*/ 2147483647 w 852"/>
              <a:gd name="T3" fmla="*/ 2147483647 h 458"/>
              <a:gd name="T4" fmla="*/ 2147483647 w 852"/>
              <a:gd name="T5" fmla="*/ 0 h 458"/>
              <a:gd name="T6" fmla="*/ 0 w 852"/>
              <a:gd name="T7" fmla="*/ 0 h 458"/>
              <a:gd name="T8" fmla="*/ 0 w 852"/>
              <a:gd name="T9" fmla="*/ 2147483647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2"/>
              <a:gd name="T16" fmla="*/ 0 h 458"/>
              <a:gd name="T17" fmla="*/ 852 w 852"/>
              <a:gd name="T18" fmla="*/ 458 h 4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2" h="458">
                <a:moveTo>
                  <a:pt x="0" y="457"/>
                </a:moveTo>
                <a:lnTo>
                  <a:pt x="851" y="457"/>
                </a:lnTo>
                <a:lnTo>
                  <a:pt x="851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4248150" y="5168900"/>
            <a:ext cx="1069975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square" lIns="90463" tIns="44437" rIns="90463" bIns="44437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</a:rPr>
              <a:t>Moving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4" name="Rectangle 19"/>
          <p:cNvSpPr>
            <a:spLocks noChangeArrowheads="1"/>
          </p:cNvSpPr>
          <p:nvPr/>
        </p:nvSpPr>
        <p:spPr bwMode="auto">
          <a:xfrm>
            <a:off x="4191000" y="5472113"/>
            <a:ext cx="1184275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Average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 flipH="1">
            <a:off x="1295400" y="4648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76" name="Freeform 22"/>
          <p:cNvSpPr/>
          <p:nvPr/>
        </p:nvSpPr>
        <p:spPr bwMode="auto">
          <a:xfrm>
            <a:off x="2214563" y="3200400"/>
            <a:ext cx="1585912" cy="744538"/>
          </a:xfrm>
          <a:custGeom>
            <a:avLst/>
            <a:gdLst>
              <a:gd name="T0" fmla="*/ 0 w 1145"/>
              <a:gd name="T1" fmla="*/ 2147483647 h 516"/>
              <a:gd name="T2" fmla="*/ 2147483647 w 1145"/>
              <a:gd name="T3" fmla="*/ 2147483647 h 516"/>
              <a:gd name="T4" fmla="*/ 2147483647 w 1145"/>
              <a:gd name="T5" fmla="*/ 0 h 516"/>
              <a:gd name="T6" fmla="*/ 0 w 1145"/>
              <a:gd name="T7" fmla="*/ 0 h 516"/>
              <a:gd name="T8" fmla="*/ 0 w 1145"/>
              <a:gd name="T9" fmla="*/ 2147483647 h 5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45"/>
              <a:gd name="T16" fmla="*/ 0 h 516"/>
              <a:gd name="T17" fmla="*/ 1145 w 1145"/>
              <a:gd name="T18" fmla="*/ 516 h 5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45" h="516">
                <a:moveTo>
                  <a:pt x="0" y="515"/>
                </a:moveTo>
                <a:lnTo>
                  <a:pt x="1144" y="515"/>
                </a:lnTo>
                <a:lnTo>
                  <a:pt x="1144" y="0"/>
                </a:lnTo>
                <a:lnTo>
                  <a:pt x="0" y="0"/>
                </a:lnTo>
                <a:lnTo>
                  <a:pt x="0" y="515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77" name="Rectangle 23"/>
          <p:cNvSpPr>
            <a:spLocks noChangeArrowheads="1"/>
          </p:cNvSpPr>
          <p:nvPr/>
        </p:nvSpPr>
        <p:spPr bwMode="auto">
          <a:xfrm>
            <a:off x="2182813" y="3200400"/>
            <a:ext cx="1604962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Time Series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8" name="Rectangle 24"/>
          <p:cNvSpPr>
            <a:spLocks noChangeArrowheads="1"/>
          </p:cNvSpPr>
          <p:nvPr/>
        </p:nvSpPr>
        <p:spPr bwMode="auto">
          <a:xfrm>
            <a:off x="2471738" y="3530600"/>
            <a:ext cx="1055687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Models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79" name="Line 25"/>
          <p:cNvSpPr>
            <a:spLocks noChangeShapeType="1"/>
          </p:cNvSpPr>
          <p:nvPr/>
        </p:nvSpPr>
        <p:spPr bwMode="auto">
          <a:xfrm>
            <a:off x="5035550" y="2259013"/>
            <a:ext cx="0" cy="1793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80" name="Line 30"/>
          <p:cNvSpPr>
            <a:spLocks noChangeShapeType="1"/>
          </p:cNvSpPr>
          <p:nvPr/>
        </p:nvSpPr>
        <p:spPr bwMode="auto">
          <a:xfrm>
            <a:off x="7162800" y="3962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2971800" y="2411413"/>
            <a:ext cx="411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34"/>
          <p:cNvSpPr>
            <a:spLocks noChangeShapeType="1"/>
          </p:cNvSpPr>
          <p:nvPr/>
        </p:nvSpPr>
        <p:spPr bwMode="auto">
          <a:xfrm>
            <a:off x="2971800" y="3962400"/>
            <a:ext cx="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Freeform 35"/>
          <p:cNvSpPr/>
          <p:nvPr/>
        </p:nvSpPr>
        <p:spPr bwMode="auto">
          <a:xfrm>
            <a:off x="517525" y="5207000"/>
            <a:ext cx="1417638" cy="660400"/>
          </a:xfrm>
          <a:custGeom>
            <a:avLst/>
            <a:gdLst>
              <a:gd name="T0" fmla="*/ 0 w 1025"/>
              <a:gd name="T1" fmla="*/ 2147483647 h 458"/>
              <a:gd name="T2" fmla="*/ 2147483647 w 1025"/>
              <a:gd name="T3" fmla="*/ 2147483647 h 458"/>
              <a:gd name="T4" fmla="*/ 2147483647 w 1025"/>
              <a:gd name="T5" fmla="*/ 0 h 458"/>
              <a:gd name="T6" fmla="*/ 0 w 1025"/>
              <a:gd name="T7" fmla="*/ 0 h 458"/>
              <a:gd name="T8" fmla="*/ 0 w 1025"/>
              <a:gd name="T9" fmla="*/ 2147483647 h 4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25"/>
              <a:gd name="T16" fmla="*/ 0 h 458"/>
              <a:gd name="T17" fmla="*/ 1025 w 1025"/>
              <a:gd name="T18" fmla="*/ 458 h 4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25" h="458">
                <a:moveTo>
                  <a:pt x="0" y="457"/>
                </a:moveTo>
                <a:lnTo>
                  <a:pt x="1024" y="457"/>
                </a:lnTo>
                <a:lnTo>
                  <a:pt x="1024" y="0"/>
                </a:lnTo>
                <a:lnTo>
                  <a:pt x="0" y="0"/>
                </a:lnTo>
                <a:lnTo>
                  <a:pt x="0" y="457"/>
                </a:lnTo>
              </a:path>
            </a:pathLst>
          </a:custGeom>
          <a:solidFill>
            <a:srgbClr val="333399"/>
          </a:solidFill>
          <a:ln w="25400" cap="rnd">
            <a:solidFill>
              <a:srgbClr val="1A1A1A"/>
            </a:solidFill>
            <a:round/>
          </a:ln>
        </p:spPr>
        <p:txBody>
          <a:bodyPr wrap="none"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84" name="Rectangle 36"/>
          <p:cNvSpPr>
            <a:spLocks noChangeArrowheads="1"/>
          </p:cNvSpPr>
          <p:nvPr/>
        </p:nvSpPr>
        <p:spPr bwMode="auto">
          <a:xfrm>
            <a:off x="777875" y="5162550"/>
            <a:ext cx="887413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Trend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85" name="Rectangle 38"/>
          <p:cNvSpPr>
            <a:spLocks noChangeArrowheads="1"/>
          </p:cNvSpPr>
          <p:nvPr/>
        </p:nvSpPr>
        <p:spPr bwMode="auto">
          <a:xfrm>
            <a:off x="457200" y="5468938"/>
            <a:ext cx="1422400" cy="393700"/>
          </a:xfrm>
          <a:prstGeom prst="rect">
            <a:avLst/>
          </a:prstGeom>
          <a:solidFill>
            <a:srgbClr val="333399"/>
          </a:solidFill>
          <a:ln w="12700">
            <a:noFill/>
            <a:miter lim="800000"/>
          </a:ln>
        </p:spPr>
        <p:txBody>
          <a:bodyPr wrap="none" lIns="90463" tIns="44437" rIns="90463" bIns="44437"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Arial" panose="020B0604020202020204" pitchFamily="34" charset="0"/>
              </a:rPr>
              <a:t>Projection</a:t>
            </a:r>
            <a:endParaRPr lang="en-US" sz="20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86" name="Line 39"/>
          <p:cNvSpPr>
            <a:spLocks noChangeShapeType="1"/>
          </p:cNvSpPr>
          <p:nvPr/>
        </p:nvSpPr>
        <p:spPr bwMode="auto">
          <a:xfrm flipH="1">
            <a:off x="7086600" y="2438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</p:spPr>
        <p:txBody>
          <a:bodyPr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19487" name="Line 40"/>
          <p:cNvSpPr>
            <a:spLocks noChangeShapeType="1"/>
          </p:cNvSpPr>
          <p:nvPr/>
        </p:nvSpPr>
        <p:spPr bwMode="auto">
          <a:xfrm flipH="1">
            <a:off x="2971800" y="2438400"/>
            <a:ext cx="0" cy="762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</p:spPr>
        <p:txBody>
          <a:bodyPr lIns="90463" tIns="44437" rIns="90463" bIns="44437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0820" y="78740"/>
            <a:ext cx="5937755" cy="118872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kumimoji="1" lang="en-US" sz="2800" b="1" dirty="0">
                <a:solidFill>
                  <a:schemeClr val="tx2"/>
                </a:solidFill>
              </a:rPr>
              <a:t>Quantitative Forecasting </a:t>
            </a:r>
            <a:r>
              <a:rPr kumimoji="1" lang="en-US" sz="2800" b="1" dirty="0" smtClean="0">
                <a:solidFill>
                  <a:schemeClr val="tx2"/>
                </a:solidFill>
              </a:rPr>
              <a:t>Methods</a:t>
            </a:r>
            <a:endParaRPr kumimoji="1" lang="en-US" sz="2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077200" cy="44012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sz="2800" b="1" u="sng" dirty="0" smtClean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en-US" sz="2800" b="1" u="sng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:</a:t>
            </a:r>
            <a:r>
              <a:rPr lang="en-US" dirty="0">
                <a:solidFill>
                  <a:srgbClr val="33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3333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 = a +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15" name="Line 3"/>
          <p:cNvSpPr>
            <a:spLocks noChangeShapeType="1"/>
          </p:cNvSpPr>
          <p:nvPr/>
        </p:nvSpPr>
        <p:spPr bwMode="auto">
          <a:xfrm flipH="1">
            <a:off x="2438400" y="4572000"/>
            <a:ext cx="685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1295400" y="5883275"/>
            <a:ext cx="176212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Dependent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variable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4876800" y="4572000"/>
            <a:ext cx="141605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6172200" y="4572000"/>
            <a:ext cx="1965325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Independent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886200" y="4572000"/>
            <a:ext cx="3048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505200" y="5943600"/>
            <a:ext cx="1354138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4495800" y="4495800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22" name="Text Box 10"/>
          <p:cNvSpPr txBox="1">
            <a:spLocks noChangeArrowheads="1"/>
          </p:cNvSpPr>
          <p:nvPr/>
        </p:nvSpPr>
        <p:spPr bwMode="auto">
          <a:xfrm>
            <a:off x="5029200" y="5715000"/>
            <a:ext cx="3100388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Slope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i.e., marginal change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19100" y="1371600"/>
            <a:ext cx="8153400" cy="1323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dirty="0" smtClean="0"/>
              <a:t>Referring to Gujarati &amp; Porter (2010), Linear </a:t>
            </a:r>
            <a:r>
              <a:rPr lang="en-US" sz="2000" dirty="0"/>
              <a:t>regression is based on</a:t>
            </a:r>
            <a:endParaRPr lang="en-US" sz="2000" dirty="0"/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Fitting a </a:t>
            </a:r>
            <a:r>
              <a:rPr lang="en-US" sz="2000" u="sng" dirty="0"/>
              <a:t>straight</a:t>
            </a:r>
            <a:r>
              <a:rPr lang="en-US" sz="2000" dirty="0"/>
              <a:t> line to data</a:t>
            </a:r>
            <a:endParaRPr lang="en-US" sz="2000" dirty="0"/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000" dirty="0"/>
              <a:t>Explaining the change in one variable through changes in other variables.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922" y="31115"/>
            <a:ext cx="5937755" cy="1188720"/>
          </a:xfrm>
        </p:spPr>
        <p:txBody>
          <a:bodyPr/>
          <a:lstStyle/>
          <a:p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</a:t>
            </a:r>
            <a:r>
              <a:rPr lang="en-US" sz="28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b="1" dirty="0" smtClean="0"/>
              <a:t>Scatter Plot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991600" cy="4449763"/>
          </a:xfrm>
        </p:spPr>
        <p:txBody>
          <a:bodyPr/>
          <a:lstStyle/>
          <a:p>
            <a:r>
              <a:rPr lang="en-IN" dirty="0"/>
              <a:t>This plot assess whether </a:t>
            </a:r>
            <a:r>
              <a:rPr lang="en-US" dirty="0"/>
              <a:t>there is any </a:t>
            </a:r>
            <a:r>
              <a:rPr lang="en-US" b="1" dirty="0"/>
              <a:t>association between two variables </a:t>
            </a:r>
            <a:endParaRPr lang="en-US" b="1" dirty="0"/>
          </a:p>
          <a:p>
            <a:r>
              <a:rPr lang="en-IN" sz="2400" i="1" dirty="0"/>
              <a:t>Example</a:t>
            </a:r>
            <a:r>
              <a:rPr lang="en-IN" sz="2400" dirty="0"/>
              <a:t>: </a:t>
            </a:r>
            <a:r>
              <a:rPr lang="en-US" sz="2000" dirty="0" smtClean="0"/>
              <a:t>Advertisement Expenditure (Ads) Vs Sales Revenue (Sales)</a:t>
            </a:r>
            <a:endParaRPr lang="en-US" sz="2400" dirty="0" smtClean="0"/>
          </a:p>
          <a:p>
            <a:pPr marL="742950" lvl="2" indent="-342900"/>
            <a:r>
              <a:rPr lang="en-IN" sz="2000" i="1" dirty="0"/>
              <a:t>Can </a:t>
            </a:r>
            <a:r>
              <a:rPr lang="en-IN" sz="2000" i="1" dirty="0" smtClean="0"/>
              <a:t>you identify</a:t>
            </a:r>
            <a:r>
              <a:rPr lang="en-IN" sz="2000" i="1" dirty="0"/>
              <a:t>, which is the cause and which is the effect</a:t>
            </a:r>
            <a:r>
              <a:rPr lang="en-IN" sz="2000" i="1" dirty="0" smtClean="0"/>
              <a:t>?</a:t>
            </a:r>
            <a:endParaRPr lang="en-IN" sz="2000" i="1" dirty="0" smtClean="0"/>
          </a:p>
          <a:p>
            <a:pPr marL="342900" lvl="1" indent="-342900"/>
            <a:r>
              <a:rPr lang="en-IN" sz="2400" dirty="0"/>
              <a:t>Assume, following table </a:t>
            </a:r>
            <a:r>
              <a:rPr lang="en-IN" sz="2400" dirty="0" smtClean="0"/>
              <a:t>of Ads </a:t>
            </a:r>
            <a:r>
              <a:rPr lang="en-IN" sz="2400" dirty="0"/>
              <a:t>and </a:t>
            </a:r>
            <a:r>
              <a:rPr lang="en-IN" sz="2400" dirty="0" smtClean="0"/>
              <a:t>Sales:</a:t>
            </a:r>
            <a:endParaRPr lang="en-IN" sz="2400" dirty="0" smtClean="0"/>
          </a:p>
          <a:p>
            <a:pPr marL="342900" lvl="1" indent="-342900"/>
            <a:endParaRPr lang="en-IN" sz="2400" i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0" y="3586117"/>
          <a:ext cx="3505200" cy="325664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2059"/>
                <a:gridCol w="1004987"/>
                <a:gridCol w="1348154"/>
              </a:tblGrid>
              <a:tr h="4372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Year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Ads</a:t>
                      </a:r>
                      <a:endParaRPr lang="en-IN" sz="18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Sales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93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25038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 dirty="0">
                          <a:effectLst/>
                        </a:rPr>
                        <a:t>245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8419" y="1600200"/>
          <a:ext cx="2968244" cy="40940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7500"/>
                <a:gridCol w="582287"/>
                <a:gridCol w="781117"/>
                <a:gridCol w="937340"/>
              </a:tblGrid>
              <a:tr h="6608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Year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Ads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Sales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Ads, Sales</a:t>
                      </a:r>
                      <a:endParaRPr lang="en-IN" sz="1800" b="1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93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10,93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9,85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11,109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12,132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13,145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14,158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15,169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17,220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19,205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  <a:tr h="3433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>
                          <a:effectLst/>
                        </a:rPr>
                        <a:t>245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IN" sz="1800" u="none" strike="noStrike" dirty="0">
                          <a:effectLst/>
                        </a:rPr>
                        <a:t>20,245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0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Scatter </a:t>
            </a:r>
            <a:r>
              <a:rPr lang="en-US" dirty="0" smtClean="0">
                <a:latin typeface="Arial" panose="020B0604020202020204" pitchFamily="34" charset="0"/>
              </a:rPr>
              <a:t>Diagram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1600200"/>
            <a:ext cx="0" cy="40507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429000" y="1240094"/>
            <a:ext cx="5562600" cy="5088971"/>
            <a:chOff x="3429000" y="1240094"/>
            <a:chExt cx="5562600" cy="508897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886200" y="5638800"/>
              <a:ext cx="480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010400" y="5867400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Advertisement </a:t>
              </a:r>
              <a:endParaRPr lang="en-IN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1240094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Sales Revenue </a:t>
              </a:r>
              <a:endParaRPr lang="en-IN" dirty="0"/>
            </a:p>
          </p:txBody>
        </p:sp>
      </p:grp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874263" y="2425232"/>
            <a:ext cx="1435609" cy="29849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2819400" y="2819399"/>
            <a:ext cx="1066800" cy="280579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904744" y="3129570"/>
            <a:ext cx="1798320" cy="195395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2819399" y="3442751"/>
            <a:ext cx="2209801" cy="107840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2901188" y="3856986"/>
            <a:ext cx="2509012" cy="4102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8"/>
          <p:cNvSpPr>
            <a:spLocks noChangeShapeType="1"/>
          </p:cNvSpPr>
          <p:nvPr/>
        </p:nvSpPr>
        <p:spPr bwMode="auto">
          <a:xfrm flipV="1">
            <a:off x="2901188" y="3962399"/>
            <a:ext cx="2941319" cy="264016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2860548" y="3733799"/>
            <a:ext cx="3387852" cy="82094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" name="Chart 26"/>
          <p:cNvGraphicFramePr/>
          <p:nvPr/>
        </p:nvGraphicFramePr>
        <p:xfrm>
          <a:off x="3555492" y="1715368"/>
          <a:ext cx="5283708" cy="4295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2809494" y="2574291"/>
            <a:ext cx="4200906" cy="237068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V="1">
            <a:off x="2952749" y="2819399"/>
            <a:ext cx="4837431" cy="241162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8"/>
          <p:cNvSpPr>
            <a:spLocks noChangeShapeType="1"/>
          </p:cNvSpPr>
          <p:nvPr/>
        </p:nvSpPr>
        <p:spPr bwMode="auto">
          <a:xfrm flipV="1">
            <a:off x="2865118" y="2061865"/>
            <a:ext cx="5288281" cy="357962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8" grpId="0" animBg="1"/>
      <p:bldP spid="29" grpId="0" animBg="1"/>
      <p:bldP spid="30" grpId="0" animBg="1"/>
    </p:bldLst>
  </p:timing>
</p:sld>
</file>

<file path=ppt/theme/theme1.xml><?xml version="1.0" encoding="utf-8"?>
<a:theme xmlns:a="http://schemas.openxmlformats.org/drawingml/2006/main" name="Economics_JIIT_H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Economics_JIIT_HSS</Template>
  <TotalTime>0</TotalTime>
  <Words>13642</Words>
  <Application>WPS Presentation</Application>
  <PresentationFormat>On-screen Show (4:3)</PresentationFormat>
  <Paragraphs>1156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33</vt:i4>
      </vt:variant>
    </vt:vector>
  </HeadingPairs>
  <TitlesOfParts>
    <vt:vector size="65" baseType="lpstr">
      <vt:lpstr>Arial</vt:lpstr>
      <vt:lpstr>SimSun</vt:lpstr>
      <vt:lpstr>Wingdings</vt:lpstr>
      <vt:lpstr>Times New Roman</vt:lpstr>
      <vt:lpstr>Microsoft YaHei</vt:lpstr>
      <vt:lpstr>Arial Unicode MS</vt:lpstr>
      <vt:lpstr>Cambria Math</vt:lpstr>
      <vt:lpstr>Calibri</vt:lpstr>
      <vt:lpstr>Magneto</vt:lpstr>
      <vt:lpstr>Calibri</vt:lpstr>
      <vt:lpstr>MS Mincho</vt:lpstr>
      <vt:lpstr>AMGDT</vt:lpstr>
      <vt:lpstr>Arial</vt:lpstr>
      <vt:lpstr>Times New Roman</vt:lpstr>
      <vt:lpstr>MS Mincho</vt:lpstr>
      <vt:lpstr>Yu Gothic</vt:lpstr>
      <vt:lpstr>Economics_JIIT_HSS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DEMAND FORECASTING  REGRESSION ANALYSIS</vt:lpstr>
      <vt:lpstr>Content</vt:lpstr>
      <vt:lpstr>PowerPoint 演示文稿</vt:lpstr>
      <vt:lpstr>What is forecasting all about?</vt:lpstr>
      <vt:lpstr>Types of forecasting methods</vt:lpstr>
      <vt:lpstr>Quantitative Forecasting Methods</vt:lpstr>
      <vt:lpstr>REGRESSION ANALYSIS</vt:lpstr>
      <vt:lpstr>Scatter Plot</vt:lpstr>
      <vt:lpstr>Scatter Diagram</vt:lpstr>
      <vt:lpstr>Regression Analysis</vt:lpstr>
      <vt:lpstr>PowerPoint 演示文稿</vt:lpstr>
      <vt:lpstr>Regression Equations</vt:lpstr>
      <vt:lpstr>Final Regression Equations</vt:lpstr>
      <vt:lpstr>Example</vt:lpstr>
      <vt:lpstr>PowerPoint 演示文稿</vt:lpstr>
      <vt:lpstr>PowerPoint 演示文稿</vt:lpstr>
      <vt:lpstr>Class Exercise</vt:lpstr>
      <vt:lpstr>Goodness of Fit: Regression Estimates? </vt:lpstr>
      <vt:lpstr>Determination of “Coefficient of Determination (R2)</vt:lpstr>
      <vt:lpstr>Determination of “Coefficient of Determination (R2)</vt:lpstr>
      <vt:lpstr>R2 – Values?</vt:lpstr>
      <vt:lpstr>Coefficient of Correlation (r)</vt:lpstr>
      <vt:lpstr>Prediction Using Regression Equations</vt:lpstr>
      <vt:lpstr>Class Exercise</vt:lpstr>
      <vt:lpstr>    A Sales Manager wants to know if there is a relationship between Price of a particular Metal and Demand for that Metal over different regions </vt:lpstr>
      <vt:lpstr>PowerPoint 演示文稿</vt:lpstr>
      <vt:lpstr>PowerPoint 演示文稿</vt:lpstr>
      <vt:lpstr>Review Questions</vt:lpstr>
      <vt:lpstr>Review Questions         contd. </vt:lpstr>
      <vt:lpstr>Review Questions         contd. </vt:lpstr>
      <vt:lpstr>Review Questions         contd. </vt:lpstr>
      <vt:lpstr>Review Questions         contd. </vt:lpstr>
      <vt:lpstr>References</vt:lpstr>
    </vt:vector>
  </TitlesOfParts>
  <Company>jiit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user</cp:lastModifiedBy>
  <cp:revision>165</cp:revision>
  <dcterms:created xsi:type="dcterms:W3CDTF">2002-07-01T04:10:00Z</dcterms:created>
  <dcterms:modified xsi:type="dcterms:W3CDTF">2022-10-19T16:35:50Z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45478F5930B24331933533948E261CE5</vt:lpwstr>
  </property>
  <property fmtid="{D5CDD505-2E9C-101B-9397-08002B2CF9AE}" pid="3" name="KSOProductBuildVer">
    <vt:lpwstr>1033-11.2.0.11341</vt:lpwstr>
  </property>
</Properties>
</file>