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24" r:id="rId2"/>
    <p:sldId id="625" r:id="rId3"/>
    <p:sldId id="626" r:id="rId4"/>
    <p:sldId id="627" r:id="rId5"/>
    <p:sldId id="634" r:id="rId6"/>
    <p:sldId id="629" r:id="rId7"/>
    <p:sldId id="633" r:id="rId8"/>
    <p:sldId id="630" r:id="rId9"/>
    <p:sldId id="632" r:id="rId10"/>
    <p:sldId id="631" r:id="rId11"/>
    <p:sldId id="6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3B333-C2C9-4425-A3EB-760E03C397D7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B06B3-0E2F-4904-8648-9ACEE2ED8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6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DE14-FB70-40AC-9738-27C008FAF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CEBE5-DE22-4480-91C2-2BB4F8A8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F1CD-5C52-42F8-AC75-02A63B6A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F7F49-1EBC-4A69-940A-C81D97E67824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B235-56AD-4563-8609-3A8A4DA4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3391-74B4-495B-B203-99A63191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1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4DCE-2A11-4E81-84B6-87CCEF2C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FB90E-8379-42A3-A497-D36F4D1EC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63CE-A679-4B3B-AFC3-74956358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7DE1-6BAA-4B17-9D2B-06A45E87F1CD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DD658-1E54-4C1D-BE42-C983FF61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43FD-7278-4A4B-A4DB-1609A50C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0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A699B-61FF-40C3-8F6F-7D9999DE8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6F097-46DB-41C9-BC9E-AB7817F8C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20991-EDD9-463A-B948-6D37E2C3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E779-434B-48B2-A4ED-BC834C71E7C3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6B675-360E-4C02-A5AF-B0AE4A7B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A8D7-B976-4C5F-81AE-A9EA947A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3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90EE-2542-4BC2-9DF3-EB74752C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B86F-2433-4C6D-A2CF-A0CD70A8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D9CA-425E-4D87-9B57-22AC530D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D1FB-D3F7-48BF-8FFA-29ECE0D97D18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92C0-8661-420A-ACD4-C7752D3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84C4-B73F-4A2B-8458-67444BA7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3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8DA6-8AB2-488F-9ACF-91A01D0A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2B46-C0FA-4069-A7CF-F4B33FDA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8B83-F04C-473B-821E-08EEF20B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B4EC-E6E2-4D13-BE9D-7024C59E2C37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D671-016E-4B43-8145-60C4C4C0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E6AB-7153-4F8E-8FB5-E62CFE11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8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19FB-F71F-468E-853F-E616981C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33DE-535A-4086-B7F1-8D2AE3000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05AA-C05B-4382-BEBA-84F4A4B57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1293B-1CF2-49DB-BA91-07EE3F9D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DD2A-2278-4816-82D0-89A1E5C591FE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01579-338B-468C-8667-9E2229B5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0F98F-8220-45E7-A42D-A3ABDAF0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7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6506-AC18-4A76-A002-C1D21B34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EF95-4A81-4F33-9A04-3D4E32358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8683-584B-4D84-A6D7-3A9960C5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0EFD5-3749-4BB0-994D-B314B0C97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DC69E-C989-4E14-B5BE-59C449038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87570-7FE3-4B34-8353-22B7605A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6DF-1E9A-4144-AA2E-8E935DEBCA77}" type="datetime1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D1868-DAF0-4012-B0F0-A048436B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7C87A-8E5D-469F-B2D1-DB630409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32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C5BF-EAD9-4D8D-9B1B-76D531DC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B47007-3149-4EA3-BEFC-D52623FA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2867-FB3C-4EBB-8311-ADEA06B33CDB}" type="datetime1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E3810-3B22-4F4C-9D3C-71195ED1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74E54-EBFA-4B83-86C9-70476A64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5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56721-4DCA-42FE-B8C1-10A8FA91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0447D-7C0B-4C2E-878F-E18201339EC0}" type="datetime1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1B97B-3F1A-4557-B2FF-A4DFE54F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9B369-A318-4C79-B420-CF39C011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0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A784-D53E-4485-9C2F-AC31C239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2250-5C72-4DCB-8F16-E5846C18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ED8F8-4545-4D1B-8C8C-5BEA79610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ADE95-3635-4DA3-A368-3CC9648B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F033-3150-4D9A-907A-69D919098E67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A4AC8-531D-4671-B063-24E4B15F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9C93A-BF8F-4E16-94D1-F5E1F042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6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ADF8-B9B1-4EC4-B26B-4BCED82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95682-BBFC-4CDF-9B61-75FFF8540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BC17A-F56E-4E37-81D3-0FFFA62D8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AE24-5C3D-4935-ABE1-288EB2E3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CD3B-6C2C-49F8-A5E4-AB8201FF34D1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8ED0-60EC-466D-8D9D-D2DA78E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07A30-08B9-4D58-B7C1-CB68466B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1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3D4A7-4FC7-4480-97C7-51A91419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65325-35C2-4BAC-AF0F-AD44B2F3E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C6ED-C99F-4ABB-BFDC-2647A887A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3FF34-D6CC-461F-9B78-9DB89BB9823A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39C9-ECE5-4302-A0BE-96C7A97F4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6915-8529-4E7A-8FFA-2F6E6CCAD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237-58F0-4928-83B9-5DE71AA63D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6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81201" y="509112"/>
            <a:ext cx="795216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Lecture-10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</a:rPr>
              <a:t>Mathematics 2 (15B11MA211)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solidFill>
                  <a:srgbClr val="00CC00"/>
                </a:solidFill>
              </a:rPr>
              <a:t>CO [C106.2]</a:t>
            </a:r>
          </a:p>
          <a:p>
            <a:pPr algn="ctr"/>
            <a:endParaRPr lang="en-US" sz="3200" b="1" dirty="0">
              <a:solidFill>
                <a:srgbClr val="00B0F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Topic: Alternating Series, Absolute and Conditional Convergence</a:t>
            </a:r>
          </a:p>
          <a:p>
            <a:pPr algn="ctr"/>
            <a:endParaRPr lang="en-US" sz="3200" b="1" dirty="0">
              <a:solidFill>
                <a:srgbClr val="00B0F0"/>
              </a:solidFill>
              <a:ea typeface="Calibri"/>
              <a:cs typeface="Times New Roman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Reference for the lecture</a:t>
            </a:r>
          </a:p>
          <a:p>
            <a:pPr algn="ctr"/>
            <a:r>
              <a:rPr lang="en-IN" sz="2000" b="1" dirty="0"/>
              <a:t>R.K Jain and S.R.K. </a:t>
            </a:r>
            <a:r>
              <a:rPr lang="en-IN" sz="2000" b="1" dirty="0" err="1"/>
              <a:t>Iyenger</a:t>
            </a:r>
            <a:r>
              <a:rPr lang="en-IN" sz="2000" dirty="0"/>
              <a:t>, “Advanced Engineering Mathematics” fifth edition, </a:t>
            </a:r>
            <a:r>
              <a:rPr lang="en-IN" sz="2000" dirty="0" err="1"/>
              <a:t>Narosa</a:t>
            </a:r>
            <a:r>
              <a:rPr lang="en-IN" sz="2000" dirty="0"/>
              <a:t> publishing house, 2016. </a:t>
            </a:r>
            <a:endParaRPr lang="en-US" sz="2000" dirty="0"/>
          </a:p>
          <a:p>
            <a:pPr algn="ctr"/>
            <a:endParaRPr lang="en-US" sz="24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FA6CB-B5E6-48AA-8482-FE9809959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2408"/>
                <a:ext cx="10515600" cy="5640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00B0F0"/>
                    </a:solidFill>
                  </a:rPr>
                  <a:t>Note: </a:t>
                </a:r>
                <a:r>
                  <a:rPr lang="en-IN" dirty="0"/>
                  <a:t>An absolutely convergent series is necessarily convergent but converse need not to be true.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Example 3: </a:t>
                </a:r>
                <a:r>
                  <a:rPr lang="en-IN" dirty="0">
                    <a:solidFill>
                      <a:schemeClr val="tx1"/>
                    </a:solidFill>
                  </a:rPr>
                  <a:t>Examine the convergence for the following series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Solution: </a:t>
                </a:r>
                <a:r>
                  <a:rPr lang="en-IN" dirty="0"/>
                  <a:t>The series is with </a:t>
                </a:r>
                <a:r>
                  <a:rPr lang="en-IN" dirty="0">
                    <a:solidFill>
                      <a:srgbClr val="FF0000"/>
                    </a:solidFill>
                  </a:rPr>
                  <a:t>terms having arbitrary sign</a:t>
                </a:r>
                <a:r>
                  <a:rPr lang="en-IN" dirty="0"/>
                  <a:t>. The corresponding </a:t>
                </a:r>
                <a:r>
                  <a:rPr lang="en-IN" dirty="0">
                    <a:solidFill>
                      <a:srgbClr val="FF0000"/>
                    </a:solidFill>
                  </a:rPr>
                  <a:t>series of absolute terms </a:t>
                </a:r>
                <a:r>
                  <a:rPr lang="en-IN" dirty="0"/>
                  <a:t>is given by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is convergent </a:t>
                </a:r>
                <a:r>
                  <a:rPr lang="en-IN" dirty="0"/>
                  <a:t>using p-test. Therefore, the given series is absolutely convergent and hence the </a:t>
                </a:r>
                <a:r>
                  <a:rPr lang="en-IN" dirty="0">
                    <a:solidFill>
                      <a:srgbClr val="FF0000"/>
                    </a:solidFill>
                  </a:rPr>
                  <a:t>given series is convergent</a:t>
                </a:r>
                <a:r>
                  <a:rPr lang="en-IN" dirty="0"/>
                  <a:t>.</a:t>
                </a:r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CFA6CB-B5E6-48AA-8482-FE9809959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2408"/>
                <a:ext cx="10515600" cy="5640468"/>
              </a:xfrm>
              <a:blipFill>
                <a:blip r:embed="rId2"/>
                <a:stretch>
                  <a:fillRect l="-1217" t="-1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95B23-59C7-4934-9135-E8A43E0C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4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2895600" y="3276600"/>
            <a:ext cx="6324600" cy="1524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7B6D0-D261-416D-9556-E43A6D9F68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16892"/>
            <a:ext cx="8915400" cy="1018918"/>
          </a:xfrm>
          <a:noFill/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be covered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946117"/>
            <a:ext cx="8534400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 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b="1" dirty="0"/>
              <a:t>Alternating Series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b="1" dirty="0"/>
              <a:t>Solved Example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b="1" dirty="0"/>
              <a:t>Absolute Convergence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b="1" dirty="0"/>
              <a:t>Conditional Convergence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800" b="1" dirty="0"/>
              <a:t>Solved Example</a:t>
            </a:r>
          </a:p>
          <a:p>
            <a:pPr marL="449263" indent="-449263">
              <a:lnSpc>
                <a:spcPct val="200000"/>
              </a:lnSpc>
              <a:buFont typeface="Wingdings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4EAB-2067-4C39-BCF8-DC0ECF77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Alternating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97E2C-EDD0-47DD-BB9F-97C91C5C3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3697" y="1825625"/>
                <a:ext cx="11079997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A series in which the terms are alternately positive and negative is called an alternating series i.e.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+</a:t>
                </a:r>
                <a:r>
                  <a:rPr lang="en-IN" dirty="0">
                    <a:solidFill>
                      <a:schemeClr val="tx1"/>
                    </a:solidFill>
                  </a:rPr>
                  <a:t>……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Leibnitz’s Test: </a:t>
                </a:r>
                <a:r>
                  <a:rPr lang="en-IN" dirty="0"/>
                  <a:t>An alternating series is convergent if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IN" dirty="0"/>
                  <a:t>each term </a:t>
                </a:r>
                <a:r>
                  <a:rPr lang="en-IN" dirty="0">
                    <a:solidFill>
                      <a:srgbClr val="FF0000"/>
                    </a:solidFill>
                  </a:rPr>
                  <a:t>is numerically less than its preceding term</a:t>
                </a:r>
                <a:r>
                  <a:rPr lang="en-IN" dirty="0">
                    <a:solidFill>
                      <a:schemeClr val="tx1"/>
                    </a:solidFill>
                  </a:rPr>
                  <a:t> and 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=0</a:t>
                </a:r>
                <a:r>
                  <a:rPr lang="en-IN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n-IN" dirty="0"/>
                  <a:t> the given series is oscillatory.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097E2C-EDD0-47DD-BB9F-97C91C5C3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97" y="1825625"/>
                <a:ext cx="11079997" cy="4351338"/>
              </a:xfrm>
              <a:blipFill>
                <a:blip r:embed="rId2"/>
                <a:stretch>
                  <a:fillRect l="-1155" t="-3081" r="-17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804E-A803-4A36-9ED3-35C30240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87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88C5B-95AF-42F4-8196-C628E14F1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875"/>
                <a:ext cx="10515600" cy="503008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Example: </a:t>
                </a:r>
                <a:r>
                  <a:rPr lang="en-IN" dirty="0"/>
                  <a:t>Discuss the convergence of the series</a:t>
                </a:r>
              </a:p>
              <a:p>
                <a:pPr marL="0" indent="0" algn="ctr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Solution: </a:t>
                </a:r>
                <a:r>
                  <a:rPr lang="en-IN" dirty="0"/>
                  <a:t>The given series is an alternating series with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, </a:t>
                </a:r>
                <a:r>
                  <a:rPr lang="en-IN" dirty="0"/>
                  <a:t>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dirty="0"/>
              </a:p>
              <a:p>
                <a:pPr marL="0" indent="0" algn="ctr">
                  <a:buNone/>
                </a:pPr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I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=0 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b="0" dirty="0"/>
                  <a:t>Hence by Leibnitz</a:t>
                </a:r>
                <a:r>
                  <a:rPr lang="en-IN" dirty="0"/>
                  <a:t>’s test, the given </a:t>
                </a:r>
                <a:r>
                  <a:rPr lang="en-IN" dirty="0">
                    <a:solidFill>
                      <a:srgbClr val="FF0000"/>
                    </a:solidFill>
                  </a:rPr>
                  <a:t>series is convergent</a:t>
                </a:r>
                <a:r>
                  <a:rPr lang="en-IN" dirty="0"/>
                  <a:t>.</a:t>
                </a: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88C5B-95AF-42F4-8196-C628E14F1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875"/>
                <a:ext cx="10515600" cy="5030088"/>
              </a:xfrm>
              <a:blipFill>
                <a:blip r:embed="rId2"/>
                <a:stretch>
                  <a:fillRect l="-1043" t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17BE1-A3E8-4B94-98F8-84E9B8A9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58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88C5B-95AF-42F4-8196-C628E14F1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875"/>
                <a:ext cx="10515600" cy="50300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Example: </a:t>
                </a:r>
                <a:r>
                  <a:rPr lang="en-IN" dirty="0"/>
                  <a:t>Test for the convergence of the series</a:t>
                </a:r>
              </a:p>
              <a:p>
                <a:pPr marL="0" indent="0" algn="ctr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Solution: </a:t>
                </a:r>
                <a:r>
                  <a:rPr lang="en-IN" dirty="0"/>
                  <a:t>The given series is an alternating series with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b="0" dirty="0"/>
                  <a:t>,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IN" dirty="0"/>
                  <a:t>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num>
                          <m:den>
                            <m: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=1</a:t>
                </a:r>
                <a:r>
                  <a:rPr lang="en-I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0 .</a:t>
                </a:r>
              </a:p>
              <a:p>
                <a:pPr marL="0" indent="0">
                  <a:buNone/>
                </a:pPr>
                <a:r>
                  <a:rPr lang="en-IN" b="0" dirty="0"/>
                  <a:t>Hence by Leibnitz</a:t>
                </a:r>
                <a:r>
                  <a:rPr lang="en-IN" dirty="0"/>
                  <a:t>’s test, the given </a:t>
                </a:r>
                <a:r>
                  <a:rPr lang="en-IN" dirty="0">
                    <a:solidFill>
                      <a:srgbClr val="FF0000"/>
                    </a:solidFill>
                  </a:rPr>
                  <a:t>series is oscillatory</a:t>
                </a:r>
                <a:r>
                  <a:rPr lang="en-IN" dirty="0"/>
                  <a:t>.</a:t>
                </a:r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88C5B-95AF-42F4-8196-C628E14F1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875"/>
                <a:ext cx="10515600" cy="5030088"/>
              </a:xfrm>
              <a:blipFill>
                <a:blip r:embed="rId2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CB69DA-2CDF-4A57-88C1-AB059080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0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857F-A739-49A3-AB9A-4D0FD324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Series of Positive and Negative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9483A-4987-4981-B4A8-757C5BBA8D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dirty="0"/>
                  <a:t>The series of positive terms and alternating series are special types of these series with arbitrary sign.</a:t>
                </a:r>
              </a:p>
              <a:p>
                <a:pPr marL="0" indent="0" algn="just">
                  <a:buNone/>
                </a:pPr>
                <a:r>
                  <a:rPr lang="en-IN" dirty="0">
                    <a:solidFill>
                      <a:srgbClr val="00B0F0"/>
                    </a:solidFill>
                  </a:rPr>
                  <a:t>Absolutely Convergent Series: </a:t>
                </a:r>
                <a:r>
                  <a:rPr lang="en-IN" dirty="0"/>
                  <a:t>If the series of arbitrary terms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I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N" dirty="0"/>
              </a:p>
              <a:p>
                <a:pPr marL="0" indent="0" algn="just">
                  <a:buNone/>
                </a:pPr>
                <a:r>
                  <a:rPr lang="en-IN" dirty="0"/>
                  <a:t>be such that the </a:t>
                </a:r>
                <a:r>
                  <a:rPr lang="en-IN" dirty="0">
                    <a:solidFill>
                      <a:srgbClr val="FF0000"/>
                    </a:solidFill>
                  </a:rPr>
                  <a:t>series of absolute terms</a:t>
                </a:r>
              </a:p>
              <a:p>
                <a:pPr marL="0" indent="0" algn="ctr">
                  <a:buNone/>
                </a:pPr>
                <a:r>
                  <a:rPr lang="en-IN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|+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|+…+</m:t>
                    </m:r>
                  </m:oMath>
                </a14:m>
                <a:r>
                  <a:rPr lang="en-I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|+…</m:t>
                    </m:r>
                  </m:oMath>
                </a14:m>
                <a:endParaRPr lang="en-IN" dirty="0"/>
              </a:p>
              <a:p>
                <a:pPr marL="0" indent="0" algn="just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is convergent</a:t>
                </a:r>
                <a:r>
                  <a:rPr lang="en-IN" dirty="0"/>
                  <a:t>, then the series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said to be </a:t>
                </a:r>
                <a:r>
                  <a:rPr lang="en-IN" dirty="0">
                    <a:solidFill>
                      <a:srgbClr val="FF0000"/>
                    </a:solidFill>
                  </a:rPr>
                  <a:t>absolutely convergent.</a:t>
                </a:r>
              </a:p>
              <a:p>
                <a:pPr marL="0" indent="0" algn="just">
                  <a:buNone/>
                </a:pPr>
                <a:r>
                  <a:rPr lang="en-IN" dirty="0">
                    <a:solidFill>
                      <a:srgbClr val="00B0F0"/>
                    </a:solidFill>
                  </a:rPr>
                  <a:t>Conditionally Convergent Series: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is divergent </a:t>
                </a:r>
                <a:r>
                  <a:rPr lang="en-IN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is convergent</a:t>
                </a:r>
                <a:r>
                  <a:rPr lang="en-IN" dirty="0">
                    <a:solidFill>
                      <a:schemeClr val="tx1"/>
                    </a:solidFill>
                  </a:rPr>
                  <a:t> 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is called </a:t>
                </a:r>
                <a:r>
                  <a:rPr lang="en-IN" dirty="0">
                    <a:solidFill>
                      <a:srgbClr val="FF0000"/>
                    </a:solidFill>
                  </a:rPr>
                  <a:t>conditionally convergent.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39483A-4987-4981-B4A8-757C5BBA8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F0C1C-3991-4481-A0D8-B3FBCA3F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02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78629-1E20-45C1-A960-6FCFA97FC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1410"/>
                <a:ext cx="10515600" cy="535555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Example 1: </a:t>
                </a:r>
                <a:r>
                  <a:rPr lang="en-IN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absolute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convergence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series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IN" dirty="0"/>
                  <a:t> .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Solution: </a:t>
                </a:r>
                <a:r>
                  <a:rPr lang="en-IN" dirty="0"/>
                  <a:t>G</a:t>
                </a:r>
                <a:r>
                  <a:rPr lang="en-IN" dirty="0">
                    <a:solidFill>
                      <a:schemeClr val="tx1"/>
                    </a:solidFill>
                  </a:rPr>
                  <a:t>iven series is an </a:t>
                </a:r>
                <a:r>
                  <a:rPr lang="en-IN" dirty="0">
                    <a:solidFill>
                      <a:srgbClr val="FF0000"/>
                    </a:solidFill>
                  </a:rPr>
                  <a:t>alternating series </a:t>
                </a:r>
                <a:r>
                  <a:rPr lang="en-IN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Here</a:t>
                </a:r>
              </a:p>
              <a:p>
                <a:pPr marL="0" indent="0" algn="ctr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−1)}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&lt; 0 ,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and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IN" dirty="0"/>
                  <a:t>= 0 ,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therefore the given </a:t>
                </a:r>
                <a:r>
                  <a:rPr lang="en-IN" dirty="0">
                    <a:solidFill>
                      <a:srgbClr val="FF0000"/>
                    </a:solidFill>
                  </a:rPr>
                  <a:t>series is convergent </a:t>
                </a:r>
                <a:r>
                  <a:rPr lang="en-IN" dirty="0"/>
                  <a:t>by Leibnitz rule. Also, the series of</a:t>
                </a:r>
              </a:p>
              <a:p>
                <a:pPr marL="0" indent="0">
                  <a:buNone/>
                </a:pPr>
                <a:r>
                  <a:rPr lang="en-IN" dirty="0"/>
                  <a:t> absolute terms given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 is convergent </a:t>
                </a:r>
                <a:r>
                  <a:rPr lang="en-IN" dirty="0"/>
                  <a:t>by using p-test. Therefore, the </a:t>
                </a:r>
              </a:p>
              <a:p>
                <a:pPr marL="0" indent="0">
                  <a:buNone/>
                </a:pPr>
                <a:r>
                  <a:rPr lang="en-IN" dirty="0"/>
                  <a:t>given series is </a:t>
                </a:r>
                <a:r>
                  <a:rPr lang="en-IN" dirty="0">
                    <a:solidFill>
                      <a:srgbClr val="FF0000"/>
                    </a:solidFill>
                  </a:rPr>
                  <a:t>absolutely convergent.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78629-1E20-45C1-A960-6FCFA97FC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1410"/>
                <a:ext cx="10515600" cy="5355553"/>
              </a:xfrm>
              <a:blipFill>
                <a:blip r:embed="rId2"/>
                <a:stretch>
                  <a:fillRect l="-1043" t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F275C3-3CA5-4B96-9E41-201756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3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C8F4C-3EE2-423C-8D05-CCF9BD4ED9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1410"/>
                <a:ext cx="9793638" cy="5671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Example 2: </a:t>
                </a:r>
                <a:r>
                  <a:rPr lang="en-IN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est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absolute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convergence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series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r>
                  <a:rPr lang="en-IN" dirty="0"/>
                  <a:t> .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Solution: </a:t>
                </a:r>
                <a:r>
                  <a:rPr lang="en-IN" dirty="0"/>
                  <a:t>G</a:t>
                </a:r>
                <a:r>
                  <a:rPr lang="en-IN" dirty="0">
                    <a:solidFill>
                      <a:schemeClr val="tx1"/>
                    </a:solidFill>
                  </a:rPr>
                  <a:t>iven series is an </a:t>
                </a:r>
                <a:r>
                  <a:rPr lang="en-IN" dirty="0">
                    <a:solidFill>
                      <a:srgbClr val="FF0000"/>
                    </a:solidFill>
                  </a:rPr>
                  <a:t>alternating series </a:t>
                </a:r>
                <a:r>
                  <a:rPr lang="en-IN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Here</a:t>
                </a:r>
              </a:p>
              <a:p>
                <a:pPr marL="0" indent="0" algn="ctr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−1)(2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  <m:r>
                      <a:rPr lang="en-I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&lt; 0 ,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and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IN" dirty="0"/>
                  <a:t>= 0 ,</a:t>
                </a:r>
              </a:p>
              <a:p>
                <a:pPr marL="0" indent="0">
                  <a:buNone/>
                </a:pPr>
                <a:r>
                  <a:rPr lang="en-IN" dirty="0"/>
                  <a:t>hence the given series </a:t>
                </a:r>
                <a:r>
                  <a:rPr lang="en-IN" dirty="0">
                    <a:solidFill>
                      <a:srgbClr val="FF0000"/>
                    </a:solidFill>
                  </a:rPr>
                  <a:t>is convergent by Leibnitz’s test</a:t>
                </a:r>
                <a:r>
                  <a:rPr lang="en-IN" dirty="0"/>
                  <a:t>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5C8F4C-3EE2-423C-8D05-CCF9BD4ED9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1410"/>
                <a:ext cx="9793638" cy="5671465"/>
              </a:xfrm>
              <a:blipFill>
                <a:blip r:embed="rId2"/>
                <a:stretch>
                  <a:fillRect l="-1308" t="-18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A14BAA-4351-4625-A47E-8FED1FB7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2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D67CE-3058-4276-9E56-C1E0C020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4881"/>
                <a:ext cx="10515600" cy="50920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And the series of absolute terms is given as </a:t>
                </a:r>
                <a:r>
                  <a:rPr lang="en-IN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IN" b="0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(−1)</m:t>
                                        </m:r>
                                      </m:e>
                                      <m:sup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nary>
                        <m:r>
                          <m:rPr>
                            <m:nor/>
                          </m:rPr>
                          <a:rPr lang="en-IN" dirty="0"/>
                          <m:t> . 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Here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N" b="0" dirty="0"/>
                  <a:t>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IN" b="0" dirty="0"/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1/(2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b="0" dirty="0">
                    <a:solidFill>
                      <a:srgbClr val="FF0000"/>
                    </a:solidFill>
                  </a:rPr>
                  <a:t>0</a:t>
                </a:r>
                <a:r>
                  <a:rPr lang="en-IN" dirty="0">
                    <a:solidFill>
                      <a:srgbClr val="FF0000"/>
                    </a:solidFill>
                  </a:rPr>
                  <a:t>.</a:t>
                </a:r>
                <a:r>
                  <a:rPr lang="en-IN" b="0" dirty="0">
                    <a:solidFill>
                      <a:srgbClr val="FF0000"/>
                    </a:solidFill>
                  </a:rPr>
                  <a:t> </a:t>
                </a:r>
                <a:endParaRPr lang="en-IN" b="0" dirty="0"/>
              </a:p>
              <a:p>
                <a:pPr marL="0" indent="0">
                  <a:buNone/>
                </a:pPr>
                <a:r>
                  <a:rPr lang="en-IN" b="0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is divergent </a:t>
                </a:r>
                <a:r>
                  <a:rPr lang="en-IN" dirty="0"/>
                  <a:t>(by p-test), therefore in view of comparison test </a:t>
                </a: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IN" b="0" dirty="0">
                    <a:solidFill>
                      <a:srgbClr val="FF0000"/>
                    </a:solidFill>
                  </a:rPr>
                  <a:t> is divergent.</a:t>
                </a:r>
                <a:r>
                  <a:rPr lang="en-IN" b="0" dirty="0"/>
                  <a:t> </a:t>
                </a:r>
                <a:r>
                  <a:rPr lang="en-IN" dirty="0"/>
                  <a:t>Hence the </a:t>
                </a:r>
                <a:r>
                  <a:rPr lang="en-IN" dirty="0">
                    <a:solidFill>
                      <a:srgbClr val="FF0000"/>
                    </a:solidFill>
                  </a:rPr>
                  <a:t>given series is conditionally convergent.</a:t>
                </a:r>
                <a:endParaRPr lang="en-IN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D67CE-3058-4276-9E56-C1E0C020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4881"/>
                <a:ext cx="10515600" cy="5092082"/>
              </a:xfrm>
              <a:blipFill>
                <a:blip r:embed="rId2"/>
                <a:stretch>
                  <a:fillRect l="-1217" t="-2036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8C0655-3B1A-433A-BFEA-A5C53633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237-58F0-4928-83B9-5DE71AA63DA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29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667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Monotype Corsiva</vt:lpstr>
      <vt:lpstr>Wingdings</vt:lpstr>
      <vt:lpstr>Office Theme</vt:lpstr>
      <vt:lpstr>PowerPoint Presentation</vt:lpstr>
      <vt:lpstr>Topics to be covered</vt:lpstr>
      <vt:lpstr>Alternating Series</vt:lpstr>
      <vt:lpstr>PowerPoint Presentation</vt:lpstr>
      <vt:lpstr>PowerPoint Presentation</vt:lpstr>
      <vt:lpstr>Series of Positive and Negative Terms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Tripti Neer</dc:creator>
  <cp:lastModifiedBy>Tripti Neer</cp:lastModifiedBy>
  <cp:revision>52</cp:revision>
  <dcterms:created xsi:type="dcterms:W3CDTF">2021-01-31T14:47:10Z</dcterms:created>
  <dcterms:modified xsi:type="dcterms:W3CDTF">2021-02-06T16:52:29Z</dcterms:modified>
</cp:coreProperties>
</file>