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625" r:id="rId2"/>
    <p:sldId id="627" r:id="rId3"/>
    <p:sldId id="377" r:id="rId4"/>
    <p:sldId id="378" r:id="rId5"/>
    <p:sldId id="630" r:id="rId6"/>
    <p:sldId id="375" r:id="rId7"/>
    <p:sldId id="379" r:id="rId8"/>
    <p:sldId id="628" r:id="rId9"/>
    <p:sldId id="381" r:id="rId10"/>
    <p:sldId id="6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7" autoAdjust="0"/>
    <p:restoredTop sz="94660"/>
  </p:normalViewPr>
  <p:slideViewPr>
    <p:cSldViewPr>
      <p:cViewPr varScale="1">
        <p:scale>
          <a:sx n="59" d="100"/>
          <a:sy n="59" d="100"/>
        </p:scale>
        <p:origin x="1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2ADAF-2AFD-4FF3-A9EE-D6F103ACC04C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72AA-6A59-4EA3-9307-8CA2C6F7E6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4A91-EC84-49DC-BA75-9BE3B72FDA9C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C3F-DAF1-40CA-9427-16467A53163C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28-1720-411C-B263-77FD3D876ED9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D574-8134-45E1-8AE9-A43087F5B707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AFCA-C483-4D28-842B-3D154D08FFDA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410-BD22-4622-A838-A7B781E3445B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9BB3-BC98-49FA-905B-B6D3EFD19676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F371-C669-4370-8A6E-63CEA0C5A5E3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9590-35F6-4B93-98D9-9D501AFFEC45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0140-26D5-4A3F-975A-006A8C2DB94C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34C2-8DBC-4645-BB70-90B47F763E45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6B38-A5B8-4AC8-9B7E-A474546835F8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Frobenius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8596"/>
            <a:ext cx="8229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Lecture-14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Mathematics 2 (15B11MA211)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 CO [C106.3]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</a:t>
            </a:r>
            <a:r>
              <a:rPr lang="en-US" sz="3200" b="1" dirty="0" err="1">
                <a:solidFill>
                  <a:srgbClr val="C00000"/>
                </a:solidFill>
              </a:rPr>
              <a:t>Frobenius</a:t>
            </a:r>
            <a:r>
              <a:rPr lang="en-US" sz="3200" b="1" dirty="0">
                <a:solidFill>
                  <a:srgbClr val="C00000"/>
                </a:solidFill>
              </a:rPr>
              <a:t> method:                                   </a:t>
            </a:r>
            <a:r>
              <a:rPr lang="en-US" sz="2600" b="1" dirty="0">
                <a:solidFill>
                  <a:srgbClr val="C00000"/>
                </a:solidFill>
              </a:rPr>
              <a:t>Case 2 - Roots are equal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Reference for the lecture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R.K Jain and S.R.K. Iyengar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“Advanced Engineering Mathematics” fifth edition,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Narosa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house, 2016. </a:t>
            </a:r>
          </a:p>
          <a:p>
            <a:pPr algn="ctr"/>
            <a:endParaRPr lang="en-US" sz="2400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6E97-AAC5-4B53-AB4A-554B7F2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Frobenius method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409700" y="1484784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86867"/>
            <a:ext cx="8229600" cy="659682"/>
          </a:xfrm>
        </p:spPr>
        <p:txBody>
          <a:bodyPr>
            <a:normAutofit fontScale="90000"/>
          </a:bodyPr>
          <a:lstStyle/>
          <a:p>
            <a:pPr marL="514350" lvl="0" indent="-514350" algn="l">
              <a:spcBef>
                <a:spcPts val="0"/>
              </a:spcBef>
            </a:pPr>
            <a:r>
              <a:rPr lang="en-IN" sz="2800" b="1" dirty="0">
                <a:solidFill>
                  <a:srgbClr val="1F49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 2: If the roots are equal:</a:t>
            </a:r>
            <a:br>
              <a:rPr lang="en-IN" sz="2000" b="1" dirty="0">
                <a:solidFill>
                  <a:srgbClr val="1F497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85239"/>
            <a:ext cx="8157592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When the indicial equation has a double root,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then the two linearly independent solutions are given by                     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and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55470"/>
              </p:ext>
            </p:extLst>
          </p:nvPr>
        </p:nvGraphicFramePr>
        <p:xfrm>
          <a:off x="6050073" y="1343922"/>
          <a:ext cx="1599480" cy="58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2" imgW="660240" imgH="228600" progId="Equation.DSMT4">
                  <p:embed/>
                </p:oleObj>
              </mc:Choice>
              <mc:Fallback>
                <p:oleObj name="Equation" r:id="rId2" imgW="660240" imgH="2286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073" y="1343922"/>
                        <a:ext cx="1599480" cy="5876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240531"/>
              </p:ext>
            </p:extLst>
          </p:nvPr>
        </p:nvGraphicFramePr>
        <p:xfrm>
          <a:off x="1819641" y="2790617"/>
          <a:ext cx="187220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641" y="2790617"/>
                        <a:ext cx="187220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019981"/>
              </p:ext>
            </p:extLst>
          </p:nvPr>
        </p:nvGraphicFramePr>
        <p:xfrm>
          <a:off x="1747633" y="3865245"/>
          <a:ext cx="201622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6" imgW="1168200" imgH="241200" progId="Equation.DSMT4">
                  <p:embed/>
                </p:oleObj>
              </mc:Choice>
              <mc:Fallback>
                <p:oleObj name="Equation" r:id="rId6" imgW="1168200" imgH="2412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633" y="3865245"/>
                        <a:ext cx="201622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</p:spTree>
    <p:extLst>
      <p:ext uri="{BB962C8B-B14F-4D97-AF65-F5344CB8AC3E}">
        <p14:creationId xmlns:p14="http://schemas.microsoft.com/office/powerpoint/2010/main" val="176988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021DA-7A29-43EA-BB8A-E4C32B7F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B6768-DC6C-4C11-851C-673E6C75FA4E}"/>
              </a:ext>
            </a:extLst>
          </p:cNvPr>
          <p:cNvSpPr txBox="1"/>
          <p:nvPr/>
        </p:nvSpPr>
        <p:spPr>
          <a:xfrm>
            <a:off x="395536" y="404664"/>
            <a:ext cx="82089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series solution about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of the  differential equation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equation is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(1)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is a regular singular point of the equation.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solution:                  			(2)	 		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F79F6B-AAD4-401F-8A41-1FDAC131B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45194"/>
              </p:ext>
            </p:extLst>
          </p:nvPr>
        </p:nvGraphicFramePr>
        <p:xfrm>
          <a:off x="3124200" y="3686875"/>
          <a:ext cx="4184104" cy="256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2" imgW="2247840" imgH="1320480" progId="Equation.DSMT4">
                  <p:embed/>
                </p:oleObj>
              </mc:Choice>
              <mc:Fallback>
                <p:oleObj name="Equation" r:id="rId2" imgW="2247840" imgH="132048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86875"/>
                        <a:ext cx="4184104" cy="2564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111299B-4371-4E37-A910-B544FC38E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36065"/>
              </p:ext>
            </p:extLst>
          </p:nvPr>
        </p:nvGraphicFramePr>
        <p:xfrm>
          <a:off x="2627784" y="1268760"/>
          <a:ext cx="2304256" cy="4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4" imgW="990360" imgH="203040" progId="Equation.DSMT4">
                  <p:embed/>
                </p:oleObj>
              </mc:Choice>
              <mc:Fallback>
                <p:oleObj name="Equation" r:id="rId4" imgW="990360" imgH="20304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268760"/>
                        <a:ext cx="2304256" cy="467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11299B-4371-4E37-A910-B544FC38E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71470"/>
              </p:ext>
            </p:extLst>
          </p:nvPr>
        </p:nvGraphicFramePr>
        <p:xfrm>
          <a:off x="2627784" y="2200766"/>
          <a:ext cx="2304256" cy="46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200766"/>
                        <a:ext cx="2304256" cy="467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05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021DA-7A29-43EA-BB8A-E4C32B7F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B6768-DC6C-4C11-851C-673E6C75FA4E}"/>
              </a:ext>
            </a:extLst>
          </p:cNvPr>
          <p:cNvSpPr txBox="1"/>
          <p:nvPr/>
        </p:nvSpPr>
        <p:spPr>
          <a:xfrm>
            <a:off x="395536" y="404664"/>
            <a:ext cx="820891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of                in (1) gives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Equating to zero, the coefficient of lowest power term of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                    we get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Indicial root is a double root.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F79F6B-AAD4-401F-8A41-1FDAC131B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36851"/>
              </p:ext>
            </p:extLst>
          </p:nvPr>
        </p:nvGraphicFramePr>
        <p:xfrm>
          <a:off x="398463" y="1079500"/>
          <a:ext cx="78867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4" name="Equation" r:id="rId2" imgW="4012920" imgH="863280" progId="Equation.DSMT4">
                  <p:embed/>
                </p:oleObj>
              </mc:Choice>
              <mc:Fallback>
                <p:oleObj name="Equation" r:id="rId2" imgW="4012920" imgH="86328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079500"/>
                        <a:ext cx="7886700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111299B-4371-4E37-A910-B544FC38E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07781"/>
              </p:ext>
            </p:extLst>
          </p:nvPr>
        </p:nvGraphicFramePr>
        <p:xfrm>
          <a:off x="2852529" y="488004"/>
          <a:ext cx="1082265" cy="44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5" name="Equation" r:id="rId4" imgW="520560" imgH="203040" progId="Equation.DSMT4">
                  <p:embed/>
                </p:oleObj>
              </mc:Choice>
              <mc:Fallback>
                <p:oleObj name="Equation" r:id="rId4" imgW="520560" imgH="20304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529" y="488004"/>
                        <a:ext cx="1082265" cy="440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5C83721-301F-475D-8139-49D597701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4193"/>
              </p:ext>
            </p:extLst>
          </p:nvPr>
        </p:nvGraphicFramePr>
        <p:xfrm>
          <a:off x="1774776" y="3451881"/>
          <a:ext cx="1562000" cy="48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6" name="Equation" r:id="rId6" imgW="774360" imgH="228600" progId="Equation.DSMT4">
                  <p:embed/>
                </p:oleObj>
              </mc:Choice>
              <mc:Fallback>
                <p:oleObj name="Equation" r:id="rId6" imgW="774360" imgH="2286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776" y="3451881"/>
                        <a:ext cx="1562000" cy="482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21AC4A1-7A94-42AA-8CF0-838182309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015809"/>
              </p:ext>
            </p:extLst>
          </p:nvPr>
        </p:nvGraphicFramePr>
        <p:xfrm>
          <a:off x="1579563" y="4154488"/>
          <a:ext cx="4675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" name="Equation" r:id="rId8" imgW="2133360" imgH="241200" progId="Equation.DSMT4">
                  <p:embed/>
                </p:oleObj>
              </mc:Choice>
              <mc:Fallback>
                <p:oleObj name="Equation" r:id="rId8" imgW="2133360" imgH="24120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4154488"/>
                        <a:ext cx="46751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</p:spTree>
    <p:extLst>
      <p:ext uri="{BB962C8B-B14F-4D97-AF65-F5344CB8AC3E}">
        <p14:creationId xmlns:p14="http://schemas.microsoft.com/office/powerpoint/2010/main" val="131655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021DA-7A29-43EA-BB8A-E4C32B7F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2DFD88-8C7C-4F98-B678-AF2AF1E2423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B6768-DC6C-4C11-851C-673E6C75FA4E}"/>
              </a:ext>
            </a:extLst>
          </p:cNvPr>
          <p:cNvSpPr txBox="1"/>
          <p:nvPr/>
        </p:nvSpPr>
        <p:spPr>
          <a:xfrm>
            <a:off x="395536" y="40466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Equating to zero, the coefficient of next lowest power term of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i.e.      , </a:t>
            </a: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 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Equating to zero, the coefficient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9EC5CA6-53A3-43F2-97A6-F371B4D87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2400"/>
              </p:ext>
            </p:extLst>
          </p:nvPr>
        </p:nvGraphicFramePr>
        <p:xfrm>
          <a:off x="2411760" y="1286174"/>
          <a:ext cx="5254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2" imgW="215640" imgH="228600" progId="Equation.DSMT4">
                  <p:embed/>
                </p:oleObj>
              </mc:Choice>
              <mc:Fallback>
                <p:oleObj name="Equation" r:id="rId2" imgW="215640" imgH="228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86174"/>
                        <a:ext cx="5254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621D706-7351-4C5A-9949-4044636FF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74749"/>
              </p:ext>
            </p:extLst>
          </p:nvPr>
        </p:nvGraphicFramePr>
        <p:xfrm>
          <a:off x="1979711" y="2032426"/>
          <a:ext cx="4592327" cy="53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4" imgW="2171520" imgH="241200" progId="Equation.DSMT4">
                  <p:embed/>
                </p:oleObj>
              </mc:Choice>
              <mc:Fallback>
                <p:oleObj name="Equation" r:id="rId4" imgW="2171520" imgH="241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1" y="2032426"/>
                        <a:ext cx="4592327" cy="532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Frobenius method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75A8418-4D11-408F-8AA2-C48AB5DFC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49144"/>
              </p:ext>
            </p:extLst>
          </p:nvPr>
        </p:nvGraphicFramePr>
        <p:xfrm>
          <a:off x="5579007" y="2903054"/>
          <a:ext cx="993775" cy="5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007" y="2903054"/>
                        <a:ext cx="993775" cy="5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145BA31-6F44-424C-A8AB-A1C56D1EB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27603"/>
              </p:ext>
            </p:extLst>
          </p:nvPr>
        </p:nvGraphicFramePr>
        <p:xfrm>
          <a:off x="2107343" y="3707087"/>
          <a:ext cx="3471664" cy="66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8" imgW="1511280" imgH="279360" progId="Equation.DSMT4">
                  <p:embed/>
                </p:oleObj>
              </mc:Choice>
              <mc:Fallback>
                <p:oleObj name="Equation" r:id="rId8" imgW="1511280" imgH="2793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343" y="3707087"/>
                        <a:ext cx="3471664" cy="6678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93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AFD35-F542-4A3F-A5A9-7E2E805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2C622-514F-43FD-B57C-A587622C60AB}"/>
              </a:ext>
            </a:extLst>
          </p:cNvPr>
          <p:cNvSpPr txBox="1"/>
          <p:nvPr/>
        </p:nvSpPr>
        <p:spPr>
          <a:xfrm>
            <a:off x="323528" y="332656"/>
            <a:ext cx="83632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(3)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Eq. (3) is known as recurrence relation. On substituting various values of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(2), we get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145BA31-6F44-424C-A8AB-A1C56D1EB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69374"/>
              </p:ext>
            </p:extLst>
          </p:nvPr>
        </p:nvGraphicFramePr>
        <p:xfrm>
          <a:off x="1789113" y="1181100"/>
          <a:ext cx="36845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2" imgW="1854000" imgH="469800" progId="Equation.DSMT4">
                  <p:embed/>
                </p:oleObj>
              </mc:Choice>
              <mc:Fallback>
                <p:oleObj name="Equation" r:id="rId2" imgW="1854000" imgH="4698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181100"/>
                        <a:ext cx="368458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3F2CBEF-D41C-43EC-A6EE-D99A72F48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41353"/>
              </p:ext>
            </p:extLst>
          </p:nvPr>
        </p:nvGraphicFramePr>
        <p:xfrm>
          <a:off x="1691680" y="3537351"/>
          <a:ext cx="5472608" cy="281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4" imgW="2882880" imgH="1422360" progId="Equation.DSMT4">
                  <p:embed/>
                </p:oleObj>
              </mc:Choice>
              <mc:Fallback>
                <p:oleObj name="Equation" r:id="rId4" imgW="2882880" imgH="142236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37351"/>
                        <a:ext cx="5472608" cy="2815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1AC4A1-7A94-42AA-8CF0-838182309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00151"/>
              </p:ext>
            </p:extLst>
          </p:nvPr>
        </p:nvGraphicFramePr>
        <p:xfrm>
          <a:off x="5278438" y="2881313"/>
          <a:ext cx="20875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6" imgW="952200" imgH="228600" progId="Equation.DSMT4">
                  <p:embed/>
                </p:oleObj>
              </mc:Choice>
              <mc:Fallback>
                <p:oleObj name="Equation" r:id="rId6" imgW="952200" imgH="2286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2881313"/>
                        <a:ext cx="20875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6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021DA-7A29-43EA-BB8A-E4C32B7F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B6768-DC6C-4C11-851C-673E6C75FA4E}"/>
              </a:ext>
            </a:extLst>
          </p:cNvPr>
          <p:cNvSpPr txBox="1"/>
          <p:nvPr/>
        </p:nvSpPr>
        <p:spPr>
          <a:xfrm>
            <a:off x="395536" y="40466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these in (2), we get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 algn="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	   , we have one linearly independent solution as 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1E56BF-E43D-466E-BAAE-4F49A81F2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19278"/>
              </p:ext>
            </p:extLst>
          </p:nvPr>
        </p:nvGraphicFramePr>
        <p:xfrm>
          <a:off x="674621" y="1096101"/>
          <a:ext cx="6361180" cy="264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2" imgW="3606480" imgH="1434960" progId="Equation.DSMT4">
                  <p:embed/>
                </p:oleObj>
              </mc:Choice>
              <mc:Fallback>
                <p:oleObj name="Equation" r:id="rId2" imgW="3606480" imgH="143496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21" y="1096101"/>
                        <a:ext cx="6361180" cy="2641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AD0FBA2-CBF3-474A-8742-B5C4D565A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06629"/>
              </p:ext>
            </p:extLst>
          </p:nvPr>
        </p:nvGraphicFramePr>
        <p:xfrm>
          <a:off x="971600" y="3895221"/>
          <a:ext cx="701080" cy="37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4" imgW="342720" imgH="177480" progId="Equation.DSMT4">
                  <p:embed/>
                </p:oleObj>
              </mc:Choice>
              <mc:Fallback>
                <p:oleObj name="Equation" r:id="rId4" imgW="342720" imgH="17748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895221"/>
                        <a:ext cx="701080" cy="379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B946102-5CEB-48D1-9F5D-81BE299AE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47177"/>
              </p:ext>
            </p:extLst>
          </p:nvPr>
        </p:nvGraphicFramePr>
        <p:xfrm>
          <a:off x="442893" y="4605686"/>
          <a:ext cx="7945531" cy="88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6" imgW="4038480" imgH="431640" progId="Equation.DSMT4">
                  <p:embed/>
                </p:oleObj>
              </mc:Choice>
              <mc:Fallback>
                <p:oleObj name="Equation" r:id="rId6" imgW="4038480" imgH="43164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93" y="4605686"/>
                        <a:ext cx="7945531" cy="886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</p:spTree>
    <p:extLst>
      <p:ext uri="{BB962C8B-B14F-4D97-AF65-F5344CB8AC3E}">
        <p14:creationId xmlns:p14="http://schemas.microsoft.com/office/powerpoint/2010/main" val="2054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 Eq. (4) partially with respect to r, we obtain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8</a:t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28033"/>
              </p:ext>
            </p:extLst>
          </p:nvPr>
        </p:nvGraphicFramePr>
        <p:xfrm>
          <a:off x="382626" y="1556792"/>
          <a:ext cx="8437846" cy="283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2" imgW="5029200" imgH="1752480" progId="Equation.DSMT4">
                  <p:embed/>
                </p:oleObj>
              </mc:Choice>
              <mc:Fallback>
                <p:oleObj name="Equation" r:id="rId2" imgW="5029200" imgH="17524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26" y="1556792"/>
                        <a:ext cx="8437846" cy="2835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</p:spTree>
    <p:extLst>
      <p:ext uri="{BB962C8B-B14F-4D97-AF65-F5344CB8AC3E}">
        <p14:creationId xmlns:p14="http://schemas.microsoft.com/office/powerpoint/2010/main" val="1663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021DA-7A29-43EA-BB8A-E4C32B7F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B6768-DC6C-4C11-851C-673E6C75FA4E}"/>
              </a:ext>
            </a:extLst>
          </p:cNvPr>
          <p:cNvSpPr txBox="1"/>
          <p:nvPr/>
        </p:nvSpPr>
        <p:spPr>
          <a:xfrm>
            <a:off x="395536" y="404664"/>
            <a:ext cx="82089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	     , we have second linearly independent solution as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complete solution of the differential equation is  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AD0FBA2-CBF3-474A-8742-B5C4D565A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12830"/>
              </p:ext>
            </p:extLst>
          </p:nvPr>
        </p:nvGraphicFramePr>
        <p:xfrm>
          <a:off x="1043608" y="553398"/>
          <a:ext cx="648072" cy="35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2" imgW="342720" imgH="177480" progId="Equation.DSMT4">
                  <p:embed/>
                </p:oleObj>
              </mc:Choice>
              <mc:Fallback>
                <p:oleObj name="Equation" r:id="rId2" imgW="342720" imgH="17748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53398"/>
                        <a:ext cx="648072" cy="350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9E37429-D1C2-403F-9181-66833B2E3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45670"/>
              </p:ext>
            </p:extLst>
          </p:nvPr>
        </p:nvGraphicFramePr>
        <p:xfrm>
          <a:off x="1020763" y="1266825"/>
          <a:ext cx="623728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4" imgW="3263760" imgH="914400" progId="Equation.DSMT4">
                  <p:embed/>
                </p:oleObj>
              </mc:Choice>
              <mc:Fallback>
                <p:oleObj name="Equation" r:id="rId4" imgW="3263760" imgH="9144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266825"/>
                        <a:ext cx="6237287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D04DDE3-ADA7-4439-99C9-90D5B7828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120065"/>
              </p:ext>
            </p:extLst>
          </p:nvPr>
        </p:nvGraphicFramePr>
        <p:xfrm>
          <a:off x="1109663" y="4259263"/>
          <a:ext cx="6559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6" imgW="3213000" imgH="457200" progId="Equation.DSMT4">
                  <p:embed/>
                </p:oleObj>
              </mc:Choice>
              <mc:Fallback>
                <p:oleObj name="Equation" r:id="rId6" imgW="3213000" imgH="4572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259263"/>
                        <a:ext cx="65595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Frobenius method</a:t>
            </a:r>
          </a:p>
        </p:txBody>
      </p:sp>
    </p:spTree>
    <p:extLst>
      <p:ext uri="{BB962C8B-B14F-4D97-AF65-F5344CB8AC3E}">
        <p14:creationId xmlns:p14="http://schemas.microsoft.com/office/powerpoint/2010/main" val="181643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328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Monotype Corsiva</vt:lpstr>
      <vt:lpstr>Times New Roman</vt:lpstr>
      <vt:lpstr>Office Theme</vt:lpstr>
      <vt:lpstr>Equation</vt:lpstr>
      <vt:lpstr>PowerPoint Presentation</vt:lpstr>
      <vt:lpstr>Case 2: If the roots are equal: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anjali</dc:creator>
  <cp:lastModifiedBy>shikha arora</cp:lastModifiedBy>
  <cp:revision>229</cp:revision>
  <dcterms:created xsi:type="dcterms:W3CDTF">2021-01-16T13:17:43Z</dcterms:created>
  <dcterms:modified xsi:type="dcterms:W3CDTF">2022-01-18T10:09:35Z</dcterms:modified>
</cp:coreProperties>
</file>