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65" r:id="rId4"/>
    <p:sldId id="277" r:id="rId5"/>
    <p:sldId id="268" r:id="rId6"/>
    <p:sldId id="278" r:id="rId7"/>
    <p:sldId id="283" r:id="rId8"/>
    <p:sldId id="279" r:id="rId9"/>
    <p:sldId id="280" r:id="rId10"/>
    <p:sldId id="281" r:id="rId11"/>
    <p:sldId id="282" r:id="rId12"/>
    <p:sldId id="28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60228-DD12-43DB-9E32-9D4AD2233B4A}" type="datetimeFigureOut">
              <a:rPr lang="en-US" smtClean="0"/>
              <a:pPr/>
              <a:t>3/10/2021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59089-56CA-431C-9B3B-911FB74DBFE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1" y="509111"/>
            <a:ext cx="795216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Lecture-17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+mn-lt"/>
              </a:rPr>
              <a:t>Mathematics 2 (15B11MA211)</a:t>
            </a:r>
          </a:p>
          <a:p>
            <a:pPr algn="ctr"/>
            <a:endParaRPr lang="en-US" sz="3200" b="1" dirty="0">
              <a:latin typeface="+mn-lt"/>
            </a:endParaRPr>
          </a:p>
          <a:p>
            <a:pPr algn="ctr"/>
            <a:r>
              <a:rPr lang="en-US" sz="3200" b="1" dirty="0">
                <a:solidFill>
                  <a:srgbClr val="00CC00"/>
                </a:solidFill>
                <a:latin typeface="+mn-lt"/>
              </a:rPr>
              <a:t>CO [C106.3]</a:t>
            </a:r>
          </a:p>
          <a:p>
            <a:pPr algn="ctr"/>
            <a:endParaRPr lang="en-US" sz="3200" b="1" dirty="0">
              <a:solidFill>
                <a:srgbClr val="00B0F0"/>
              </a:solidFill>
              <a:latin typeface="+mn-lt"/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+mn-lt"/>
              </a:rPr>
              <a:t>Module:  </a:t>
            </a:r>
            <a:r>
              <a:rPr lang="en-US" sz="3200" b="1" dirty="0">
                <a:solidFill>
                  <a:srgbClr val="C00000"/>
                </a:solidFill>
                <a:latin typeface="+mn-lt"/>
                <a:ea typeface="Calibri"/>
                <a:cs typeface="Times New Roman"/>
              </a:rPr>
              <a:t>Legendre Function Continued</a:t>
            </a:r>
          </a:p>
          <a:p>
            <a:pPr algn="ctr"/>
            <a:endParaRPr lang="en-US" sz="3200" b="1" dirty="0">
              <a:solidFill>
                <a:srgbClr val="00B0F0"/>
              </a:solidFill>
              <a:latin typeface="+mn-lt"/>
              <a:ea typeface="Calibri"/>
              <a:cs typeface="Times New Roman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+mn-lt"/>
              </a:rPr>
              <a:t>References for the lecture</a:t>
            </a:r>
          </a:p>
          <a:p>
            <a:r>
              <a:rPr lang="en-IN" sz="2000" b="1" dirty="0">
                <a:latin typeface="+mn-lt"/>
              </a:rPr>
              <a:t>R.K Jain and S.R.K. </a:t>
            </a:r>
            <a:r>
              <a:rPr lang="en-IN" sz="2000" b="1" dirty="0" err="1">
                <a:latin typeface="+mn-lt"/>
              </a:rPr>
              <a:t>Iyenger</a:t>
            </a:r>
            <a:r>
              <a:rPr lang="en-IN" sz="2000" dirty="0">
                <a:latin typeface="+mn-lt"/>
              </a:rPr>
              <a:t>, “Advanced Engineering Mathematics” fifth edition, </a:t>
            </a:r>
            <a:r>
              <a:rPr lang="en-IN" sz="2000" dirty="0" err="1">
                <a:latin typeface="+mn-lt"/>
              </a:rPr>
              <a:t>Narosa</a:t>
            </a:r>
            <a:r>
              <a:rPr lang="en-IN" sz="2000" dirty="0">
                <a:latin typeface="+mn-lt"/>
              </a:rPr>
              <a:t> publishing house, 2016. </a:t>
            </a:r>
          </a:p>
          <a:p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Times New Roman" pitchFamily="18" charset="0"/>
              <a:sym typeface="Arial"/>
            </a:endParaRPr>
          </a:p>
          <a:p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B. S.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2000" b="1" kern="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  <a:sym typeface="Arial"/>
              </a:rPr>
              <a:t>G</a:t>
            </a:r>
            <a:r>
              <a:rPr kumimoji="0" lang="en-IN" sz="2000" b="1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rewal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,  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“Higher Engineering Mathematics” 42</a:t>
            </a:r>
            <a:r>
              <a:rPr kumimoji="0" lang="en-IN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nd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IN" sz="2000" kern="0" dirty="0">
                <a:solidFill>
                  <a:srgbClr val="000000"/>
                </a:solidFill>
                <a:latin typeface="+mj-lt"/>
                <a:ea typeface="Arial"/>
                <a:cs typeface="Times New Roman" pitchFamily="18" charset="0"/>
                <a:sym typeface="Arial"/>
              </a:rPr>
              <a:t>-</a:t>
            </a:r>
            <a:r>
              <a:rPr kumimoji="0" lang="en-I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/>
                <a:cs typeface="Times New Roman" pitchFamily="18" charset="0"/>
                <a:sym typeface="Arial"/>
              </a:rPr>
              <a:t>Edition, Khanna Publisher, New Delhi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/>
              <a:cs typeface="Times New Roman" pitchFamily="18" charset="0"/>
              <a:sym typeface="Arial"/>
            </a:endParaRPr>
          </a:p>
          <a:p>
            <a:pPr algn="ctr"/>
            <a:endParaRPr lang="en-US" sz="2000" dirty="0">
              <a:latin typeface="+mn-lt"/>
            </a:endParaRPr>
          </a:p>
          <a:p>
            <a:pPr algn="ctr"/>
            <a:endParaRPr lang="en-US" sz="24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0" y="357166"/>
          <a:ext cx="8840788" cy="48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320" imgH="2209680" progId="Equation.DSMT4">
                  <p:embed/>
                </p:oleObj>
              </mc:Choice>
              <mc:Fallback>
                <p:oleObj name="Equation" r:id="rId2" imgW="4000320" imgH="220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7166"/>
                        <a:ext cx="8840788" cy="4878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6456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Exercise 1: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Find the valued of k, l, m, n for which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55118"/>
              </p:ext>
            </p:extLst>
          </p:nvPr>
        </p:nvGraphicFramePr>
        <p:xfrm>
          <a:off x="517525" y="1214438"/>
          <a:ext cx="71088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977760" progId="Equation.DSMT4">
                  <p:embed/>
                </p:oleObj>
              </mc:Choice>
              <mc:Fallback>
                <p:oleObj name="Equation" r:id="rId2" imgW="3238200" imgH="9777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214438"/>
                        <a:ext cx="7108825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3276600"/>
            <a:ext cx="6324600" cy="1524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915400" cy="609600"/>
          </a:xfrm>
          <a:noFill/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be covered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1214422"/>
            <a:ext cx="304807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Rodrigue’s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Formula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Orthogonality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Generating Function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Examples</a:t>
            </a:r>
          </a:p>
          <a:p>
            <a:pPr lvl="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214414" y="0"/>
            <a:ext cx="6324600" cy="990600"/>
          </a:xfrm>
        </p:spPr>
        <p:txBody>
          <a:bodyPr/>
          <a:lstStyle/>
          <a:p>
            <a:r>
              <a:rPr lang="en-US" dirty="0" err="1"/>
              <a:t>Rodrigue’s</a:t>
            </a:r>
            <a:r>
              <a:rPr lang="en-US" dirty="0"/>
              <a:t> Formula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57224" y="2786058"/>
          <a:ext cx="3909251" cy="100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419040" progId="Equation.DSMT4">
                  <p:embed/>
                </p:oleObj>
              </mc:Choice>
              <mc:Fallback>
                <p:oleObj name="Equation" r:id="rId2" imgW="1638000" imgH="419040" progId="Equation.DSMT4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786058"/>
                        <a:ext cx="3909251" cy="10001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158" y="1000108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By applying the binomial theorem to 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214942" y="1000108"/>
          <a:ext cx="1143008" cy="46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228600" progId="Equation.DSMT4">
                  <p:embed/>
                </p:oleObj>
              </mc:Choice>
              <mc:Fallback>
                <p:oleObj name="Equation" r:id="rId4" imgW="55872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000108"/>
                        <a:ext cx="1143008" cy="467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034" y="1714488"/>
            <a:ext cx="8059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differentiating n times , the resulting expression, which is a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polynomial of degree n , is a solution of the Legendre diff. 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Equation.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786" y="4143380"/>
            <a:ext cx="605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equality is called the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Rodrigues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Formula.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2164" name="Object 4"/>
          <p:cNvGraphicFramePr>
            <a:graphicFrameLocks noChangeAspect="1"/>
          </p:cNvGraphicFramePr>
          <p:nvPr/>
        </p:nvGraphicFramePr>
        <p:xfrm>
          <a:off x="571472" y="285728"/>
          <a:ext cx="3573757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419040" progId="Equation.DSMT4">
                  <p:embed/>
                </p:oleObj>
              </mc:Choice>
              <mc:Fallback>
                <p:oleObj name="Equation" r:id="rId2" imgW="161280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85728"/>
                        <a:ext cx="3573757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7" name="Object 7"/>
          <p:cNvGraphicFramePr>
            <a:graphicFrameLocks noChangeAspect="1"/>
          </p:cNvGraphicFramePr>
          <p:nvPr/>
        </p:nvGraphicFramePr>
        <p:xfrm>
          <a:off x="571472" y="1285860"/>
          <a:ext cx="4152639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431640" progId="Equation.DSMT4">
                  <p:embed/>
                </p:oleObj>
              </mc:Choice>
              <mc:Fallback>
                <p:oleObj name="Equation" r:id="rId4" imgW="19303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285860"/>
                        <a:ext cx="4152639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0" name="Object 10"/>
          <p:cNvGraphicFramePr>
            <a:graphicFrameLocks noChangeAspect="1"/>
          </p:cNvGraphicFramePr>
          <p:nvPr/>
        </p:nvGraphicFramePr>
        <p:xfrm>
          <a:off x="4786314" y="1285860"/>
          <a:ext cx="3429024" cy="9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431640" progId="Equation.DSMT4">
                  <p:embed/>
                </p:oleObj>
              </mc:Choice>
              <mc:Fallback>
                <p:oleObj name="Equation" r:id="rId6" imgW="1625400" imgH="431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285860"/>
                        <a:ext cx="3429024" cy="91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3" name="Object 13"/>
          <p:cNvGraphicFramePr>
            <a:graphicFrameLocks noChangeAspect="1"/>
          </p:cNvGraphicFramePr>
          <p:nvPr/>
        </p:nvGraphicFramePr>
        <p:xfrm>
          <a:off x="500033" y="2643182"/>
          <a:ext cx="7220733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080" imgH="431640" progId="Equation.DSMT4">
                  <p:embed/>
                </p:oleObj>
              </mc:Choice>
              <mc:Fallback>
                <p:oleObj name="Equation" r:id="rId8" imgW="2908080" imgH="4316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3" y="2643182"/>
                        <a:ext cx="7220733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6" name="Object 16"/>
          <p:cNvGraphicFramePr>
            <a:graphicFrameLocks noChangeAspect="1"/>
          </p:cNvGraphicFramePr>
          <p:nvPr/>
        </p:nvGraphicFramePr>
        <p:xfrm>
          <a:off x="533400" y="4286257"/>
          <a:ext cx="5373349" cy="104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0" imgH="444240" progId="Equation.DSMT4">
                  <p:embed/>
                </p:oleObj>
              </mc:Choice>
              <mc:Fallback>
                <p:oleObj name="Equation" r:id="rId10" imgW="228600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286257"/>
                        <a:ext cx="5373349" cy="1047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7" name="Object 17"/>
          <p:cNvGraphicFramePr>
            <a:graphicFrameLocks noChangeAspect="1"/>
          </p:cNvGraphicFramePr>
          <p:nvPr/>
        </p:nvGraphicFramePr>
        <p:xfrm>
          <a:off x="457200" y="5486400"/>
          <a:ext cx="6275218" cy="871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1760" imgH="393480" progId="Equation.DSMT4">
                  <p:embed/>
                </p:oleObj>
              </mc:Choice>
              <mc:Fallback>
                <p:oleObj name="Equation" r:id="rId12" imgW="283176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6275218" cy="8715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50" name="Object 10"/>
          <p:cNvGraphicFramePr>
            <a:graphicFrameLocks noChangeAspect="1"/>
          </p:cNvGraphicFramePr>
          <p:nvPr/>
        </p:nvGraphicFramePr>
        <p:xfrm>
          <a:off x="500034" y="357166"/>
          <a:ext cx="4038600" cy="104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419040" progId="Equation.DSMT4">
                  <p:embed/>
                </p:oleObj>
              </mc:Choice>
              <mc:Fallback>
                <p:oleObj name="Equation" r:id="rId2" imgW="1612800" imgH="419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57166"/>
                        <a:ext cx="4038600" cy="10496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5" name="Object 15"/>
          <p:cNvGraphicFramePr>
            <a:graphicFrameLocks noChangeAspect="1"/>
          </p:cNvGraphicFramePr>
          <p:nvPr/>
        </p:nvGraphicFramePr>
        <p:xfrm>
          <a:off x="571472" y="1714489"/>
          <a:ext cx="1427700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228600" progId="Equation.DSMT4">
                  <p:embed/>
                </p:oleObj>
              </mc:Choice>
              <mc:Fallback>
                <p:oleObj name="Equation" r:id="rId4" imgW="57132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714489"/>
                        <a:ext cx="1427700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8" name="Object 18"/>
          <p:cNvGraphicFramePr>
            <a:graphicFrameLocks noChangeAspect="1"/>
          </p:cNvGraphicFramePr>
          <p:nvPr/>
        </p:nvGraphicFramePr>
        <p:xfrm>
          <a:off x="428596" y="2285992"/>
          <a:ext cx="1571636" cy="525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285992"/>
                        <a:ext cx="1571636" cy="525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9" name="Object 19"/>
          <p:cNvGraphicFramePr>
            <a:graphicFrameLocks noChangeAspect="1"/>
          </p:cNvGraphicFramePr>
          <p:nvPr/>
        </p:nvGraphicFramePr>
        <p:xfrm>
          <a:off x="642910" y="3000372"/>
          <a:ext cx="2500330" cy="852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393480" progId="Equation.DSMT4">
                  <p:embed/>
                </p:oleObj>
              </mc:Choice>
              <mc:Fallback>
                <p:oleObj name="Equation" r:id="rId8" imgW="1155600" imgH="3934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000372"/>
                        <a:ext cx="2500330" cy="852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0" name="Object 20"/>
          <p:cNvGraphicFramePr>
            <a:graphicFrameLocks noChangeAspect="1"/>
          </p:cNvGraphicFramePr>
          <p:nvPr/>
        </p:nvGraphicFramePr>
        <p:xfrm>
          <a:off x="500034" y="3857628"/>
          <a:ext cx="3122779" cy="97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120" imgH="393480" progId="Equation.DSMT4">
                  <p:embed/>
                </p:oleObj>
              </mc:Choice>
              <mc:Fallback>
                <p:oleObj name="Equation" r:id="rId10" imgW="125712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857628"/>
                        <a:ext cx="3122779" cy="977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500034" y="4786322"/>
          <a:ext cx="41957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8760" imgH="393480" progId="Equation.DSMT4">
                  <p:embed/>
                </p:oleObj>
              </mc:Choice>
              <mc:Fallback>
                <p:oleObj name="Equation" r:id="rId12" imgW="168876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786322"/>
                        <a:ext cx="419576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85720" y="0"/>
          <a:ext cx="8518981" cy="278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38480" imgH="1320480" progId="Equation.DSMT4">
                  <p:embed/>
                </p:oleObj>
              </mc:Choice>
              <mc:Fallback>
                <p:oleObj name="Equation" r:id="rId2" imgW="4038480" imgH="1320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0"/>
                        <a:ext cx="8518981" cy="2786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85720" y="2746061"/>
          <a:ext cx="7643866" cy="411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1968480" progId="Equation.DSMT4">
                  <p:embed/>
                </p:oleObj>
              </mc:Choice>
              <mc:Fallback>
                <p:oleObj name="Equation" r:id="rId4" imgW="3657600" imgH="1968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746061"/>
                        <a:ext cx="7643866" cy="4111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9850" y="642938"/>
          <a:ext cx="8745538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2425680" progId="Equation.DSMT4">
                  <p:embed/>
                </p:oleObj>
              </mc:Choice>
              <mc:Fallback>
                <p:oleObj name="Equation" r:id="rId2" imgW="3886200" imgH="2425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" y="642938"/>
                        <a:ext cx="8745538" cy="545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537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Legendre polynomials            satisfy the following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orthogonal 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property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786182" y="428604"/>
          <a:ext cx="714380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28600" progId="Equation.DSMT4">
                  <p:embed/>
                </p:oleObj>
              </mc:Choice>
              <mc:Fallback>
                <p:oleObj name="Equation" r:id="rId2" imgW="3808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428604"/>
                        <a:ext cx="714380" cy="428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85786" y="1571612"/>
          <a:ext cx="4714908" cy="145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360" imgH="660240" progId="Equation.DSMT4">
                  <p:embed/>
                </p:oleObj>
              </mc:Choice>
              <mc:Fallback>
                <p:oleObj name="Equation" r:id="rId4" imgW="2133360" imgH="6602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571612"/>
                        <a:ext cx="4714908" cy="14593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051843"/>
              </p:ext>
            </p:extLst>
          </p:nvPr>
        </p:nvGraphicFramePr>
        <p:xfrm>
          <a:off x="214282" y="214290"/>
          <a:ext cx="805497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640" imgH="711000" progId="Equation.DSMT4">
                  <p:embed/>
                </p:oleObj>
              </mc:Choice>
              <mc:Fallback>
                <p:oleObj name="Equation" r:id="rId2" imgW="364464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14290"/>
                        <a:ext cx="8054975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0" name="Object 10"/>
          <p:cNvGraphicFramePr>
            <a:graphicFrameLocks noChangeAspect="1"/>
          </p:cNvGraphicFramePr>
          <p:nvPr/>
        </p:nvGraphicFramePr>
        <p:xfrm>
          <a:off x="357158" y="2214554"/>
          <a:ext cx="704691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8840" imgH="1663560" progId="Equation.DSMT4">
                  <p:embed/>
                </p:oleObj>
              </mc:Choice>
              <mc:Fallback>
                <p:oleObj name="Equation" r:id="rId4" imgW="2958840" imgH="1663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214554"/>
                        <a:ext cx="7046913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155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Monotype Corsiva</vt:lpstr>
      <vt:lpstr>Times New Roman</vt:lpstr>
      <vt:lpstr>Wingdings</vt:lpstr>
      <vt:lpstr>Office Theme</vt:lpstr>
      <vt:lpstr>Equation</vt:lpstr>
      <vt:lpstr>PowerPoint Presentation</vt:lpstr>
      <vt:lpstr>Topics to be covered</vt:lpstr>
      <vt:lpstr>Rodrigue’s Formula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alka.choubey</dc:creator>
  <cp:lastModifiedBy>Lokendra Kumar</cp:lastModifiedBy>
  <cp:revision>11</cp:revision>
  <dcterms:created xsi:type="dcterms:W3CDTF">2021-02-08T09:34:10Z</dcterms:created>
  <dcterms:modified xsi:type="dcterms:W3CDTF">2021-03-10T05:08:06Z</dcterms:modified>
</cp:coreProperties>
</file>