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75" tIns="49525" rIns="99075" bIns="495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357158" y="357166"/>
            <a:ext cx="8501122" cy="600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Lecture-18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b="1">
                <a:solidFill>
                  <a:srgbClr val="002060"/>
                </a:solidFill>
              </a:rPr>
              <a:t>Mathematics 2 (15B11MA211)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b="1"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00CC00"/>
              </a:buClr>
              <a:buSzPct val="100000"/>
              <a:buNone/>
            </a:pPr>
            <a:r>
              <a:rPr lang="en-US" b="1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 [C106.3]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b="1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Topic: 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Bessel’s Equation</a:t>
            </a: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b="1">
                <a:solidFill>
                  <a:schemeClr val="dk1"/>
                </a:solidFill>
              </a:rPr>
              <a:t> Bessel’s functions and Recurrence Relation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b="1">
              <a:solidFill>
                <a:srgbClr val="00B0F0"/>
              </a:solidFill>
            </a:endParaRPr>
          </a:p>
          <a:p>
            <a:pPr marL="0" lvl="0" indent="0" algn="ctr" rtl="0">
              <a:spcBef>
                <a:spcPts val="66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3600" b="1">
                <a:solidFill>
                  <a:srgbClr val="002060"/>
                </a:solidFill>
              </a:rPr>
              <a:t>Reference for the lecture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solidFill>
                  <a:schemeClr val="dk1"/>
                </a:solidFill>
              </a:rPr>
              <a:t>R.K Jain and S.R.K. Iyengar, “Advanced Engineering Mathematics” fifth edition, Narosa Publishing House, 2016.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Some Identities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214282" y="1142984"/>
            <a:ext cx="8786874" cy="52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>
                <a:solidFill>
                  <a:srgbClr val="C00000"/>
                </a:solidFill>
              </a:rPr>
              <a:t>(i)              J</a:t>
            </a:r>
            <a:r>
              <a:rPr lang="en-US" b="1" baseline="-25000">
                <a:solidFill>
                  <a:srgbClr val="C00000"/>
                </a:solidFill>
              </a:rPr>
              <a:t>-n</a:t>
            </a:r>
            <a:r>
              <a:rPr lang="en-US" b="1">
                <a:solidFill>
                  <a:srgbClr val="C00000"/>
                </a:solidFill>
              </a:rPr>
              <a:t>(x) = (-1)</a:t>
            </a:r>
            <a:r>
              <a:rPr lang="en-US" b="1" baseline="30000">
                <a:solidFill>
                  <a:srgbClr val="C00000"/>
                </a:solidFill>
              </a:rPr>
              <a:t>n</a:t>
            </a:r>
            <a:r>
              <a:rPr lang="en-US" b="1">
                <a:solidFill>
                  <a:srgbClr val="C00000"/>
                </a:solidFill>
              </a:rPr>
              <a:t> J</a:t>
            </a:r>
            <a:r>
              <a:rPr lang="en-US" b="1" baseline="-25000">
                <a:solidFill>
                  <a:srgbClr val="C00000"/>
                </a:solidFill>
              </a:rPr>
              <a:t>n</a:t>
            </a:r>
            <a:r>
              <a:rPr lang="en-US" b="1">
                <a:solidFill>
                  <a:srgbClr val="C00000"/>
                </a:solidFill>
              </a:rPr>
              <a:t>(x)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Proof - The coefficient t</a:t>
            </a:r>
            <a:r>
              <a:rPr lang="en-US" b="1" baseline="30000"/>
              <a:t>-n</a:t>
            </a:r>
            <a:r>
              <a:rPr lang="en-US" b="1"/>
              <a:t> in e</a:t>
            </a:r>
            <a:r>
              <a:rPr lang="en-US" b="1" baseline="30000"/>
              <a:t>xt/2</a:t>
            </a:r>
            <a:r>
              <a:rPr lang="en-US" b="1"/>
              <a:t> . e</a:t>
            </a:r>
            <a:r>
              <a:rPr lang="en-US" b="1" baseline="30000"/>
              <a:t> – x/(2t)</a:t>
            </a:r>
            <a:r>
              <a:rPr lang="en-US" b="1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(see Slide 9)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J</a:t>
            </a:r>
            <a:r>
              <a:rPr lang="en-US" b="1" baseline="-25000"/>
              <a:t>-n</a:t>
            </a:r>
            <a:r>
              <a:rPr lang="en-US" b="1"/>
              <a:t>(x)  = (-1)</a:t>
            </a:r>
            <a:r>
              <a:rPr lang="en-US" b="1" baseline="30000"/>
              <a:t>n</a:t>
            </a:r>
            <a:r>
              <a:rPr lang="en-US" b="1"/>
              <a:t> x</a:t>
            </a:r>
            <a:r>
              <a:rPr lang="en-US" b="1" baseline="30000"/>
              <a:t>n </a:t>
            </a:r>
            <a:r>
              <a:rPr lang="en-US" b="1"/>
              <a:t>/(n!2</a:t>
            </a:r>
            <a:r>
              <a:rPr lang="en-US" b="1" baseline="30000"/>
              <a:t>n</a:t>
            </a:r>
            <a:r>
              <a:rPr lang="en-US" b="1"/>
              <a:t>) + (-1)</a:t>
            </a:r>
            <a:r>
              <a:rPr lang="en-US" b="1" baseline="30000"/>
              <a:t>n+1 </a:t>
            </a:r>
            <a:r>
              <a:rPr lang="en-US" b="1"/>
              <a:t>x</a:t>
            </a:r>
            <a:r>
              <a:rPr lang="en-US" b="1" baseline="30000"/>
              <a:t>n+1</a:t>
            </a:r>
            <a:r>
              <a:rPr lang="en-US" b="1"/>
              <a:t> /((n+1)! 2</a:t>
            </a:r>
            <a:r>
              <a:rPr lang="en-US" b="1" baseline="30000"/>
              <a:t>n+2</a:t>
            </a:r>
            <a:r>
              <a:rPr lang="en-US" b="1"/>
              <a:t> ) +  .....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= (-1)</a:t>
            </a:r>
            <a:r>
              <a:rPr lang="en-US" b="1" baseline="30000"/>
              <a:t>n</a:t>
            </a:r>
            <a:r>
              <a:rPr lang="en-US" b="1"/>
              <a:t> [ x</a:t>
            </a:r>
            <a:r>
              <a:rPr lang="en-US" b="1" baseline="30000"/>
              <a:t>n </a:t>
            </a:r>
            <a:r>
              <a:rPr lang="en-US" b="1"/>
              <a:t>/(n!2</a:t>
            </a:r>
            <a:r>
              <a:rPr lang="en-US" b="1" baseline="30000"/>
              <a:t>n</a:t>
            </a:r>
            <a:r>
              <a:rPr lang="en-US" b="1"/>
              <a:t>) - x</a:t>
            </a:r>
            <a:r>
              <a:rPr lang="en-US" b="1" baseline="30000"/>
              <a:t>n+2</a:t>
            </a:r>
            <a:r>
              <a:rPr lang="en-US" b="1"/>
              <a:t> /((n+1)! 2</a:t>
            </a:r>
            <a:r>
              <a:rPr lang="en-US" b="1" baseline="30000"/>
              <a:t>n+2</a:t>
            </a:r>
            <a:r>
              <a:rPr lang="en-US" b="1"/>
              <a:t> ) + ..... ]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= (-1)</a:t>
            </a:r>
            <a:r>
              <a:rPr lang="en-US" b="1" baseline="30000"/>
              <a:t>n</a:t>
            </a:r>
            <a:r>
              <a:rPr lang="en-US" b="1"/>
              <a:t> J</a:t>
            </a:r>
            <a:r>
              <a:rPr lang="en-US" b="1" baseline="-25000"/>
              <a:t>n</a:t>
            </a:r>
            <a:r>
              <a:rPr lang="en-US" b="1"/>
              <a:t>(x)</a:t>
            </a: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>
                <a:solidFill>
                  <a:srgbClr val="C00000"/>
                </a:solidFill>
              </a:rPr>
              <a:t>   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body" idx="1"/>
          </p:nvPr>
        </p:nvSpPr>
        <p:spPr>
          <a:xfrm>
            <a:off x="142844" y="214290"/>
            <a:ext cx="8786874" cy="61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dirty="0">
                <a:solidFill>
                  <a:srgbClr val="C00000"/>
                </a:solidFill>
              </a:rPr>
              <a:t>(ii)              J</a:t>
            </a:r>
            <a:r>
              <a:rPr lang="en-US" b="1" baseline="-25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(-x) = (-1)</a:t>
            </a:r>
            <a:r>
              <a:rPr lang="en-US" b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J</a:t>
            </a:r>
            <a:r>
              <a:rPr lang="en-US" b="1" baseline="-25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(x)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Proof -   J</a:t>
            </a:r>
            <a:r>
              <a:rPr lang="en-US" b="1" baseline="-25000" dirty="0"/>
              <a:t>n</a:t>
            </a:r>
            <a:r>
              <a:rPr lang="en-US" b="1" dirty="0"/>
              <a:t>(-x) = coefficient of </a:t>
            </a:r>
            <a:r>
              <a:rPr lang="en-US" b="1" dirty="0" err="1"/>
              <a:t>t</a:t>
            </a:r>
            <a:r>
              <a:rPr lang="en-US" b="1" baseline="30000" dirty="0" err="1"/>
              <a:t>n</a:t>
            </a:r>
            <a:r>
              <a:rPr lang="en-US" b="1" baseline="30000" dirty="0"/>
              <a:t> </a:t>
            </a:r>
            <a:r>
              <a:rPr lang="en-US" b="1" dirty="0"/>
              <a:t>in e</a:t>
            </a:r>
            <a:r>
              <a:rPr lang="en-US" b="1" baseline="30000" dirty="0"/>
              <a:t>-x(t – 1/t)/2   </a:t>
            </a:r>
            <a:r>
              <a:rPr lang="en-US" b="1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 = coefficient of </a:t>
            </a:r>
            <a:r>
              <a:rPr lang="en-US" b="1" dirty="0" err="1"/>
              <a:t>t</a:t>
            </a:r>
            <a:r>
              <a:rPr lang="en-US" b="1" baseline="30000" dirty="0" err="1"/>
              <a:t>n</a:t>
            </a:r>
            <a:r>
              <a:rPr lang="en-US" b="1" baseline="30000" dirty="0"/>
              <a:t> </a:t>
            </a:r>
            <a:r>
              <a:rPr lang="en-US" b="1" dirty="0"/>
              <a:t>in e</a:t>
            </a:r>
            <a:r>
              <a:rPr lang="en-US" b="1" baseline="30000" dirty="0"/>
              <a:t>x((-t) – 1/(-t))/2 </a:t>
            </a:r>
            <a:r>
              <a:rPr lang="en-US" b="1" dirty="0"/>
              <a:t>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= coefficient of (-1)</a:t>
            </a:r>
            <a:r>
              <a:rPr lang="en-US" b="1" baseline="30000" dirty="0"/>
              <a:t>n</a:t>
            </a:r>
            <a:r>
              <a:rPr lang="en-US" b="1" dirty="0"/>
              <a:t> (-t)</a:t>
            </a:r>
            <a:r>
              <a:rPr lang="en-US" b="1" baseline="30000" dirty="0"/>
              <a:t>n </a:t>
            </a:r>
            <a:r>
              <a:rPr lang="en-US" b="1" dirty="0"/>
              <a:t>in e</a:t>
            </a:r>
            <a:r>
              <a:rPr lang="en-US" b="1" baseline="30000" dirty="0"/>
              <a:t>x((-t) – 1/(-t))/2    </a:t>
            </a:r>
            <a:r>
              <a:rPr lang="en-US" b="1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= (-1)</a:t>
            </a:r>
            <a:r>
              <a:rPr lang="en-US" b="1" baseline="30000" dirty="0"/>
              <a:t>n</a:t>
            </a:r>
            <a:r>
              <a:rPr lang="en-US" b="1" dirty="0"/>
              <a:t> J</a:t>
            </a:r>
            <a:r>
              <a:rPr lang="en-US" b="1" baseline="-25000" dirty="0"/>
              <a:t>n</a:t>
            </a:r>
            <a:r>
              <a:rPr lang="en-US" b="1" dirty="0"/>
              <a:t>(x) 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sz="3500" b="1" dirty="0">
                <a:solidFill>
                  <a:srgbClr val="C00000"/>
                </a:solidFill>
              </a:rPr>
              <a:t>iii) J</a:t>
            </a:r>
            <a:r>
              <a:rPr lang="en-US" sz="3500" b="1" baseline="-25000" dirty="0">
                <a:solidFill>
                  <a:srgbClr val="C00000"/>
                </a:solidFill>
              </a:rPr>
              <a:t>0</a:t>
            </a:r>
            <a:r>
              <a:rPr lang="en-US" sz="3500" b="1" baseline="30000" dirty="0">
                <a:solidFill>
                  <a:srgbClr val="C00000"/>
                </a:solidFill>
              </a:rPr>
              <a:t>’ </a:t>
            </a:r>
            <a:r>
              <a:rPr lang="en-US" sz="3500" b="1" dirty="0">
                <a:solidFill>
                  <a:srgbClr val="C00000"/>
                </a:solidFill>
              </a:rPr>
              <a:t>(x) = - J</a:t>
            </a:r>
            <a:r>
              <a:rPr lang="en-US" sz="3500" b="1" baseline="-25000" dirty="0">
                <a:solidFill>
                  <a:srgbClr val="C00000"/>
                </a:solidFill>
              </a:rPr>
              <a:t>1</a:t>
            </a:r>
            <a:r>
              <a:rPr lang="en-US" sz="3500" b="1" dirty="0">
                <a:solidFill>
                  <a:srgbClr val="C00000"/>
                </a:solidFill>
              </a:rPr>
              <a:t>(x)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 dirty="0"/>
              <a:t> </a:t>
            </a:r>
            <a:r>
              <a:rPr lang="en-US" b="1" dirty="0"/>
              <a:t>Proof -    e</a:t>
            </a:r>
            <a:r>
              <a:rPr lang="en-US" b="1" baseline="30000" dirty="0"/>
              <a:t>x(t – 1/t)/2</a:t>
            </a:r>
            <a:r>
              <a:rPr lang="en-US" b="1" dirty="0"/>
              <a:t> =          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Differentiating </a:t>
            </a:r>
            <a:r>
              <a:rPr lang="en-US" b="1" dirty="0" err="1"/>
              <a:t>w.r.t.</a:t>
            </a:r>
            <a:r>
              <a:rPr lang="en-US" b="1" dirty="0"/>
              <a:t>  x,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(t – 1/t) e</a:t>
            </a:r>
            <a:r>
              <a:rPr lang="en-US" b="1" baseline="30000" dirty="0"/>
              <a:t>x(t – 1/t)/2 </a:t>
            </a:r>
            <a:r>
              <a:rPr lang="en-US" b="1" dirty="0"/>
              <a:t> =                       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1" dirty="0"/>
              <a:t>                </a:t>
            </a:r>
            <a:endParaRPr sz="3500"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baseline="300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baseline="30000" dirty="0"/>
              <a:t>         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baseline="30000" dirty="0"/>
              <a:t>      </a:t>
            </a:r>
            <a:endParaRPr dirty="0"/>
          </a:p>
        </p:txBody>
      </p:sp>
      <p:sp>
        <p:nvSpPr>
          <p:cNvPr id="216" name="Google Shape;21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68" y="3714752"/>
            <a:ext cx="1357322" cy="81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0529" y="5289295"/>
            <a:ext cx="1514476" cy="86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321" y="5476090"/>
            <a:ext cx="174880" cy="6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body" idx="1"/>
          </p:nvPr>
        </p:nvSpPr>
        <p:spPr>
          <a:xfrm>
            <a:off x="285720" y="214290"/>
            <a:ext cx="8643998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</a:t>
            </a:r>
            <a:r>
              <a:rPr lang="en-US" b="1" dirty="0"/>
              <a:t>(t -1/t)                  =                                  ….. (14)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Comparing the constant term both sides we get</a:t>
            </a:r>
            <a:r>
              <a:rPr lang="en-US" b="1" baseline="30000" dirty="0"/>
              <a:t>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baseline="30000" dirty="0"/>
              <a:t>  </a:t>
            </a:r>
            <a:r>
              <a:rPr lang="en-US" b="1" dirty="0"/>
              <a:t>           ( J</a:t>
            </a:r>
            <a:r>
              <a:rPr lang="en-US" b="1" baseline="-25000" dirty="0"/>
              <a:t>-1</a:t>
            </a:r>
            <a:r>
              <a:rPr lang="en-US" b="1" dirty="0"/>
              <a:t>(x) - J</a:t>
            </a:r>
            <a:r>
              <a:rPr lang="en-US" b="1" baseline="-25000" dirty="0"/>
              <a:t>1</a:t>
            </a:r>
            <a:r>
              <a:rPr lang="en-US" b="1" dirty="0"/>
              <a:t>(x))  = J</a:t>
            </a:r>
            <a:r>
              <a:rPr lang="en-US" b="1" baseline="-25000" dirty="0"/>
              <a:t>0</a:t>
            </a:r>
            <a:r>
              <a:rPr lang="en-US" b="1" baseline="30000" dirty="0"/>
              <a:t>’ </a:t>
            </a:r>
            <a:r>
              <a:rPr lang="en-US" b="1" dirty="0"/>
              <a:t>(x)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However, J</a:t>
            </a:r>
            <a:r>
              <a:rPr lang="en-US" b="1" baseline="-25000" dirty="0"/>
              <a:t>-1</a:t>
            </a:r>
            <a:r>
              <a:rPr lang="en-US" b="1" dirty="0"/>
              <a:t>(x) = - J</a:t>
            </a:r>
            <a:r>
              <a:rPr lang="en-US" b="1" baseline="-25000" dirty="0"/>
              <a:t>1</a:t>
            </a:r>
            <a:r>
              <a:rPr lang="en-US" b="1" dirty="0"/>
              <a:t>(x)</a:t>
            </a:r>
            <a:r>
              <a:rPr lang="en-US" dirty="0"/>
              <a:t>  </a:t>
            </a:r>
            <a:r>
              <a:rPr lang="en-US" b="1" dirty="0"/>
              <a:t>. Therefore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baseline="30000" dirty="0">
                <a:solidFill>
                  <a:srgbClr val="C00000"/>
                </a:solidFill>
              </a:rPr>
              <a:t>’ </a:t>
            </a:r>
            <a:r>
              <a:rPr lang="en-US" b="1" dirty="0">
                <a:solidFill>
                  <a:srgbClr val="C00000"/>
                </a:solidFill>
              </a:rPr>
              <a:t>(x) = - J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(x)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b="1" dirty="0">
                <a:solidFill>
                  <a:srgbClr val="FF0000"/>
                </a:solidFill>
              </a:rPr>
              <a:t> Recurrence Relations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dirty="0">
                <a:solidFill>
                  <a:srgbClr val="C00000"/>
                </a:solidFill>
              </a:rPr>
              <a:t> (a)          x [J</a:t>
            </a:r>
            <a:r>
              <a:rPr lang="en-US" b="1" baseline="-25000" dirty="0">
                <a:solidFill>
                  <a:srgbClr val="C00000"/>
                </a:solidFill>
              </a:rPr>
              <a:t>n-1</a:t>
            </a:r>
            <a:r>
              <a:rPr lang="en-US" b="1" dirty="0">
                <a:solidFill>
                  <a:srgbClr val="C00000"/>
                </a:solidFill>
              </a:rPr>
              <a:t>(x) + J</a:t>
            </a:r>
            <a:r>
              <a:rPr lang="en-US" b="1" baseline="-25000" dirty="0">
                <a:solidFill>
                  <a:srgbClr val="C00000"/>
                </a:solidFill>
              </a:rPr>
              <a:t>n+1</a:t>
            </a:r>
            <a:r>
              <a:rPr lang="en-US" b="1" dirty="0">
                <a:solidFill>
                  <a:srgbClr val="C00000"/>
                </a:solidFill>
              </a:rPr>
              <a:t>(x)] = n J</a:t>
            </a:r>
            <a:r>
              <a:rPr lang="en-US" b="1" baseline="-25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(x)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Proof – Since e</a:t>
            </a:r>
            <a:r>
              <a:rPr lang="en-US" b="1" baseline="30000" dirty="0"/>
              <a:t>x(t – 1/t)/2</a:t>
            </a:r>
            <a:r>
              <a:rPr lang="en-US" b="1" dirty="0"/>
              <a:t> =                       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Differentiating </a:t>
            </a:r>
            <a:r>
              <a:rPr lang="en-US" b="1" dirty="0" err="1"/>
              <a:t>w.r.t.</a:t>
            </a:r>
            <a:r>
              <a:rPr lang="en-US" b="1" dirty="0"/>
              <a:t>  t both sides, we get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x(1+1/t</a:t>
            </a:r>
            <a:r>
              <a:rPr lang="en-US" b="1" baseline="30000" dirty="0"/>
              <a:t>2</a:t>
            </a:r>
            <a:r>
              <a:rPr lang="en-US" b="1" dirty="0"/>
              <a:t>)/2  e</a:t>
            </a:r>
            <a:r>
              <a:rPr lang="en-US" b="1" baseline="30000" dirty="0"/>
              <a:t>x(t – 1/t)/2</a:t>
            </a:r>
            <a:r>
              <a:rPr lang="en-US" b="1" dirty="0"/>
              <a:t> = n             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baseline="300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baseline="300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</a:t>
            </a:r>
            <a:endParaRPr dirty="0"/>
          </a:p>
        </p:txBody>
      </p:sp>
      <p:sp>
        <p:nvSpPr>
          <p:cNvPr id="226" name="Google Shape;22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35" y="268050"/>
            <a:ext cx="242233" cy="63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0298" y="214290"/>
            <a:ext cx="1500198" cy="68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6248" y="142852"/>
            <a:ext cx="1371600" cy="79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451" y="1369133"/>
            <a:ext cx="242233" cy="63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110" y="3677334"/>
            <a:ext cx="242234" cy="50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38" y="4286256"/>
            <a:ext cx="1428760" cy="73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7884" y="5808174"/>
            <a:ext cx="2001602" cy="73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body" idx="1"/>
          </p:nvPr>
        </p:nvSpPr>
        <p:spPr>
          <a:xfrm>
            <a:off x="214282" y="285728"/>
            <a:ext cx="8715436" cy="600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r>
              <a:rPr lang="en-US" b="1"/>
              <a:t> or      x(1+1/t</a:t>
            </a:r>
            <a:r>
              <a:rPr lang="en-US" b="1" baseline="30000"/>
              <a:t>2</a:t>
            </a:r>
            <a:r>
              <a:rPr lang="en-US" b="1"/>
              <a:t>)                = n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Comparing the coefficients of t</a:t>
            </a:r>
            <a:r>
              <a:rPr lang="en-US" b="1" baseline="30000"/>
              <a:t>n-1</a:t>
            </a:r>
            <a:r>
              <a:rPr lang="en-US" b="1"/>
              <a:t> , we get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x(J</a:t>
            </a:r>
            <a:r>
              <a:rPr lang="en-US" b="1" baseline="-25000"/>
              <a:t>n-1</a:t>
            </a:r>
            <a:r>
              <a:rPr lang="en-US" b="1"/>
              <a:t>(x) + J</a:t>
            </a:r>
            <a:r>
              <a:rPr lang="en-US" b="1" baseline="-25000"/>
              <a:t>n+1</a:t>
            </a:r>
            <a:r>
              <a:rPr lang="en-US" b="1"/>
              <a:t>(x))  = n J</a:t>
            </a:r>
            <a:r>
              <a:rPr lang="en-US" b="1" baseline="-25000"/>
              <a:t>n</a:t>
            </a:r>
            <a:r>
              <a:rPr lang="en-US" b="1"/>
              <a:t>(x)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</a:t>
            </a:r>
            <a:r>
              <a:rPr lang="en-US" b="1">
                <a:solidFill>
                  <a:srgbClr val="C00000"/>
                </a:solidFill>
              </a:rPr>
              <a:t>(b)      (J</a:t>
            </a:r>
            <a:r>
              <a:rPr lang="en-US" b="1" baseline="-25000">
                <a:solidFill>
                  <a:srgbClr val="C00000"/>
                </a:solidFill>
              </a:rPr>
              <a:t>n-1</a:t>
            </a:r>
            <a:r>
              <a:rPr lang="en-US" b="1">
                <a:solidFill>
                  <a:srgbClr val="C00000"/>
                </a:solidFill>
              </a:rPr>
              <a:t>(x) - J</a:t>
            </a:r>
            <a:r>
              <a:rPr lang="en-US" b="1" baseline="-25000">
                <a:solidFill>
                  <a:srgbClr val="C00000"/>
                </a:solidFill>
              </a:rPr>
              <a:t>n+1</a:t>
            </a:r>
            <a:r>
              <a:rPr lang="en-US" b="1">
                <a:solidFill>
                  <a:srgbClr val="C00000"/>
                </a:solidFill>
              </a:rPr>
              <a:t>(x))  = J</a:t>
            </a:r>
            <a:r>
              <a:rPr lang="en-US" b="1" baseline="-25000">
                <a:solidFill>
                  <a:srgbClr val="C00000"/>
                </a:solidFill>
              </a:rPr>
              <a:t>n</a:t>
            </a:r>
            <a:r>
              <a:rPr lang="en-US" b="1" baseline="30000">
                <a:solidFill>
                  <a:srgbClr val="C00000"/>
                </a:solidFill>
              </a:rPr>
              <a:t>’ </a:t>
            </a:r>
            <a:r>
              <a:rPr lang="en-US" b="1">
                <a:solidFill>
                  <a:srgbClr val="C00000"/>
                </a:solidFill>
              </a:rPr>
              <a:t>(x)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>
                <a:solidFill>
                  <a:srgbClr val="C00000"/>
                </a:solidFill>
              </a:rPr>
              <a:t>  </a:t>
            </a:r>
            <a:r>
              <a:rPr lang="en-US" b="1"/>
              <a:t>The result follows from (14) by comparing the coefficients of t</a:t>
            </a:r>
            <a:r>
              <a:rPr lang="en-US" b="1" baseline="30000"/>
              <a:t>n </a:t>
            </a:r>
            <a:r>
              <a:rPr lang="en-US" b="1"/>
              <a:t> both sides, we get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(J</a:t>
            </a:r>
            <a:r>
              <a:rPr lang="en-US" b="1" baseline="-25000"/>
              <a:t>n-1</a:t>
            </a:r>
            <a:r>
              <a:rPr lang="en-US" b="1"/>
              <a:t>(x) - J</a:t>
            </a:r>
            <a:r>
              <a:rPr lang="en-US" b="1" baseline="-25000"/>
              <a:t>n+1</a:t>
            </a:r>
            <a:r>
              <a:rPr lang="en-US" b="1"/>
              <a:t>(x))  = J</a:t>
            </a:r>
            <a:r>
              <a:rPr lang="en-US" b="1" baseline="-25000"/>
              <a:t>n</a:t>
            </a:r>
            <a:r>
              <a:rPr lang="en-US" b="1" baseline="30000"/>
              <a:t>’ </a:t>
            </a:r>
            <a:r>
              <a:rPr lang="en-US" b="1"/>
              <a:t>(x)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sp>
        <p:nvSpPr>
          <p:cNvPr id="240" name="Google Shape;24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926" y="214290"/>
            <a:ext cx="1371600" cy="82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9190" y="285728"/>
            <a:ext cx="1571636" cy="75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538" y="428604"/>
            <a:ext cx="25876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976" y="2143116"/>
            <a:ext cx="25876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2976" y="2714620"/>
            <a:ext cx="25876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1538" y="4357694"/>
            <a:ext cx="258763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Topics Covered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285720" y="1600200"/>
            <a:ext cx="8501122" cy="482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Bessel’s Differential Equation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Solution of Bessel’s Equation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Bessel’s Functions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Generating Function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Some Identities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Recurrence Relation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Bessel’s Differential Equation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285720" y="1500174"/>
            <a:ext cx="8643998" cy="492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One of the important differential equations in engineering is the equation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x</a:t>
            </a:r>
            <a:r>
              <a:rPr lang="en-US" b="1" baseline="30000"/>
              <a:t>2</a:t>
            </a:r>
            <a:r>
              <a:rPr lang="en-US" b="1"/>
              <a:t> y” + x y’ + (x</a:t>
            </a:r>
            <a:r>
              <a:rPr lang="en-US" b="1" baseline="30000"/>
              <a:t>2</a:t>
            </a:r>
            <a:r>
              <a:rPr lang="en-US" b="1"/>
              <a:t> - ν</a:t>
            </a:r>
            <a:r>
              <a:rPr lang="en-US" b="1" baseline="30000"/>
              <a:t>2</a:t>
            </a:r>
            <a:r>
              <a:rPr lang="en-US" b="1"/>
              <a:t> ) y = 0                       ….(1)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where ν ≥ 0, is a real number.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This is known as </a:t>
            </a:r>
            <a:r>
              <a:rPr lang="en-US" b="1">
                <a:solidFill>
                  <a:srgbClr val="00B0F0"/>
                </a:solidFill>
              </a:rPr>
              <a:t>Bessel’s Equation </a:t>
            </a:r>
            <a:r>
              <a:rPr lang="en-US" b="1"/>
              <a:t>and its solutions are known as </a:t>
            </a:r>
            <a:r>
              <a:rPr lang="en-US" b="1">
                <a:solidFill>
                  <a:srgbClr val="00B0F0"/>
                </a:solidFill>
              </a:rPr>
              <a:t>Bessel’s functions</a:t>
            </a:r>
            <a:r>
              <a:rPr lang="en-US" b="1"/>
              <a:t>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Let us find its series solution. Suppose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y =                                                             ….. (2)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5214950"/>
            <a:ext cx="1857388" cy="10239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214282" y="357166"/>
            <a:ext cx="8643998" cy="61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r>
              <a:rPr lang="en-US" b="1" dirty="0"/>
              <a:t>Substituting in equation (1) , we get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                   +                          +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                                     - </a:t>
            </a:r>
            <a:r>
              <a:rPr lang="en-US" sz="2000" b="1" dirty="0"/>
              <a:t>ν</a:t>
            </a:r>
            <a:r>
              <a:rPr lang="en-US" sz="2000" b="1" baseline="30000" dirty="0"/>
              <a:t>2</a:t>
            </a:r>
            <a:r>
              <a:rPr lang="en-US" b="1" baseline="30000" dirty="0"/>
              <a:t>  </a:t>
            </a:r>
            <a:r>
              <a:rPr lang="en-US" b="1" dirty="0"/>
              <a:t>             = 0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This can be further simplified as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                          +                      = 0      ….(3)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The indicial equation from (3) is obtained as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lang="en-US" b="1" dirty="0">
                <a:solidFill>
                  <a:schemeClr val="accent2"/>
                </a:solidFill>
              </a:rPr>
              <a:t>          r</a:t>
            </a:r>
            <a:r>
              <a:rPr lang="en-US" b="1" baseline="30000" dirty="0">
                <a:solidFill>
                  <a:schemeClr val="accent2"/>
                </a:solidFill>
              </a:rPr>
              <a:t>2 </a:t>
            </a:r>
            <a:r>
              <a:rPr lang="en-US" b="1" dirty="0">
                <a:solidFill>
                  <a:schemeClr val="accent2"/>
                </a:solidFill>
              </a:rPr>
              <a:t>- ν</a:t>
            </a:r>
            <a:r>
              <a:rPr lang="en-US" b="1" baseline="30000" dirty="0">
                <a:solidFill>
                  <a:schemeClr val="accent2"/>
                </a:solidFill>
              </a:rPr>
              <a:t>2 </a:t>
            </a:r>
            <a:r>
              <a:rPr lang="en-US" b="1" dirty="0">
                <a:solidFill>
                  <a:schemeClr val="accent2"/>
                </a:solidFill>
              </a:rPr>
              <a:t>  = 0    or   r = ± v                              </a:t>
            </a:r>
            <a:r>
              <a:rPr lang="en-US" b="1" dirty="0"/>
              <a:t>…..(4)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Comparing coefficient of x</a:t>
            </a:r>
            <a:r>
              <a:rPr lang="en-US" b="1" baseline="30000" dirty="0"/>
              <a:t>r+1</a:t>
            </a:r>
            <a:r>
              <a:rPr lang="en-US" b="1" dirty="0"/>
              <a:t> , we get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c</a:t>
            </a:r>
            <a:r>
              <a:rPr lang="en-US" b="1" baseline="-25000" dirty="0"/>
              <a:t>1 </a:t>
            </a:r>
            <a:r>
              <a:rPr lang="en-US" b="1" dirty="0"/>
              <a:t>((r+1)</a:t>
            </a:r>
            <a:r>
              <a:rPr lang="en-US" b="1" baseline="30000" dirty="0"/>
              <a:t>2</a:t>
            </a:r>
            <a:r>
              <a:rPr lang="en-US" b="1" dirty="0"/>
              <a:t> - ν</a:t>
            </a:r>
            <a:r>
              <a:rPr lang="en-US" b="1" baseline="30000" dirty="0"/>
              <a:t>2</a:t>
            </a:r>
            <a:r>
              <a:rPr lang="en-US" b="1" dirty="0"/>
              <a:t> ) = 0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                   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                               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</a:t>
            </a:r>
            <a:endParaRPr dirty="0"/>
          </a:p>
        </p:txBody>
      </p:sp>
      <p:sp>
        <p:nvSpPr>
          <p:cNvPr id="114" name="Google Shape;11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72" y="857232"/>
            <a:ext cx="3155550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1934" y="857232"/>
            <a:ext cx="2292713" cy="85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2198" y="1428736"/>
            <a:ext cx="1178727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15140" y="857232"/>
            <a:ext cx="1428760" cy="802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47049" y="2538729"/>
            <a:ext cx="1714512" cy="96253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1538" y="2643181"/>
            <a:ext cx="3214710" cy="75363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214282" y="285728"/>
            <a:ext cx="8715436" cy="621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</a:t>
            </a:r>
            <a:r>
              <a:rPr lang="en-US" b="1"/>
              <a:t>Since r = ± v ,  we have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          </a:t>
            </a:r>
            <a:r>
              <a:rPr lang="en-US" b="1">
                <a:solidFill>
                  <a:srgbClr val="FF0000"/>
                </a:solidFill>
              </a:rPr>
              <a:t>c</a:t>
            </a:r>
            <a:r>
              <a:rPr lang="en-US" b="1" baseline="-25000">
                <a:solidFill>
                  <a:srgbClr val="FF0000"/>
                </a:solidFill>
              </a:rPr>
              <a:t>1 </a:t>
            </a:r>
            <a:r>
              <a:rPr lang="en-US" b="1">
                <a:solidFill>
                  <a:srgbClr val="FF0000"/>
                </a:solidFill>
              </a:rPr>
              <a:t> = 0                                          </a:t>
            </a:r>
            <a:r>
              <a:rPr lang="en-US" b="1"/>
              <a:t>….(5)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From the remaining terms in (3) , we get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c</a:t>
            </a:r>
            <a:r>
              <a:rPr lang="en-US" b="1" baseline="-25000"/>
              <a:t>m </a:t>
            </a:r>
            <a:r>
              <a:rPr lang="en-US" b="1"/>
              <a:t>((r+m)</a:t>
            </a:r>
            <a:r>
              <a:rPr lang="en-US" b="1" baseline="30000"/>
              <a:t>2</a:t>
            </a:r>
            <a:r>
              <a:rPr lang="en-US" b="1"/>
              <a:t> - ν</a:t>
            </a:r>
            <a:r>
              <a:rPr lang="en-US" b="1" baseline="30000"/>
              <a:t>2</a:t>
            </a:r>
            <a:r>
              <a:rPr lang="en-US" b="1"/>
              <a:t> ) + c</a:t>
            </a:r>
            <a:r>
              <a:rPr lang="en-US" b="1" baseline="-25000"/>
              <a:t>m-2</a:t>
            </a:r>
            <a:r>
              <a:rPr lang="en-US" b="1"/>
              <a:t>  = 0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or       </a:t>
            </a:r>
            <a:r>
              <a:rPr lang="en-US" b="1">
                <a:solidFill>
                  <a:srgbClr val="C00000"/>
                </a:solidFill>
              </a:rPr>
              <a:t>c</a:t>
            </a:r>
            <a:r>
              <a:rPr lang="en-US" b="1" baseline="-25000">
                <a:solidFill>
                  <a:srgbClr val="C00000"/>
                </a:solidFill>
              </a:rPr>
              <a:t>m </a:t>
            </a:r>
            <a:r>
              <a:rPr lang="en-US" b="1">
                <a:solidFill>
                  <a:srgbClr val="C00000"/>
                </a:solidFill>
              </a:rPr>
              <a:t> = - c</a:t>
            </a:r>
            <a:r>
              <a:rPr lang="en-US" b="1" baseline="-25000">
                <a:solidFill>
                  <a:srgbClr val="C00000"/>
                </a:solidFill>
              </a:rPr>
              <a:t>m-2 </a:t>
            </a:r>
            <a:r>
              <a:rPr lang="en-US" b="1">
                <a:solidFill>
                  <a:srgbClr val="C00000"/>
                </a:solidFill>
              </a:rPr>
              <a:t> / ((r+m)</a:t>
            </a:r>
            <a:r>
              <a:rPr lang="en-US" b="1" baseline="30000">
                <a:solidFill>
                  <a:srgbClr val="C00000"/>
                </a:solidFill>
              </a:rPr>
              <a:t>2</a:t>
            </a:r>
            <a:r>
              <a:rPr lang="en-US" b="1">
                <a:solidFill>
                  <a:srgbClr val="C00000"/>
                </a:solidFill>
              </a:rPr>
              <a:t> - ν</a:t>
            </a:r>
            <a:r>
              <a:rPr lang="en-US" b="1" baseline="30000">
                <a:solidFill>
                  <a:srgbClr val="C00000"/>
                </a:solidFill>
              </a:rPr>
              <a:t>2</a:t>
            </a:r>
            <a:r>
              <a:rPr lang="en-US" b="1">
                <a:solidFill>
                  <a:srgbClr val="C00000"/>
                </a:solidFill>
              </a:rPr>
              <a:t> ), m &gt; 1      </a:t>
            </a:r>
            <a:r>
              <a:rPr lang="en-US" b="1"/>
              <a:t>…..(6)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>
                <a:solidFill>
                  <a:srgbClr val="C00000"/>
                </a:solidFill>
              </a:rPr>
              <a:t>   </a:t>
            </a:r>
            <a:r>
              <a:rPr lang="en-US" b="1"/>
              <a:t>Since c</a:t>
            </a:r>
            <a:r>
              <a:rPr lang="en-US" b="1" baseline="-25000"/>
              <a:t>1 </a:t>
            </a:r>
            <a:r>
              <a:rPr lang="en-US" b="1"/>
              <a:t> = 0, we have  c</a:t>
            </a:r>
            <a:r>
              <a:rPr lang="en-US" b="1" baseline="-25000"/>
              <a:t>3</a:t>
            </a:r>
            <a:r>
              <a:rPr lang="en-US" b="1"/>
              <a:t> = c</a:t>
            </a:r>
            <a:r>
              <a:rPr lang="en-US" b="1" baseline="-25000"/>
              <a:t>5</a:t>
            </a:r>
            <a:r>
              <a:rPr lang="en-US" b="1"/>
              <a:t>= ….=  0 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lang="en-US" b="1">
                <a:solidFill>
                  <a:srgbClr val="00B050"/>
                </a:solidFill>
              </a:rPr>
              <a:t>     So we have even order terms only. 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lang="en-US" b="1">
                <a:solidFill>
                  <a:srgbClr val="00B050"/>
                </a:solidFill>
              </a:rPr>
              <a:t>    </a:t>
            </a:r>
            <a:r>
              <a:rPr lang="en-US" b="1"/>
              <a:t>There are two values of r, namely  r = ± v 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Case r = v :  We have from (6)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  c</a:t>
            </a:r>
            <a:r>
              <a:rPr lang="en-US" b="1" baseline="-25000"/>
              <a:t>m </a:t>
            </a:r>
            <a:r>
              <a:rPr lang="en-US" b="1"/>
              <a:t> = -                  c</a:t>
            </a:r>
            <a:r>
              <a:rPr lang="en-US" b="1" baseline="-25000"/>
              <a:t>m-2 </a:t>
            </a:r>
            <a:r>
              <a:rPr lang="en-US" b="1"/>
              <a:t>                      </a:t>
            </a:r>
            <a:r>
              <a:rPr lang="en-US" b="1" baseline="-25000"/>
              <a:t>                               </a:t>
            </a:r>
            <a:endParaRPr b="1"/>
          </a:p>
        </p:txBody>
      </p:sp>
      <p:sp>
        <p:nvSpPr>
          <p:cNvPr id="133" name="Google Shape;13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64" y="5500702"/>
            <a:ext cx="1370443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214282" y="285728"/>
            <a:ext cx="8715436" cy="600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For m=2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 b="1" baseline="-25000"/>
              <a:t>2</a:t>
            </a:r>
            <a:r>
              <a:rPr lang="en-US" b="1"/>
              <a:t> = -                 c</a:t>
            </a:r>
            <a:r>
              <a:rPr lang="en-US" b="1" baseline="-25000"/>
              <a:t>0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baseline="-25000"/>
              <a:t>                        </a:t>
            </a:r>
            <a:r>
              <a:rPr lang="en-US" b="1"/>
              <a:t>c</a:t>
            </a:r>
            <a:r>
              <a:rPr lang="en-US" b="1" baseline="-25000"/>
              <a:t>4 </a:t>
            </a:r>
            <a:r>
              <a:rPr lang="en-US" b="1"/>
              <a:t> = -                  c</a:t>
            </a:r>
            <a:r>
              <a:rPr lang="en-US" b="1" baseline="-25000"/>
              <a:t>2 </a:t>
            </a:r>
            <a:r>
              <a:rPr lang="en-US" b="1"/>
              <a:t> =                                c</a:t>
            </a:r>
            <a:r>
              <a:rPr lang="en-US" b="1" baseline="-25000"/>
              <a:t>0</a:t>
            </a:r>
            <a:r>
              <a:rPr lang="en-US" b="1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                               and so 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Continuing this way,  we get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c</a:t>
            </a:r>
            <a:r>
              <a:rPr lang="en-US" b="1" baseline="-25000"/>
              <a:t>2p </a:t>
            </a:r>
            <a:r>
              <a:rPr lang="en-US" b="1"/>
              <a:t> =  (-1)</a:t>
            </a:r>
            <a:r>
              <a:rPr lang="en-US" b="1" baseline="30000"/>
              <a:t>p</a:t>
            </a:r>
            <a:r>
              <a:rPr lang="en-US" b="1"/>
              <a:t>                                             c</a:t>
            </a:r>
            <a:r>
              <a:rPr lang="en-US" b="1" baseline="-25000"/>
              <a:t>0</a:t>
            </a:r>
            <a:r>
              <a:rPr lang="en-US" b="1"/>
              <a:t>      ….(7)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So  one solution of equation (1)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y</a:t>
            </a:r>
            <a:r>
              <a:rPr lang="en-US" b="1" baseline="-25000"/>
              <a:t>1</a:t>
            </a:r>
            <a:r>
              <a:rPr lang="en-US" b="1"/>
              <a:t>(x)</a:t>
            </a:r>
            <a:r>
              <a:rPr lang="en-US" b="1" baseline="-25000"/>
              <a:t> </a:t>
            </a:r>
            <a:r>
              <a:rPr lang="en-US" b="1"/>
              <a:t>= c</a:t>
            </a:r>
            <a:r>
              <a:rPr lang="en-US" b="1" baseline="-25000"/>
              <a:t>0</a:t>
            </a:r>
            <a:r>
              <a:rPr lang="en-US" b="1"/>
              <a:t> x</a:t>
            </a:r>
            <a:r>
              <a:rPr lang="en-US" b="1" baseline="30000"/>
              <a:t>ν</a:t>
            </a:r>
            <a:r>
              <a:rPr lang="en-US" b="1"/>
              <a:t> [ 1 -           +                     + ….]    .… (8)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Here c</a:t>
            </a:r>
            <a:r>
              <a:rPr lang="en-US" b="1" baseline="-25000"/>
              <a:t>0 </a:t>
            </a:r>
            <a:r>
              <a:rPr lang="en-US" b="1"/>
              <a:t> is an arbitrary constant and we choose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c</a:t>
            </a:r>
            <a:r>
              <a:rPr lang="en-US" b="1" baseline="-25000"/>
              <a:t>0 </a:t>
            </a:r>
            <a:r>
              <a:rPr lang="en-US" b="1"/>
              <a:t> =                                                             …. (9)                         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                            </a:t>
            </a:r>
            <a:r>
              <a:rPr lang="en-US" b="1" baseline="30000"/>
              <a:t> </a:t>
            </a: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926" y="214290"/>
            <a:ext cx="1214446" cy="75247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488" y="928670"/>
            <a:ext cx="1214446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504" y="714356"/>
            <a:ext cx="2611966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0364" y="2571744"/>
            <a:ext cx="3921800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57554" y="3857628"/>
            <a:ext cx="857256" cy="58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14876" y="3786190"/>
            <a:ext cx="1670550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5984" y="5000636"/>
            <a:ext cx="1357322" cy="61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214282" y="214290"/>
            <a:ext cx="8786874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</a:t>
            </a:r>
            <a:r>
              <a:rPr lang="en-US" b="1" dirty="0"/>
              <a:t>Therefore solution (8) becomes now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y</a:t>
            </a:r>
            <a:r>
              <a:rPr lang="en-US" b="1" baseline="-25000" dirty="0"/>
              <a:t>1</a:t>
            </a:r>
            <a:r>
              <a:rPr lang="en-US" b="1" dirty="0"/>
              <a:t>(x) =                                                          ….(10)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rgbClr val="FF0000"/>
                </a:solidFill>
              </a:rPr>
              <a:t>This solution is denoted by </a:t>
            </a:r>
            <a:r>
              <a:rPr lang="en-US" b="1" dirty="0" err="1">
                <a:solidFill>
                  <a:srgbClr val="FF0000"/>
                </a:solidFill>
              </a:rPr>
              <a:t>J</a:t>
            </a:r>
            <a:r>
              <a:rPr lang="en-US" b="1" baseline="-25000" dirty="0" err="1">
                <a:solidFill>
                  <a:srgbClr val="FF0000"/>
                </a:solidFill>
              </a:rPr>
              <a:t>ν</a:t>
            </a:r>
            <a:r>
              <a:rPr lang="en-US" b="1" dirty="0">
                <a:solidFill>
                  <a:srgbClr val="FF0000"/>
                </a:solidFill>
              </a:rPr>
              <a:t>(x) , called Bessel’s function.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To find the complete solution of (1), we use another  value of r given in (4) i.e. r = -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ν, we have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b="1" dirty="0"/>
              <a:t>y</a:t>
            </a:r>
            <a:r>
              <a:rPr lang="en-US" b="1" baseline="-25000" dirty="0"/>
              <a:t>2</a:t>
            </a:r>
            <a:r>
              <a:rPr lang="en-US" b="1" dirty="0"/>
              <a:t>(x) =                                                         …..(11)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where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ν is not an integer. The complete solution is (</a:t>
            </a:r>
            <a:r>
              <a:rPr lang="en-US" b="1" dirty="0"/>
              <a:t> x ≠ 0 )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        y = a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b="1" baseline="-25000" dirty="0" err="1"/>
              <a:t>ν</a:t>
            </a:r>
            <a:r>
              <a:rPr lang="en-US" b="1" dirty="0"/>
              <a:t>(x) + b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b="1" baseline="-25000" dirty="0">
                <a:latin typeface="Arial"/>
                <a:ea typeface="Arial"/>
                <a:cs typeface="Arial"/>
                <a:sym typeface="Arial"/>
              </a:rPr>
              <a:t>-ν</a:t>
            </a:r>
            <a:r>
              <a:rPr lang="en-US" b="1" dirty="0"/>
              <a:t>(x)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</a:t>
            </a:r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4546" y="785794"/>
            <a:ext cx="535784" cy="71437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488" y="714356"/>
            <a:ext cx="1970409" cy="85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0" y="1095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9190" y="642918"/>
            <a:ext cx="757240" cy="84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3438" y="3857628"/>
            <a:ext cx="757240" cy="84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14546" y="4000504"/>
            <a:ext cx="628330" cy="6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28926" y="3857628"/>
            <a:ext cx="1610509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0" y="10953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285720" y="214290"/>
            <a:ext cx="8643998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b="1">
                <a:solidFill>
                  <a:srgbClr val="FF0000"/>
                </a:solidFill>
              </a:rPr>
              <a:t>Example -</a:t>
            </a:r>
            <a:r>
              <a:rPr lang="en-US"/>
              <a:t>  </a:t>
            </a:r>
            <a:r>
              <a:rPr lang="en-US" b="1"/>
              <a:t>Solve x</a:t>
            </a:r>
            <a:r>
              <a:rPr lang="en-US" b="1" baseline="30000"/>
              <a:t>2</a:t>
            </a:r>
            <a:r>
              <a:rPr lang="en-US" b="1"/>
              <a:t> y” + x y’ + (x</a:t>
            </a:r>
            <a:r>
              <a:rPr lang="en-US" b="1" baseline="30000"/>
              <a:t>2</a:t>
            </a:r>
            <a:r>
              <a:rPr lang="en-US" b="1"/>
              <a:t> – 1/16 ) y = 0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</a:t>
            </a:r>
            <a:r>
              <a:rPr lang="en-US" b="1"/>
              <a:t>Here</a:t>
            </a:r>
            <a:r>
              <a:rPr lang="en-US"/>
              <a:t> </a:t>
            </a:r>
            <a:r>
              <a:rPr lang="en-US" b="1"/>
              <a:t>ν = 1/4  . The solution is given by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     y = a J</a:t>
            </a:r>
            <a:r>
              <a:rPr lang="en-US" b="1" baseline="-25000"/>
              <a:t>1/4 </a:t>
            </a:r>
            <a:r>
              <a:rPr lang="en-US" b="1"/>
              <a:t> + b J</a:t>
            </a:r>
            <a:r>
              <a:rPr lang="en-US" b="1" baseline="-25000"/>
              <a:t>-1/4      </a:t>
            </a:r>
            <a:r>
              <a:rPr lang="en-US" b="1"/>
              <a:t>  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>
                <a:solidFill>
                  <a:srgbClr val="C00000"/>
                </a:solidFill>
              </a:rPr>
              <a:t>Case when </a:t>
            </a: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ν = n , a positive integer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baseline="-25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/>
              <a:t>If ѵ = n is an integer then from (10),  we get  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J</a:t>
            </a:r>
            <a:r>
              <a:rPr lang="en-US" b="1" baseline="-25000"/>
              <a:t>n</a:t>
            </a:r>
            <a:r>
              <a:rPr lang="en-US" b="1"/>
              <a:t>(x)  = x</a:t>
            </a:r>
            <a:r>
              <a:rPr lang="en-US" b="1" baseline="30000"/>
              <a:t>n                                (n+2p)        </a:t>
            </a:r>
            <a:r>
              <a:rPr lang="en-US" b="1"/>
              <a:t>                     ....(12)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It can be shown now that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</a:t>
            </a:r>
            <a:r>
              <a:rPr lang="en-US" b="1">
                <a:solidFill>
                  <a:srgbClr val="FF0000"/>
                </a:solidFill>
              </a:rPr>
              <a:t>J</a:t>
            </a:r>
            <a:r>
              <a:rPr lang="en-US" b="1" baseline="-25000">
                <a:solidFill>
                  <a:srgbClr val="FF0000"/>
                </a:solidFill>
              </a:rPr>
              <a:t>-n</a:t>
            </a:r>
            <a:r>
              <a:rPr lang="en-US" b="1">
                <a:solidFill>
                  <a:srgbClr val="FF0000"/>
                </a:solidFill>
              </a:rPr>
              <a:t>(x) = (-1)</a:t>
            </a:r>
            <a:r>
              <a:rPr lang="en-US" b="1" baseline="30000">
                <a:solidFill>
                  <a:srgbClr val="FF0000"/>
                </a:solidFill>
              </a:rPr>
              <a:t>n</a:t>
            </a:r>
            <a:r>
              <a:rPr lang="en-US" b="1">
                <a:solidFill>
                  <a:srgbClr val="FF0000"/>
                </a:solidFill>
              </a:rPr>
              <a:t>  J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  <a:r>
              <a:rPr lang="en-US" b="1">
                <a:solidFill>
                  <a:srgbClr val="FF0000"/>
                </a:solidFill>
              </a:rPr>
              <a:t>(x)                             </a:t>
            </a:r>
            <a:r>
              <a:rPr lang="en-US" b="1"/>
              <a:t>.....(13)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That is for ѵ = n, an integer and J</a:t>
            </a:r>
            <a:r>
              <a:rPr lang="en-US" b="1" baseline="-25000"/>
              <a:t>n</a:t>
            </a:r>
            <a:r>
              <a:rPr lang="en-US" b="1"/>
              <a:t>(x) and  J</a:t>
            </a:r>
            <a:r>
              <a:rPr lang="en-US" b="1" baseline="-25000"/>
              <a:t>-n</a:t>
            </a:r>
            <a:r>
              <a:rPr lang="en-US" b="1"/>
              <a:t>(x) are linearly depending on each other.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                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b="1" baseline="-25000">
                <a:solidFill>
                  <a:srgbClr val="C00000"/>
                </a:solidFill>
              </a:rPr>
              <a:t>  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baseline="-25000"/>
              <a:t>     </a:t>
            </a:r>
            <a:r>
              <a:rPr lang="en-US" b="1"/>
              <a:t>  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baseline="-25000"/>
              <a:t> </a:t>
            </a:r>
            <a:r>
              <a:rPr lang="en-US" b="1"/>
              <a:t>                       </a:t>
            </a:r>
            <a:endParaRPr b="1" baseline="-25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baseline="-25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298" y="3000372"/>
            <a:ext cx="1857388" cy="100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Generating Function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214282" y="1214422"/>
            <a:ext cx="8715436" cy="471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Consider</a:t>
            </a:r>
            <a:r>
              <a:rPr lang="en-US" dirty="0"/>
              <a:t> 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b="1" baseline="30000" dirty="0"/>
              <a:t>x(t – 1/t)/2 </a:t>
            </a:r>
            <a:r>
              <a:rPr lang="en-US" b="1" dirty="0"/>
              <a:t> = </a:t>
            </a:r>
            <a:r>
              <a:rPr lang="en-US" b="1" dirty="0" err="1"/>
              <a:t>e</a:t>
            </a:r>
            <a:r>
              <a:rPr lang="en-US" b="1" baseline="30000" dirty="0" err="1"/>
              <a:t>xt</a:t>
            </a:r>
            <a:r>
              <a:rPr lang="en-US" b="1" baseline="30000" dirty="0"/>
              <a:t>/2</a:t>
            </a:r>
            <a:r>
              <a:rPr lang="en-US" b="1" dirty="0"/>
              <a:t> . e</a:t>
            </a:r>
            <a:r>
              <a:rPr lang="en-US" b="1" baseline="30000" dirty="0"/>
              <a:t> – x/(2t) </a:t>
            </a:r>
            <a:r>
              <a:rPr lang="en-US" b="1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           = [ 1 + </a:t>
            </a:r>
            <a:r>
              <a:rPr lang="en-US" b="1" dirty="0" err="1"/>
              <a:t>xt</a:t>
            </a:r>
            <a:r>
              <a:rPr lang="en-US" b="1" dirty="0"/>
              <a:t>/2 + (</a:t>
            </a:r>
            <a:r>
              <a:rPr lang="en-US" b="1" dirty="0" err="1"/>
              <a:t>xt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/( 2! 2</a:t>
            </a:r>
            <a:r>
              <a:rPr lang="en-US" b="1" baseline="30000" dirty="0"/>
              <a:t>2</a:t>
            </a:r>
            <a:r>
              <a:rPr lang="en-US" b="1" dirty="0"/>
              <a:t>) + (</a:t>
            </a:r>
            <a:r>
              <a:rPr lang="en-US" b="1" dirty="0" err="1"/>
              <a:t>xt</a:t>
            </a:r>
            <a:r>
              <a:rPr lang="en-US" b="1" dirty="0"/>
              <a:t>)</a:t>
            </a:r>
            <a:r>
              <a:rPr lang="en-US" b="1" baseline="30000" dirty="0"/>
              <a:t>3 </a:t>
            </a:r>
            <a:r>
              <a:rPr lang="en-US" b="1" dirty="0"/>
              <a:t>/(3!2</a:t>
            </a:r>
            <a:r>
              <a:rPr lang="en-US" b="1" baseline="30000" dirty="0"/>
              <a:t>3 </a:t>
            </a:r>
            <a:r>
              <a:rPr lang="en-US" b="1" dirty="0"/>
              <a:t>) + .....] x [ 1 – x/(2t) + x</a:t>
            </a:r>
            <a:r>
              <a:rPr lang="en-US" b="1" baseline="30000" dirty="0"/>
              <a:t>2</a:t>
            </a:r>
            <a:r>
              <a:rPr lang="en-US" b="1" dirty="0"/>
              <a:t> /2!(2t)</a:t>
            </a:r>
            <a:r>
              <a:rPr lang="en-US" b="1" baseline="30000" dirty="0"/>
              <a:t>2 </a:t>
            </a:r>
            <a:r>
              <a:rPr lang="en-US" b="1" dirty="0"/>
              <a:t> - x</a:t>
            </a:r>
            <a:r>
              <a:rPr lang="en-US" b="1" baseline="30000" dirty="0"/>
              <a:t>3</a:t>
            </a:r>
            <a:r>
              <a:rPr lang="en-US" b="1" dirty="0"/>
              <a:t> / 3!(2t)</a:t>
            </a:r>
            <a:r>
              <a:rPr lang="en-US" b="1" baseline="30000" dirty="0"/>
              <a:t>3 </a:t>
            </a:r>
            <a:r>
              <a:rPr lang="en-US" b="1" dirty="0"/>
              <a:t> + .....]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Here the coefficient of </a:t>
            </a:r>
            <a:r>
              <a:rPr lang="en-US" b="1" dirty="0" err="1"/>
              <a:t>t</a:t>
            </a:r>
            <a:r>
              <a:rPr lang="en-US" b="1" baseline="30000" dirty="0" err="1"/>
              <a:t>n</a:t>
            </a:r>
            <a:r>
              <a:rPr lang="en-US" b="1" baseline="30000" dirty="0"/>
              <a:t> </a:t>
            </a:r>
            <a:r>
              <a:rPr lang="en-US" b="1" dirty="0"/>
              <a:t> is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 = </a:t>
            </a:r>
            <a:r>
              <a:rPr lang="en-US" b="1" dirty="0" err="1"/>
              <a:t>x</a:t>
            </a:r>
            <a:r>
              <a:rPr lang="en-US" b="1" baseline="30000" dirty="0" err="1"/>
              <a:t>n</a:t>
            </a:r>
            <a:r>
              <a:rPr lang="en-US" b="1" dirty="0"/>
              <a:t>/(n! 2</a:t>
            </a:r>
            <a:r>
              <a:rPr lang="en-US" b="1" baseline="30000" dirty="0"/>
              <a:t>n</a:t>
            </a:r>
            <a:r>
              <a:rPr lang="en-US" b="1" dirty="0"/>
              <a:t>) – x</a:t>
            </a:r>
            <a:r>
              <a:rPr lang="en-US" b="1" baseline="30000" dirty="0"/>
              <a:t>n+2</a:t>
            </a:r>
            <a:r>
              <a:rPr lang="en-US" b="1" dirty="0"/>
              <a:t>/(1!(n+1)!2</a:t>
            </a:r>
            <a:r>
              <a:rPr lang="en-US" b="1" baseline="30000" dirty="0"/>
              <a:t>n+2</a:t>
            </a:r>
            <a:r>
              <a:rPr lang="en-US" b="1" dirty="0"/>
              <a:t>) + x</a:t>
            </a:r>
            <a:r>
              <a:rPr lang="en-US" b="1" baseline="30000" dirty="0"/>
              <a:t>n+4</a:t>
            </a:r>
            <a:r>
              <a:rPr lang="en-US" b="1" dirty="0"/>
              <a:t>/(2!(n+2)!       2</a:t>
            </a:r>
            <a:r>
              <a:rPr lang="en-US" b="1" baseline="30000" dirty="0"/>
              <a:t>n +4</a:t>
            </a:r>
            <a:r>
              <a:rPr lang="en-US" b="1" dirty="0"/>
              <a:t> ) + .......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  =                     </a:t>
            </a:r>
            <a:r>
              <a:rPr lang="en-US" b="1" baseline="30000" dirty="0"/>
              <a:t>(n+2p)  </a:t>
            </a:r>
            <a:r>
              <a:rPr lang="en-US" b="1" dirty="0"/>
              <a:t> = J</a:t>
            </a:r>
            <a:r>
              <a:rPr lang="en-US" b="1" baseline="-25000" dirty="0"/>
              <a:t>n</a:t>
            </a:r>
            <a:r>
              <a:rPr lang="en-US" b="1" dirty="0"/>
              <a:t>(x)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Thus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b="1" baseline="30000" dirty="0"/>
              <a:t>x(t – 1/t)/2  </a:t>
            </a:r>
            <a:r>
              <a:rPr lang="en-US" b="1" dirty="0"/>
              <a:t> is the generating function of J</a:t>
            </a:r>
            <a:r>
              <a:rPr lang="en-US" b="1" baseline="-25000" dirty="0"/>
              <a:t>n</a:t>
            </a:r>
            <a:r>
              <a:rPr lang="en-US" b="1" dirty="0"/>
              <a:t>(x)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  for n an integer.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Bessel'Functions</a:t>
            </a:r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00" y="4857760"/>
            <a:ext cx="1794326" cy="78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On-screen Show (4:3)</PresentationFormat>
  <Paragraphs>171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Topics Covered</vt:lpstr>
      <vt:lpstr>Bessel’s Differential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Function</vt:lpstr>
      <vt:lpstr>Some Identities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shikha arora</cp:lastModifiedBy>
  <cp:revision>1</cp:revision>
  <dcterms:modified xsi:type="dcterms:W3CDTF">2022-01-18T10:28:46Z</dcterms:modified>
</cp:coreProperties>
</file>