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624" r:id="rId2"/>
    <p:sldId id="256" r:id="rId3"/>
    <p:sldId id="626" r:id="rId4"/>
    <p:sldId id="627" r:id="rId5"/>
    <p:sldId id="628" r:id="rId6"/>
    <p:sldId id="629" r:id="rId7"/>
    <p:sldId id="630" r:id="rId8"/>
    <p:sldId id="631" r:id="rId9"/>
    <p:sldId id="632" r:id="rId10"/>
    <p:sldId id="633" r:id="rId11"/>
    <p:sldId id="634" r:id="rId12"/>
    <p:sldId id="60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17" autoAdjust="0"/>
    <p:restoredTop sz="94660"/>
  </p:normalViewPr>
  <p:slideViewPr>
    <p:cSldViewPr>
      <p:cViewPr varScale="1">
        <p:scale>
          <a:sx n="59" d="100"/>
          <a:sy n="59" d="100"/>
        </p:scale>
        <p:origin x="1352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2ADAF-2AFD-4FF3-A9EE-D6F103ACC04C}" type="datetimeFigureOut">
              <a:rPr lang="en-US" smtClean="0"/>
              <a:pPr/>
              <a:t>1/18/2022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E72AA-6A59-4EA3-9307-8CA2C6F7E689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6092-4840-404C-AFC2-51074BCC298F}" type="datetime1">
              <a:rPr lang="en-US" smtClean="0"/>
              <a:t>1/18/2022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FD88-8C7C-4F98-B678-AF2AF1E2423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0AAE-6223-42DA-81C9-A3CB3E214B91}" type="datetime1">
              <a:rPr lang="en-US" smtClean="0"/>
              <a:t>1/18/2022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FD88-8C7C-4F98-B678-AF2AF1E2423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B9D57-0D23-43E1-9103-1D6923AC8E0D}" type="datetime1">
              <a:rPr lang="en-US" smtClean="0"/>
              <a:t>1/18/2022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FD88-8C7C-4F98-B678-AF2AF1E2423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08078-1486-4081-80AE-097419EFB36E}" type="datetime1">
              <a:rPr lang="en-US" smtClean="0"/>
              <a:t>1/18/2022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FD88-8C7C-4F98-B678-AF2AF1E2423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EA3FB-6D6E-4A23-B887-499ABEEEC424}" type="datetime1">
              <a:rPr lang="en-US" smtClean="0"/>
              <a:t>1/18/2022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FD88-8C7C-4F98-B678-AF2AF1E2423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7CC98-6DEF-463C-B541-0FB29C2AA0B5}" type="datetime1">
              <a:rPr lang="en-US" smtClean="0"/>
              <a:t>1/18/2022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FD88-8C7C-4F98-B678-AF2AF1E2423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71EE8-670A-4200-B659-336D134E49D4}" type="datetime1">
              <a:rPr lang="en-US" smtClean="0"/>
              <a:t>1/18/2022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FD88-8C7C-4F98-B678-AF2AF1E2423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FB760-89C7-4296-B204-E354F6EC4D57}" type="datetime1">
              <a:rPr lang="en-US" smtClean="0"/>
              <a:t>1/18/2022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FD88-8C7C-4F98-B678-AF2AF1E2423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685F4-094E-4873-9BFE-369A79050A79}" type="datetime1">
              <a:rPr lang="en-US" smtClean="0"/>
              <a:t>1/18/2022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FD88-8C7C-4F98-B678-AF2AF1E2423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189-9559-4AAD-B502-FDEEFACBEA53}" type="datetime1">
              <a:rPr lang="en-US" smtClean="0"/>
              <a:t>1/18/2022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FD88-8C7C-4F98-B678-AF2AF1E2423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B053-BBC1-41D2-A4A8-545119654888}" type="datetime1">
              <a:rPr lang="en-US" smtClean="0"/>
              <a:t>1/18/2022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FD88-8C7C-4F98-B678-AF2AF1E2423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D83AD-A459-47B5-9057-284409429EE6}" type="datetime1">
              <a:rPr lang="en-US" smtClean="0"/>
              <a:t>1/18/2022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DFD88-8C7C-4F98-B678-AF2AF1E24230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358596"/>
            <a:ext cx="8229600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Lecture-20</a:t>
            </a:r>
          </a:p>
          <a:p>
            <a:pPr algn="ctr"/>
            <a:r>
              <a:rPr lang="en-US" sz="3200" b="1" dirty="0">
                <a:solidFill>
                  <a:srgbClr val="002060"/>
                </a:solidFill>
              </a:rPr>
              <a:t>Mathematics 2 (15B11MA211)</a:t>
            </a:r>
          </a:p>
          <a:p>
            <a:pPr algn="ctr"/>
            <a:endParaRPr lang="en-US" sz="3200" b="1" dirty="0"/>
          </a:p>
          <a:p>
            <a:pPr algn="ctr"/>
            <a:r>
              <a:rPr lang="en-US" sz="3200" b="1" dirty="0">
                <a:solidFill>
                  <a:srgbClr val="00CC00"/>
                </a:solidFill>
              </a:rPr>
              <a:t> CO </a:t>
            </a:r>
            <a:r>
              <a:rPr lang="en-US" sz="3200" b="1">
                <a:solidFill>
                  <a:srgbClr val="00CC00"/>
                </a:solidFill>
              </a:rPr>
              <a:t>[C106.4]</a:t>
            </a:r>
            <a:endParaRPr lang="en-US" sz="3200" b="1" dirty="0">
              <a:solidFill>
                <a:srgbClr val="00CC00"/>
              </a:solidFill>
            </a:endParaRPr>
          </a:p>
          <a:p>
            <a:pPr algn="ctr"/>
            <a:endParaRPr lang="en-US" sz="1500" b="1" dirty="0">
              <a:solidFill>
                <a:srgbClr val="00B0F0"/>
              </a:solidFill>
            </a:endParaRPr>
          </a:p>
          <a:p>
            <a:pPr algn="ctr"/>
            <a:r>
              <a:rPr lang="en-US" sz="3200" b="1" dirty="0">
                <a:solidFill>
                  <a:srgbClr val="C00000"/>
                </a:solidFill>
              </a:rPr>
              <a:t>Topic: </a:t>
            </a:r>
          </a:p>
          <a:p>
            <a:pPr algn="ctr"/>
            <a:r>
              <a:rPr lang="en-US" sz="3200" b="1" dirty="0">
                <a:solidFill>
                  <a:srgbClr val="C00000"/>
                </a:solidFill>
              </a:rPr>
              <a:t>Fourier Series</a:t>
            </a:r>
          </a:p>
          <a:p>
            <a:pPr algn="ctr"/>
            <a:endParaRPr lang="en-US" sz="2800" b="1" dirty="0">
              <a:solidFill>
                <a:srgbClr val="002060"/>
              </a:solidFill>
            </a:endParaRPr>
          </a:p>
          <a:p>
            <a:pPr algn="ctr"/>
            <a:r>
              <a:rPr lang="en-US" sz="2800" b="1" dirty="0">
                <a:solidFill>
                  <a:srgbClr val="002060"/>
                </a:solidFill>
              </a:rPr>
              <a:t>Reference for the lecture</a:t>
            </a:r>
          </a:p>
          <a:p>
            <a:pPr algn="just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R.K Jain and S.R.K. Iyengar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“Advanced Engineering Mathematics” Fifth edition,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Narosa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publishing house, 2016. </a:t>
            </a:r>
          </a:p>
          <a:p>
            <a:pPr algn="ctr"/>
            <a:endParaRPr lang="en-US" sz="2400" b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6">
            <a:extLst>
              <a:ext uri="{FF2B5EF4-FFF2-40B4-BE49-F238E27FC236}">
                <a16:creationId xmlns:a16="http://schemas.microsoft.com/office/drawing/2014/main" id="{A4556976-20C3-4621-BA00-FA952E4E1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CA9761E-B455-4202-B2C8-03F8E647C9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4376585"/>
              </p:ext>
            </p:extLst>
          </p:nvPr>
        </p:nvGraphicFramePr>
        <p:xfrm>
          <a:off x="257175" y="158750"/>
          <a:ext cx="8886825" cy="654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877240" imgH="6540480" progId="Equation.DSMT4">
                  <p:embed/>
                </p:oleObj>
              </mc:Choice>
              <mc:Fallback>
                <p:oleObj name="Equation" r:id="rId2" imgW="8877240" imgH="654048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3CA9761E-B455-4202-B2C8-03F8E647C9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" y="158750"/>
                        <a:ext cx="8886825" cy="6540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6821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6">
            <a:extLst>
              <a:ext uri="{FF2B5EF4-FFF2-40B4-BE49-F238E27FC236}">
                <a16:creationId xmlns:a16="http://schemas.microsoft.com/office/drawing/2014/main" id="{A4556976-20C3-4621-BA00-FA952E4E1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CA9761E-B455-4202-B2C8-03F8E647C9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2013803"/>
              </p:ext>
            </p:extLst>
          </p:nvPr>
        </p:nvGraphicFramePr>
        <p:xfrm>
          <a:off x="153193" y="332656"/>
          <a:ext cx="8837613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826480" imgH="5333760" progId="Equation.DSMT4">
                  <p:embed/>
                </p:oleObj>
              </mc:Choice>
              <mc:Fallback>
                <p:oleObj name="Equation" r:id="rId2" imgW="8826480" imgH="533376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3CA9761E-B455-4202-B2C8-03F8E647C9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193" y="332656"/>
                        <a:ext cx="8837613" cy="5334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804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WordArt 2"/>
          <p:cNvSpPr>
            <a:spLocks noChangeArrowheads="1" noChangeShapeType="1" noTextEdit="1"/>
          </p:cNvSpPr>
          <p:nvPr/>
        </p:nvSpPr>
        <p:spPr bwMode="auto">
          <a:xfrm>
            <a:off x="1371600" y="2895600"/>
            <a:ext cx="6324600" cy="1905000"/>
          </a:xfrm>
          <a:prstGeom prst="rect">
            <a:avLst/>
          </a:prstGeom>
        </p:spPr>
        <p:txBody>
          <a:bodyPr wrap="none" fromWordArt="1">
            <a:prstTxWarp prst="textCanDown">
              <a:avLst>
                <a:gd name="adj" fmla="val 33333"/>
              </a:avLst>
            </a:prstTxWarp>
          </a:bodyPr>
          <a:lstStyle/>
          <a:p>
            <a:pPr algn="ctr"/>
            <a:r>
              <a:rPr lang="en-IN" sz="3600" b="1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FF"/>
                </a:solidFill>
                <a:latin typeface="Monotype Corsiva"/>
              </a:rPr>
              <a:t>Thank You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29526"/>
            <a:ext cx="8208912" cy="6048672"/>
          </a:xfrm>
        </p:spPr>
        <p:txBody>
          <a:bodyPr>
            <a:normAutofit/>
          </a:bodyPr>
          <a:lstStyle/>
          <a:p>
            <a:pPr algn="just"/>
            <a:r>
              <a:rPr lang="en-IN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Series:</a:t>
            </a:r>
          </a:p>
          <a:p>
            <a:pPr algn="just"/>
            <a:endParaRPr lang="en-IN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36">
            <a:extLst>
              <a:ext uri="{FF2B5EF4-FFF2-40B4-BE49-F238E27FC236}">
                <a16:creationId xmlns:a16="http://schemas.microsoft.com/office/drawing/2014/main" id="{A4556976-20C3-4621-BA00-FA952E4E1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CA9761E-B455-4202-B2C8-03F8E647C9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435638"/>
              </p:ext>
            </p:extLst>
          </p:nvPr>
        </p:nvGraphicFramePr>
        <p:xfrm>
          <a:off x="144463" y="548680"/>
          <a:ext cx="8999537" cy="6172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003960" imgH="6172200" progId="Equation.DSMT4">
                  <p:embed/>
                </p:oleObj>
              </mc:Choice>
              <mc:Fallback>
                <p:oleObj name="Equation" r:id="rId2" imgW="9003960" imgH="617220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63" y="548680"/>
                        <a:ext cx="8999537" cy="61722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6">
            <a:extLst>
              <a:ext uri="{FF2B5EF4-FFF2-40B4-BE49-F238E27FC236}">
                <a16:creationId xmlns:a16="http://schemas.microsoft.com/office/drawing/2014/main" id="{A4556976-20C3-4621-BA00-FA952E4E1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CA9761E-B455-4202-B2C8-03F8E647C9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3887161"/>
              </p:ext>
            </p:extLst>
          </p:nvPr>
        </p:nvGraphicFramePr>
        <p:xfrm>
          <a:off x="134938" y="576263"/>
          <a:ext cx="9036050" cy="557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029520" imgH="5574960" progId="Equation.DSMT4">
                  <p:embed/>
                </p:oleObj>
              </mc:Choice>
              <mc:Fallback>
                <p:oleObj name="Equation" r:id="rId2" imgW="9029520" imgH="557496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3CA9761E-B455-4202-B2C8-03F8E647C9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938" y="576263"/>
                        <a:ext cx="9036050" cy="55753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7825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6">
            <a:extLst>
              <a:ext uri="{FF2B5EF4-FFF2-40B4-BE49-F238E27FC236}">
                <a16:creationId xmlns:a16="http://schemas.microsoft.com/office/drawing/2014/main" id="{A4556976-20C3-4621-BA00-FA952E4E1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CA9761E-B455-4202-B2C8-03F8E647C9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2150702"/>
              </p:ext>
            </p:extLst>
          </p:nvPr>
        </p:nvGraphicFramePr>
        <p:xfrm>
          <a:off x="98425" y="254000"/>
          <a:ext cx="8948738" cy="635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940600" imgH="6349680" progId="Equation.DSMT4">
                  <p:embed/>
                </p:oleObj>
              </mc:Choice>
              <mc:Fallback>
                <p:oleObj name="Equation" r:id="rId2" imgW="8940600" imgH="634968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3CA9761E-B455-4202-B2C8-03F8E647C9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25" y="254000"/>
                        <a:ext cx="8948738" cy="6350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0635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6">
            <a:extLst>
              <a:ext uri="{FF2B5EF4-FFF2-40B4-BE49-F238E27FC236}">
                <a16:creationId xmlns:a16="http://schemas.microsoft.com/office/drawing/2014/main" id="{A4556976-20C3-4621-BA00-FA952E4E1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CA9761E-B455-4202-B2C8-03F8E647C9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6641799"/>
              </p:ext>
            </p:extLst>
          </p:nvPr>
        </p:nvGraphicFramePr>
        <p:xfrm>
          <a:off x="223838" y="163513"/>
          <a:ext cx="8694737" cy="627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686800" imgH="6273720" progId="Equation.DSMT4">
                  <p:embed/>
                </p:oleObj>
              </mc:Choice>
              <mc:Fallback>
                <p:oleObj name="Equation" r:id="rId2" imgW="8686800" imgH="627372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3CA9761E-B455-4202-B2C8-03F8E647C9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8" y="163513"/>
                        <a:ext cx="8694737" cy="6273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6363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6">
            <a:extLst>
              <a:ext uri="{FF2B5EF4-FFF2-40B4-BE49-F238E27FC236}">
                <a16:creationId xmlns:a16="http://schemas.microsoft.com/office/drawing/2014/main" id="{A4556976-20C3-4621-BA00-FA952E4E1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CA9761E-B455-4202-B2C8-03F8E647C9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6433082"/>
              </p:ext>
            </p:extLst>
          </p:nvPr>
        </p:nvGraphicFramePr>
        <p:xfrm>
          <a:off x="204788" y="576263"/>
          <a:ext cx="8516937" cy="548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508960" imgH="5486400" progId="Equation.DSMT4">
                  <p:embed/>
                </p:oleObj>
              </mc:Choice>
              <mc:Fallback>
                <p:oleObj name="Equation" r:id="rId2" imgW="8508960" imgH="54864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3CA9761E-B455-4202-B2C8-03F8E647C9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788" y="576263"/>
                        <a:ext cx="8516937" cy="5486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3909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6">
            <a:extLst>
              <a:ext uri="{FF2B5EF4-FFF2-40B4-BE49-F238E27FC236}">
                <a16:creationId xmlns:a16="http://schemas.microsoft.com/office/drawing/2014/main" id="{A4556976-20C3-4621-BA00-FA952E4E1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CA9761E-B455-4202-B2C8-03F8E647C9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7204275"/>
              </p:ext>
            </p:extLst>
          </p:nvPr>
        </p:nvGraphicFramePr>
        <p:xfrm>
          <a:off x="180975" y="404813"/>
          <a:ext cx="8516938" cy="566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508960" imgH="5663880" progId="Equation.DSMT4">
                  <p:embed/>
                </p:oleObj>
              </mc:Choice>
              <mc:Fallback>
                <p:oleObj name="Equation" r:id="rId2" imgW="8508960" imgH="566388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3CA9761E-B455-4202-B2C8-03F8E647C9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" y="404813"/>
                        <a:ext cx="8516938" cy="5664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8262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6">
            <a:extLst>
              <a:ext uri="{FF2B5EF4-FFF2-40B4-BE49-F238E27FC236}">
                <a16:creationId xmlns:a16="http://schemas.microsoft.com/office/drawing/2014/main" id="{A4556976-20C3-4621-BA00-FA952E4E1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CA9761E-B455-4202-B2C8-03F8E647C9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794598"/>
              </p:ext>
            </p:extLst>
          </p:nvPr>
        </p:nvGraphicFramePr>
        <p:xfrm>
          <a:off x="180975" y="404813"/>
          <a:ext cx="8516938" cy="334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508960" imgH="3340080" progId="Equation.DSMT4">
                  <p:embed/>
                </p:oleObj>
              </mc:Choice>
              <mc:Fallback>
                <p:oleObj name="Equation" r:id="rId2" imgW="8508960" imgH="334008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3CA9761E-B455-4202-B2C8-03F8E647C9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" y="404813"/>
                        <a:ext cx="8516938" cy="3340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5454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6">
            <a:extLst>
              <a:ext uri="{FF2B5EF4-FFF2-40B4-BE49-F238E27FC236}">
                <a16:creationId xmlns:a16="http://schemas.microsoft.com/office/drawing/2014/main" id="{A4556976-20C3-4621-BA00-FA952E4E1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CA9761E-B455-4202-B2C8-03F8E647C9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8400908"/>
              </p:ext>
            </p:extLst>
          </p:nvPr>
        </p:nvGraphicFramePr>
        <p:xfrm>
          <a:off x="129381" y="228599"/>
          <a:ext cx="8885238" cy="6400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877240" imgH="6400800" progId="Equation.DSMT4">
                  <p:embed/>
                </p:oleObj>
              </mc:Choice>
              <mc:Fallback>
                <p:oleObj name="Equation" r:id="rId2" imgW="8877240" imgH="64008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3CA9761E-B455-4202-B2C8-03F8E647C9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381" y="228599"/>
                        <a:ext cx="8885238" cy="64008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7634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4276</TotalTime>
  <Words>51</Words>
  <Application>Microsoft Office PowerPoint</Application>
  <PresentationFormat>On-screen Show (4:3)</PresentationFormat>
  <Paragraphs>12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Monotype Corsiva</vt:lpstr>
      <vt:lpstr>Times New Roman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anjali</dc:creator>
  <cp:lastModifiedBy>shikha arora</cp:lastModifiedBy>
  <cp:revision>205</cp:revision>
  <dcterms:created xsi:type="dcterms:W3CDTF">2021-01-16T13:17:43Z</dcterms:created>
  <dcterms:modified xsi:type="dcterms:W3CDTF">2022-01-18T10:35:18Z</dcterms:modified>
</cp:coreProperties>
</file>