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624" r:id="rId2"/>
    <p:sldId id="256" r:id="rId3"/>
    <p:sldId id="643" r:id="rId4"/>
    <p:sldId id="635" r:id="rId5"/>
    <p:sldId id="636" r:id="rId6"/>
    <p:sldId id="637" r:id="rId7"/>
    <p:sldId id="640" r:id="rId8"/>
    <p:sldId id="642" r:id="rId9"/>
    <p:sldId id="277" r:id="rId10"/>
    <p:sldId id="644" r:id="rId11"/>
    <p:sldId id="645" r:id="rId12"/>
    <p:sldId id="6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7" autoAdjust="0"/>
    <p:restoredTop sz="94660"/>
  </p:normalViewPr>
  <p:slideViewPr>
    <p:cSldViewPr>
      <p:cViewPr varScale="1">
        <p:scale>
          <a:sx n="59" d="100"/>
          <a:sy n="59" d="100"/>
        </p:scale>
        <p:origin x="13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ADAF-2AFD-4FF3-A9EE-D6F103ACC04C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72AA-6A59-4EA3-9307-8CA2C6F7E6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BFAC-25AB-4FD0-B27E-27D9C7995E6C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D263-17D7-4C4D-BD1F-5874C496395A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2026-C46F-41B2-AC0E-D3A722FE86F5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37B4-BF38-46D3-AF0E-B06B32A82568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7DC-DA7B-4266-8AC9-CAE8ECDBB1DA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93D7-3BE6-499E-BA53-1AB82328818F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F954-0AB9-4B81-8F98-187E3C934B66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CFD2-8FAF-4D1A-BD3E-E5BB4D155EFD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9515-CCE0-4325-A806-1808F444811E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0F1-566D-4ED6-9CC5-0F8568308F83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35D6-949F-4D79-9AA1-6E53ADC4E9F1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91F1-E267-43B5-A207-626A9C28EEE4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8596"/>
            <a:ext cx="82296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Lecture-21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 CO [C106.4]</a:t>
            </a:r>
          </a:p>
          <a:p>
            <a:pPr algn="ctr"/>
            <a:endParaRPr lang="en-US" sz="15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Fourier Series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Reference for the lecture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 Jain and S.R.K. Iyengar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“Advanced Engineering Mathematics” Fifth edition,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2016. </a:t>
            </a:r>
          </a:p>
          <a:p>
            <a:pPr algn="ctr"/>
            <a:endParaRPr lang="en-US" sz="24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6E97-AAC5-4B53-AB4A-554B7F2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when a part of CF is known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B7DF-4F51-4E71-9D27-10378FAE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1AEF9-003B-4BCC-96EC-B68853E92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70783"/>
              </p:ext>
            </p:extLst>
          </p:nvPr>
        </p:nvGraphicFramePr>
        <p:xfrm>
          <a:off x="76200" y="152658"/>
          <a:ext cx="861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10480" imgH="304560" progId="Equation.DSMT4">
                  <p:embed/>
                </p:oleObj>
              </mc:Choice>
              <mc:Fallback>
                <p:oleObj name="Equation" r:id="rId2" imgW="861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152658"/>
                        <a:ext cx="8610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8D6B7BD-5BD4-46CD-B4F5-6ABE3FD40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32730"/>
              </p:ext>
            </p:extLst>
          </p:nvPr>
        </p:nvGraphicFramePr>
        <p:xfrm>
          <a:off x="101600" y="4003675"/>
          <a:ext cx="86106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10480" imgH="2781000" progId="Equation.DSMT4">
                  <p:embed/>
                </p:oleObj>
              </mc:Choice>
              <mc:Fallback>
                <p:oleObj name="Equation" r:id="rId4" imgW="8610480" imgH="2781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11AEF9-003B-4BCC-96EC-B68853E929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00" y="4003675"/>
                        <a:ext cx="861060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9405402-E16B-4F49-8FC1-95400BB9577F}"/>
                  </a:ext>
                </a:extLst>
              </p:cNvPr>
              <p:cNvSpPr/>
              <p:nvPr/>
            </p:nvSpPr>
            <p:spPr>
              <a:xfrm>
                <a:off x="126613" y="550640"/>
                <a:ext cx="8610600" cy="324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Half Range cosine series: 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IN" i="1" dirty="0">
                        <a:latin typeface="Cambria Math" panose="02040503050406030204" pitchFamily="18" charset="0"/>
                      </a:rPr>
                      <m:t>      [0,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; 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nary>
                          <m:naryPr>
                            <m:limLoc m:val="undOvr"/>
                            <m:grow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   ;  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nary>
                          <m:naryPr>
                            <m:limLoc m:val="undOvr"/>
                            <m:grow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IN" dirty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=0,1,2,3,…)</m:t>
                    </m:r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Half Range sine series: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f>
                              <m:f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IN" i="1" dirty="0">
                        <a:latin typeface="Cambria Math" panose="02040503050406030204" pitchFamily="18" charset="0"/>
                      </a:rPr>
                      <m:t>      [0,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endParaRPr lang="en-I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IN" dirty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IN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=1,2,3,…)</m:t>
                      </m:r>
                    </m:oMath>
                  </m:oMathPara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9405402-E16B-4F49-8FC1-95400BB95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3" y="550640"/>
                <a:ext cx="8610600" cy="3247043"/>
              </a:xfrm>
              <a:prstGeom prst="rect">
                <a:avLst/>
              </a:prstGeom>
              <a:blipFill>
                <a:blip r:embed="rId7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9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1A17-11BE-452B-B7DF-937C8E50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3E4A11-2297-4E56-A0AF-C57B17BD1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27565"/>
              </p:ext>
            </p:extLst>
          </p:nvPr>
        </p:nvGraphicFramePr>
        <p:xfrm>
          <a:off x="431800" y="666750"/>
          <a:ext cx="828040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80360" imgH="5524200" progId="Equation.DSMT4">
                  <p:embed/>
                </p:oleObj>
              </mc:Choice>
              <mc:Fallback>
                <p:oleObj name="Equation" r:id="rId2" imgW="8280360" imgH="552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1800" y="666750"/>
                        <a:ext cx="828040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8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526"/>
            <a:ext cx="820891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Series:</a:t>
            </a:r>
          </a:p>
          <a:p>
            <a:pPr algn="just"/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E8B17D-16D1-417F-9C8A-D6795FDC5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458234"/>
              </p:ext>
            </p:extLst>
          </p:nvPr>
        </p:nvGraphicFramePr>
        <p:xfrm>
          <a:off x="323850" y="742950"/>
          <a:ext cx="8178800" cy="537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78480" imgH="5371920" progId="Equation.DSMT4">
                  <p:embed/>
                </p:oleObj>
              </mc:Choice>
              <mc:Fallback>
                <p:oleObj name="Equation" r:id="rId2" imgW="8178480" imgH="5371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742950"/>
                        <a:ext cx="8178800" cy="537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E8B17D-16D1-417F-9C8A-D6795FDC58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7961"/>
              </p:ext>
            </p:extLst>
          </p:nvPr>
        </p:nvGraphicFramePr>
        <p:xfrm>
          <a:off x="251520" y="203199"/>
          <a:ext cx="7353300" cy="645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000" imgH="6451560" progId="Equation.DSMT4">
                  <p:embed/>
                </p:oleObj>
              </mc:Choice>
              <mc:Fallback>
                <p:oleObj name="Equation" r:id="rId2" imgW="7353000" imgH="6451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CE8B17D-16D1-417F-9C8A-D6795FDC58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03199"/>
                        <a:ext cx="7353300" cy="645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87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9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4910"/>
              </p:ext>
            </p:extLst>
          </p:nvPr>
        </p:nvGraphicFramePr>
        <p:xfrm>
          <a:off x="467544" y="408353"/>
          <a:ext cx="73104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02240" imgH="736560" progId="Equation.DSMT4">
                  <p:embed/>
                </p:oleObj>
              </mc:Choice>
              <mc:Fallback>
                <p:oleObj name="Equation" r:id="rId2" imgW="7302240" imgH="736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8353"/>
                        <a:ext cx="7310437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495415B-9E5F-4D58-A03A-4B0F2EEF8F5B}"/>
              </a:ext>
            </a:extLst>
          </p:cNvPr>
          <p:cNvSpPr txBox="1"/>
          <p:nvPr/>
        </p:nvSpPr>
        <p:spPr>
          <a:xfrm>
            <a:off x="467544" y="148478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Hence,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 the required Fourier series where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24CC4-046E-4F1F-BD9B-E6A3D7F6AF36}"/>
                  </a:ext>
                </a:extLst>
              </p:cNvPr>
              <p:cNvSpPr txBox="1"/>
              <p:nvPr/>
            </p:nvSpPr>
            <p:spPr>
              <a:xfrm>
                <a:off x="1300376" y="1753389"/>
                <a:ext cx="4572000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I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I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24CC4-046E-4F1F-BD9B-E6A3D7F6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76" y="1753389"/>
                <a:ext cx="4572000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DF73D1-48D3-4997-8989-9159ADAD2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684410"/>
              </p:ext>
            </p:extLst>
          </p:nvPr>
        </p:nvGraphicFramePr>
        <p:xfrm>
          <a:off x="4114800" y="3294063"/>
          <a:ext cx="9144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67840" progId="Equation.DSMT4">
                  <p:embed/>
                </p:oleObj>
              </mc:Choice>
              <mc:Fallback>
                <p:oleObj name="Equation" r:id="rId6" imgW="914400" imgH="26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3294063"/>
                        <a:ext cx="91440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ACE326-48DA-4293-8545-62849E2E0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19413"/>
              </p:ext>
            </p:extLst>
          </p:nvPr>
        </p:nvGraphicFramePr>
        <p:xfrm>
          <a:off x="850900" y="3239110"/>
          <a:ext cx="41783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78160" imgH="2705040" progId="Equation.DSMT4">
                  <p:embed/>
                </p:oleObj>
              </mc:Choice>
              <mc:Fallback>
                <p:oleObj name="Equation" r:id="rId8" imgW="417816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0900" y="3239110"/>
                        <a:ext cx="4178300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41368"/>
              </p:ext>
            </p:extLst>
          </p:nvPr>
        </p:nvGraphicFramePr>
        <p:xfrm>
          <a:off x="539552" y="404664"/>
          <a:ext cx="732313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2590560" progId="Equation.DSMT4">
                  <p:embed/>
                </p:oleObj>
              </mc:Choice>
              <mc:Fallback>
                <p:oleObj name="Equation" r:id="rId2" imgW="7315200" imgH="2590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7323137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8B441-8846-49ED-AFE4-6390F926976C}"/>
                  </a:ext>
                </a:extLst>
              </p:cNvPr>
              <p:cNvSpPr txBox="1"/>
              <p:nvPr/>
            </p:nvSpPr>
            <p:spPr>
              <a:xfrm>
                <a:off x="487040" y="4221088"/>
                <a:ext cx="8333432" cy="805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I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8B441-8846-49ED-AFE4-6390F926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40" y="4221088"/>
                <a:ext cx="8333432" cy="80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5287F8-9EED-4068-B3B3-F515DE2FABD2}"/>
                  </a:ext>
                </a:extLst>
              </p:cNvPr>
              <p:cNvSpPr txBox="1"/>
              <p:nvPr/>
            </p:nvSpPr>
            <p:spPr>
              <a:xfrm>
                <a:off x="251520" y="3026976"/>
                <a:ext cx="7428160" cy="10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I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nary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5287F8-9EED-4068-B3B3-F515DE2F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26976"/>
                <a:ext cx="7428160" cy="1073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1BBE24-2F8F-47CD-81EA-CB293AF8BF08}"/>
              </a:ext>
            </a:extLst>
          </p:cNvPr>
          <p:cNvSpPr txBox="1"/>
          <p:nvPr/>
        </p:nvSpPr>
        <p:spPr>
          <a:xfrm>
            <a:off x="539552" y="5115948"/>
            <a:ext cx="742816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At </a:t>
            </a:r>
            <a:r>
              <a:rPr lang="en-IN" i="1" dirty="0"/>
              <a:t>x </a:t>
            </a:r>
            <a:r>
              <a:rPr lang="en-IN" dirty="0"/>
              <a:t>=0,</a:t>
            </a:r>
          </a:p>
          <a:p>
            <a:endParaRPr lang="en-IN" dirty="0"/>
          </a:p>
          <a:p>
            <a:r>
              <a:rPr lang="en-IN" dirty="0"/>
              <a:t>At </a:t>
            </a:r>
            <a:r>
              <a:rPr lang="en-IN" i="1" dirty="0"/>
              <a:t>x </a:t>
            </a:r>
            <a:r>
              <a:rPr lang="en-IN" dirty="0"/>
              <a:t>= 0, </a:t>
            </a:r>
            <a:r>
              <a:rPr lang="en-IN" i="1" dirty="0"/>
              <a:t>f</a:t>
            </a:r>
            <a:r>
              <a:rPr lang="en-IN" dirty="0"/>
              <a:t>(x) is discontinuous.   </a:t>
            </a:r>
            <a:endParaRPr lang="en-IN" i="1" dirty="0">
              <a:latin typeface="Cambria Math" panose="02040503050406030204" pitchFamily="18" charset="0"/>
            </a:endParaRPr>
          </a:p>
          <a:p>
            <a:endParaRPr lang="en-IN" i="1" dirty="0">
              <a:latin typeface="Cambria Math" panose="020405030504060302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4DACA-233A-499C-A4A4-367F98B4211A}"/>
                  </a:ext>
                </a:extLst>
              </p:cNvPr>
              <p:cNvSpPr txBox="1"/>
              <p:nvPr/>
            </p:nvSpPr>
            <p:spPr>
              <a:xfrm>
                <a:off x="971600" y="4881912"/>
                <a:ext cx="4572000" cy="897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4DACA-233A-499C-A4A4-367F98B4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81912"/>
                <a:ext cx="4572000" cy="897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6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78A7B8-AA65-47BF-A4DC-D6DD768368F5}"/>
                  </a:ext>
                </a:extLst>
              </p:cNvPr>
              <p:cNvSpPr txBox="1"/>
              <p:nvPr/>
            </p:nvSpPr>
            <p:spPr>
              <a:xfrm>
                <a:off x="323528" y="332657"/>
                <a:ext cx="8424936" cy="2273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solidFill>
                      <a:schemeClr val="tx1"/>
                    </a:solidFill>
                  </a:rPr>
                  <a:t>Thus, Fourier series of function converges to the value </a:t>
                </a:r>
                <a:endParaRPr lang="en-IN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−)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18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en-IN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I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78A7B8-AA65-47BF-A4DC-D6DD7683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7"/>
                <a:ext cx="8424936" cy="2273251"/>
              </a:xfrm>
              <a:prstGeom prst="rect">
                <a:avLst/>
              </a:prstGeom>
              <a:blipFill>
                <a:blip r:embed="rId2"/>
                <a:stretch>
                  <a:fillRect l="-579" t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1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60608"/>
              </p:ext>
            </p:extLst>
          </p:nvPr>
        </p:nvGraphicFramePr>
        <p:xfrm>
          <a:off x="249238" y="260350"/>
          <a:ext cx="8886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77240" imgH="1091880" progId="Equation.DSMT4">
                  <p:embed/>
                </p:oleObj>
              </mc:Choice>
              <mc:Fallback>
                <p:oleObj name="Equation" r:id="rId2" imgW="8877240" imgH="1091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260350"/>
                        <a:ext cx="8886825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86B41D-3775-4D9D-905D-1E2F51303BD5}"/>
              </a:ext>
            </a:extLst>
          </p:cNvPr>
          <p:cNvSpPr txBox="1"/>
          <p:nvPr/>
        </p:nvSpPr>
        <p:spPr>
          <a:xfrm>
            <a:off x="2471420" y="3244334"/>
            <a:ext cx="4942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77D4F7E-1E52-4838-BCDC-711840F83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95544"/>
              </p:ext>
            </p:extLst>
          </p:nvPr>
        </p:nvGraphicFramePr>
        <p:xfrm>
          <a:off x="256059" y="1408728"/>
          <a:ext cx="816133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53280" imgH="2920680" progId="Equation.DSMT4">
                  <p:embed/>
                </p:oleObj>
              </mc:Choice>
              <mc:Fallback>
                <p:oleObj name="Equation" r:id="rId4" imgW="8153280" imgH="2920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59" y="1408728"/>
                        <a:ext cx="8161337" cy="292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A6140F-CB1F-4739-AD52-0D8DF1F14723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463254-5F22-433D-95AA-7F005D9C0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505084"/>
              </p:ext>
            </p:extLst>
          </p:nvPr>
        </p:nvGraphicFramePr>
        <p:xfrm>
          <a:off x="15874" y="4797152"/>
          <a:ext cx="912812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18440" imgH="1447560" progId="Equation.DSMT4">
                  <p:embed/>
                </p:oleObj>
              </mc:Choice>
              <mc:Fallback>
                <p:oleObj name="Equation" r:id="rId6" imgW="9118440" imgH="1447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77D4F7E-1E52-4838-BCDC-711840F83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4" y="4797152"/>
                        <a:ext cx="9128126" cy="144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14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C3E6DE-62B5-469E-8590-17F715CF3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730323"/>
              </p:ext>
            </p:extLst>
          </p:nvPr>
        </p:nvGraphicFramePr>
        <p:xfrm>
          <a:off x="306388" y="188913"/>
          <a:ext cx="85312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21560" imgH="1091880" progId="Equation.DSMT4">
                  <p:embed/>
                </p:oleObj>
              </mc:Choice>
              <mc:Fallback>
                <p:oleObj name="Equation" r:id="rId2" imgW="8521560" imgH="10918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463254-5F22-433D-95AA-7F005D9C0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88913"/>
                        <a:ext cx="8531225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488E4-6214-48A3-BBC0-EE92531E4F74}"/>
                  </a:ext>
                </a:extLst>
              </p:cNvPr>
              <p:cNvSpPr txBox="1"/>
              <p:nvPr/>
            </p:nvSpPr>
            <p:spPr>
              <a:xfrm>
                <a:off x="2051720" y="1469479"/>
                <a:ext cx="4572000" cy="628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−)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0488E4-6214-48A3-BBC0-EE92531E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469479"/>
                <a:ext cx="4572000" cy="628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DD94ACD-D90D-4540-A214-C6FD3581F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16974"/>
              </p:ext>
            </p:extLst>
          </p:nvPr>
        </p:nvGraphicFramePr>
        <p:xfrm>
          <a:off x="2843808" y="2286175"/>
          <a:ext cx="3343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647640" progId="Equation.DSMT4">
                  <p:embed/>
                </p:oleObj>
              </mc:Choice>
              <mc:Fallback>
                <p:oleObj name="Equation" r:id="rId6" imgW="3340080" imgH="647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286175"/>
                        <a:ext cx="3343275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4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8C0DA-E57E-44F6-93BE-50CAD29E2964}"/>
                  </a:ext>
                </a:extLst>
              </p:cNvPr>
              <p:cNvSpPr txBox="1"/>
              <p:nvPr/>
            </p:nvSpPr>
            <p:spPr>
              <a:xfrm>
                <a:off x="156118" y="119876"/>
                <a:ext cx="8541834" cy="6425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Fourier Half range Series: </a:t>
                </a:r>
                <a:r>
                  <a:rPr lang="en-I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 function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defined only on a half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it is possible to obtain a Fourier cosine or a Fourier sine series expansion depending on the requirements of a particular problem, by suitable periodic extensions. 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IN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Half Range cosine series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[0,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I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IN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;   </m:t>
                      </m:r>
                      <m:sSub>
                        <m:sSub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IN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=0,1,2,3,…)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b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Half Range sine series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[0,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nary>
                            <m:naryPr>
                              <m:limLoc m:val="undOvr"/>
                              <m:grow m:val="on"/>
                              <m:ctrlP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1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IN" sz="1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IN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IN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=1,2,3,…)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68C0DA-E57E-44F6-93BE-50CAD29E2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8" y="119876"/>
                <a:ext cx="8541834" cy="6425990"/>
              </a:xfrm>
              <a:prstGeom prst="rect">
                <a:avLst/>
              </a:prstGeom>
              <a:blipFill>
                <a:blip r:embed="rId2"/>
                <a:stretch>
                  <a:fillRect l="-785" t="-474" r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7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306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Monotype Corsiva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anjali</dc:creator>
  <cp:lastModifiedBy>shikha arora</cp:lastModifiedBy>
  <cp:revision>220</cp:revision>
  <dcterms:created xsi:type="dcterms:W3CDTF">2021-01-16T13:17:43Z</dcterms:created>
  <dcterms:modified xsi:type="dcterms:W3CDTF">2022-01-18T10:39:01Z</dcterms:modified>
</cp:coreProperties>
</file>