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3" autoAdjust="0"/>
    <p:restoredTop sz="94660"/>
  </p:normalViewPr>
  <p:slideViewPr>
    <p:cSldViewPr>
      <p:cViewPr varScale="1">
        <p:scale>
          <a:sx n="63" d="100"/>
          <a:sy n="63" d="100"/>
        </p:scale>
        <p:origin x="15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E7DAC-3359-46C2-BBB9-39172E7EAC99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FC19D-902E-49CA-A069-23B399C810D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prstGeom prst="rect">
            <a:avLst/>
          </a:prstGeom>
        </p:spPr>
        <p:txBody>
          <a:bodyPr spcFirstLastPara="1" wrap="square" lIns="91421" tIns="45711" rIns="91421" bIns="45711" anchor="t" anchorCtr="0">
            <a:noAutofit/>
          </a:bodyPr>
          <a:lstStyle/>
          <a:p>
            <a:pPr>
              <a:spcBef>
                <a:spcPts val="341"/>
              </a:spcBef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5892-C391-430D-B1C7-7A9C3CD0E588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9ADB-8EB3-4E10-A686-0A8DDC19CAA8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2E40-7A0F-4241-8F3B-896D0DCF4C44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338-B546-4981-BA9C-F59FB6428F8E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0DC6-6C75-4D95-B4D4-C10A8FABE808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4192B-532C-498A-B518-4BEF290F6250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F156-C8E7-477D-A534-73049BB6FD5D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A515-D25F-445F-8C40-7E7EE294337A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B7C4E-192A-4B8A-B9A2-AF95CB6EBE5B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5155-FDE4-40C8-93CA-7E18B1C70585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5D69-67C0-4AEE-987E-D662B7E685E6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903D-5C07-4EFF-A7AD-4AD7A969ECD1}" type="datetime1">
              <a:rPr lang="en-US" smtClean="0"/>
              <a:pPr/>
              <a:t>1/18/2022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06F8E-3C6E-4F73-9DD7-1AC12E2B0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9;p16"/>
          <p:cNvSpPr txBox="1"/>
          <p:nvPr/>
        </p:nvSpPr>
        <p:spPr>
          <a:xfrm>
            <a:off x="457201" y="509110"/>
            <a:ext cx="8506690" cy="598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Lecture-27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Mathematics 2 (15B11MA211)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CO [C105.6]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Analytic Functions &amp; Cauchy Riemann Equations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Reference for the lecture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R.K Jain and S.R.K.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Iyenger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 “Advanced Engineering Mathematics”        			              Fifth edition,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Narosa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publishing house, </a:t>
            </a:r>
            <a:r>
              <a:rPr lang="en-US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2016. </a:t>
            </a:r>
            <a:endParaRPr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  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Dr. B. S.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Grewal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,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 	       “Higher Engineering Mathematics”, 				                       42</a:t>
            </a:r>
            <a:r>
              <a:rPr lang="en-US" sz="2000" i="0" u="none" strike="noStrike" cap="none" baseline="30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nd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–Edition,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Khanna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Publisher, New	Delhi.</a:t>
            </a:r>
            <a:endParaRPr sz="2000"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28604"/>
            <a:ext cx="91406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Sufficient  conditions for a function to be analytic</a:t>
            </a: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Theorem: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Suppose that the real and imaginary parts u(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 and v(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 the function f(z) = u(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 + v(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 are continuous and have continuous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first order partial derivatives in a domain D. If u and v satisfy the 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Cauchy-Riemann equations at all points in D, then the function f(z)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analytic in D and 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571736" y="2285992"/>
          <a:ext cx="3457592" cy="521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2" imgW="1600200" imgH="241200" progId="Equation.DSMT4">
                  <p:embed/>
                </p:oleObj>
              </mc:Choice>
              <mc:Fallback>
                <p:oleObj name="Equation" r:id="rId2" imgW="160020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2285992"/>
                        <a:ext cx="3457592" cy="521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0" y="3500438"/>
          <a:ext cx="8968291" cy="2071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4" imgW="4178160" imgH="965160" progId="Equation.DSMT4">
                  <p:embed/>
                </p:oleObj>
              </mc:Choice>
              <mc:Fallback>
                <p:oleObj name="Equation" r:id="rId4" imgW="4178160" imgH="9651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00438"/>
                        <a:ext cx="8968291" cy="2071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00035" y="112276"/>
          <a:ext cx="8569524" cy="360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2" imgW="3987720" imgH="1676160" progId="Equation.DSMT4">
                  <p:embed/>
                </p:oleObj>
              </mc:Choice>
              <mc:Fallback>
                <p:oleObj name="Equation" r:id="rId2" imgW="3987720" imgH="1676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5" y="112276"/>
                        <a:ext cx="8569524" cy="360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2910" y="4214818"/>
            <a:ext cx="522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Similarly we can prove (ii) &amp; (iii).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28604"/>
            <a:ext cx="78742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Exercise : Show that the function sin(z) is analytic in </a:t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finite z-plane. Hence, obtain their derivatives.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428736"/>
            <a:ext cx="846257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Example 3: Show that if f(z) is analytic and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 Re f(z) = constant, (ii)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Im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f(z) = constant then f(z) is a constant.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Solution: Since the function f(z) = u(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 + iv(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 is analytic, it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satisfies the CR-equations.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 f(z) = Re f(z) = constant. Therefore, u(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 = real constant = c1. 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get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428728" y="3643314"/>
          <a:ext cx="20510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2" imgW="1054080" imgH="241200" progId="Equation.DSMT4">
                  <p:embed/>
                </p:oleObj>
              </mc:Choice>
              <mc:Fallback>
                <p:oleObj name="Equation" r:id="rId2" imgW="105408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643314"/>
                        <a:ext cx="20510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28596" y="4143380"/>
          <a:ext cx="7916863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4" imgW="4101840" imgH="685800" progId="Equation.DSMT4">
                  <p:embed/>
                </p:oleObj>
              </mc:Choice>
              <mc:Fallback>
                <p:oleObj name="Equation" r:id="rId4" imgW="410184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4143380"/>
                        <a:ext cx="7916863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71472" y="5857892"/>
            <a:ext cx="5201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Similarly, the second part can be proved.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58750" y="285728"/>
          <a:ext cx="8985250" cy="601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2" imgW="4038480" imgH="2705040" progId="Equation.DSMT4">
                  <p:embed/>
                </p:oleObj>
              </mc:Choice>
              <mc:Fallback>
                <p:oleObj name="Equation" r:id="rId2" imgW="4038480" imgH="2705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5728"/>
                        <a:ext cx="8985250" cy="601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571472" y="357166"/>
          <a:ext cx="8001000" cy="396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2" imgW="3403440" imgH="1688760" progId="Equation.DSMT4">
                  <p:embed/>
                </p:oleObj>
              </mc:Choice>
              <mc:Fallback>
                <p:oleObj name="Equation" r:id="rId2" imgW="3403440" imgH="1688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357166"/>
                        <a:ext cx="8001000" cy="396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357158" y="285728"/>
          <a:ext cx="8482322" cy="342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2" imgW="3581280" imgH="1447560" progId="Equation.DSMT4">
                  <p:embed/>
                </p:oleObj>
              </mc:Choice>
              <mc:Fallback>
                <p:oleObj name="Equation" r:id="rId2" imgW="3581280" imgH="1447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85728"/>
                        <a:ext cx="8482322" cy="3429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4282" y="4357694"/>
            <a:ext cx="87382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Exercise: Find the values of the constants a &amp; b such that </a:t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function f(z) =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cosx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coshy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+ a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sinhy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) +</a:t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sinx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coshy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+ b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sinhy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)  is analytic.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>
            <a:off x="1646312" y="2441149"/>
            <a:ext cx="6192688" cy="95742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285728"/>
            <a:ext cx="3089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Analytic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158" y="1142984"/>
            <a:ext cx="891526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function f(z) of a complex variable z is said to be 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analytic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at point </a:t>
            </a:r>
            <a:r>
              <a:rPr lang="en-US" sz="2400" dirty="0"/>
              <a:t>z</a:t>
            </a:r>
            <a:r>
              <a:rPr lang="en-US" sz="2400" baseline="-25000" dirty="0"/>
              <a:t>0 </a:t>
            </a:r>
          </a:p>
          <a:p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if it is differentiable at the point </a:t>
            </a:r>
            <a:r>
              <a:rPr lang="en-US" sz="2400" dirty="0"/>
              <a:t>z</a:t>
            </a:r>
            <a:r>
              <a:rPr lang="en-US" sz="2400" baseline="-25000" dirty="0"/>
              <a:t>0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and also at each point in some 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neighbourhood of the point </a:t>
            </a:r>
            <a:r>
              <a:rPr lang="en-US" sz="2400" dirty="0"/>
              <a:t>z</a:t>
            </a:r>
            <a:r>
              <a:rPr lang="en-US" sz="2400" baseline="-25000" dirty="0"/>
              <a:t>0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. Thus, analyticity at a point </a:t>
            </a:r>
            <a:r>
              <a:rPr lang="en-US" sz="2400" dirty="0"/>
              <a:t>z</a:t>
            </a:r>
            <a:r>
              <a:rPr lang="en-US" sz="2400" baseline="-25000" dirty="0"/>
              <a:t>0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means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differentiability in some open disk about </a:t>
            </a:r>
            <a:r>
              <a:rPr lang="en-US" sz="2400" dirty="0"/>
              <a:t>z</a:t>
            </a:r>
            <a:r>
              <a:rPr lang="en-US" sz="2400" baseline="-25000" dirty="0"/>
              <a:t>0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. A function f(z) is said to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be analytic in a domain D, if it is analytic at every point in D.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Note: Analyticity implies differentiability but not vice versa.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0034" y="4572008"/>
          <a:ext cx="8358214" cy="1555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2" imgW="3822480" imgH="711000" progId="Equation.DSMT4">
                  <p:embed/>
                </p:oleObj>
              </mc:Choice>
              <mc:Fallback>
                <p:oleObj name="Equation" r:id="rId2" imgW="3822480" imgH="71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4572008"/>
                        <a:ext cx="8358214" cy="15550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785794"/>
            <a:ext cx="81916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analytic function is also called an </a:t>
            </a:r>
            <a:r>
              <a:rPr lang="en-IN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holomorphic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function.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function f(z) which is analytic at every point of the finite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complex plane is called an 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entire function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Since the derivative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 a polynomial exists at every point, a polynomial of any degree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is an 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entire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function. 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117635"/>
              </p:ext>
            </p:extLst>
          </p:nvPr>
        </p:nvGraphicFramePr>
        <p:xfrm>
          <a:off x="463550" y="3500438"/>
          <a:ext cx="8429625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2" imgW="4546440" imgH="1346040" progId="Equation.DSMT4">
                  <p:embed/>
                </p:oleObj>
              </mc:Choice>
              <mc:Fallback>
                <p:oleObj name="Equation" r:id="rId2" imgW="4546440" imgH="1346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3500438"/>
                        <a:ext cx="8429625" cy="249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90525" y="928670"/>
          <a:ext cx="8753475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2" imgW="4419360" imgH="914400" progId="Equation.DSMT4">
                  <p:embed/>
                </p:oleObj>
              </mc:Choice>
              <mc:Fallback>
                <p:oleObj name="Equation" r:id="rId2" imgW="4419360" imgH="914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928670"/>
                        <a:ext cx="8753475" cy="181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85719" y="2928934"/>
          <a:ext cx="8858281" cy="3600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4749480" imgH="1930320" progId="Equation.DSMT4">
                  <p:embed/>
                </p:oleObj>
              </mc:Choice>
              <mc:Fallback>
                <p:oleObj name="Equation" r:id="rId4" imgW="4749480" imgH="1930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19" y="2928934"/>
                        <a:ext cx="8858281" cy="36001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92088" y="285750"/>
          <a:ext cx="79025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6" imgW="3187440" imgH="203040" progId="Equation.DSMT4">
                  <p:embed/>
                </p:oleObj>
              </mc:Choice>
              <mc:Fallback>
                <p:oleObj name="Equation" r:id="rId6" imgW="318744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285750"/>
                        <a:ext cx="79025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99670" y="285728"/>
          <a:ext cx="8944330" cy="214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2" imgW="5194080" imgH="1244520" progId="Equation.DSMT4">
                  <p:embed/>
                </p:oleObj>
              </mc:Choice>
              <mc:Fallback>
                <p:oleObj name="Equation" r:id="rId2" imgW="5194080" imgH="1244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70" y="285728"/>
                        <a:ext cx="8944330" cy="21431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14282" y="3000372"/>
          <a:ext cx="8767762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4" imgW="5092560" imgH="1320480" progId="Equation.DSMT4">
                  <p:embed/>
                </p:oleObj>
              </mc:Choice>
              <mc:Fallback>
                <p:oleObj name="Equation" r:id="rId4" imgW="5092560" imgH="1320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3000372"/>
                        <a:ext cx="8767762" cy="227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500034" y="214290"/>
          <a:ext cx="6643734" cy="2999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2" imgW="3403440" imgH="1536480" progId="Equation.DSMT4">
                  <p:embed/>
                </p:oleObj>
              </mc:Choice>
              <mc:Fallback>
                <p:oleObj name="Equation" r:id="rId2" imgW="3403440" imgH="1536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14290"/>
                        <a:ext cx="6643734" cy="29995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2225" y="3643314"/>
          <a:ext cx="9121775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4" imgW="5105160" imgH="1600200" progId="Equation.DSMT4">
                  <p:embed/>
                </p:oleObj>
              </mc:Choice>
              <mc:Fallback>
                <p:oleObj name="Equation" r:id="rId4" imgW="5105160" imgH="1600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" y="3643314"/>
                        <a:ext cx="9121775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14282" y="214290"/>
          <a:ext cx="8689763" cy="321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2" imgW="4394160" imgH="1625400" progId="Equation.DSMT4">
                  <p:embed/>
                </p:oleObj>
              </mc:Choice>
              <mc:Fallback>
                <p:oleObj name="Equation" r:id="rId2" imgW="4394160" imgH="1625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214290"/>
                        <a:ext cx="8689763" cy="3214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7158" y="3401903"/>
          <a:ext cx="8072494" cy="3154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4" imgW="3314520" imgH="1295280" progId="Equation.DSMT4">
                  <p:embed/>
                </p:oleObj>
              </mc:Choice>
              <mc:Fallback>
                <p:oleObj name="Equation" r:id="rId4" imgW="3314520" imgH="1295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3401903"/>
                        <a:ext cx="8072494" cy="3154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10451" y="357166"/>
          <a:ext cx="9033549" cy="4786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2" imgW="4216320" imgH="2234880" progId="Equation.DSMT4">
                  <p:embed/>
                </p:oleObj>
              </mc:Choice>
              <mc:Fallback>
                <p:oleObj name="Equation" r:id="rId2" imgW="4216320" imgH="2234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51" y="357166"/>
                        <a:ext cx="9033549" cy="47863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14282" y="428604"/>
          <a:ext cx="8715375" cy="260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2" imgW="3733560" imgH="1117440" progId="Equation.DSMT4">
                  <p:embed/>
                </p:oleObj>
              </mc:Choice>
              <mc:Fallback>
                <p:oleObj name="Equation" r:id="rId2" imgW="3733560" imgH="1117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428604"/>
                        <a:ext cx="8715375" cy="2608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06F8E-3C6E-4F73-9DD7-1AC12E2B0C07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548</Words>
  <Application>Microsoft Office PowerPoint</Application>
  <PresentationFormat>On-screen Show (4:3)</PresentationFormat>
  <Paragraphs>44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Jiitu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alka.choubey</dc:creator>
  <cp:lastModifiedBy>shikha arora</cp:lastModifiedBy>
  <cp:revision>10</cp:revision>
  <dcterms:created xsi:type="dcterms:W3CDTF">2021-03-22T05:35:26Z</dcterms:created>
  <dcterms:modified xsi:type="dcterms:W3CDTF">2022-01-18T10:58:05Z</dcterms:modified>
</cp:coreProperties>
</file>