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3" r:id="rId2"/>
    <p:sldId id="264" r:id="rId3"/>
    <p:sldId id="257" r:id="rId4"/>
    <p:sldId id="278" r:id="rId5"/>
    <p:sldId id="258" r:id="rId6"/>
    <p:sldId id="279" r:id="rId7"/>
    <p:sldId id="280" r:id="rId8"/>
    <p:sldId id="281" r:id="rId9"/>
    <p:sldId id="282" r:id="rId10"/>
    <p:sldId id="283" r:id="rId11"/>
    <p:sldId id="260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55E4B-46C5-4080-B388-6FF3BDF7D2C7}" type="datetimeFigureOut">
              <a:rPr lang="en-US" smtClean="0"/>
              <a:t>4/13/2021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3ED2A-B95C-48C4-8803-7E1997EA5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C2ED8-DA45-4535-91EA-8D970DA5FCAC}" type="datetimeFigureOut">
              <a:rPr lang="en-US" smtClean="0"/>
              <a:t>4/13/2021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E2A6B-9709-4B1A-BEB1-9B0CD3E239C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E2A6B-9709-4B1A-BEB1-9B0CD3E239C4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C4F35-079E-4554-AF69-E81F5EC8285D}" type="datetime1">
              <a:rPr lang="en-US" smtClean="0"/>
              <a:t>4/13/2021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92B0-9380-4CCD-AA7B-E5545AA8AB4E}" type="datetime1">
              <a:rPr lang="en-US" smtClean="0"/>
              <a:t>4/13/2021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C8CD2-6820-4282-A949-38546C024A68}" type="datetime1">
              <a:rPr lang="en-US" smtClean="0"/>
              <a:t>4/13/2021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C19B-B4FD-4A00-8E4A-2D1960DD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76B74-10AE-4057-B8EA-940E59E1101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2C413-D4A4-4372-980A-FAAA89704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F30CA-7D53-4F24-978B-7E31686B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D78B3-0C53-4668-9069-906B83B03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DFB0D-845C-4AA9-ABEE-69A969C0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CA0CECA-BC28-42BE-BC0F-07F8BF897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85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D7F0-3AE4-4266-B693-2C242A54E5FF}" type="datetime1">
              <a:rPr lang="en-US" smtClean="0"/>
              <a:t>4/13/2021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AD630-E04B-4160-AA03-A531621697C2}" type="datetime1">
              <a:rPr lang="en-US" smtClean="0"/>
              <a:t>4/13/2021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27EAC-3A21-4472-8F4B-6D87A5180008}" type="datetime1">
              <a:rPr lang="en-US" smtClean="0"/>
              <a:t>4/13/2021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F59D-4476-4495-839B-7D8B33A5783D}" type="datetime1">
              <a:rPr lang="en-US" smtClean="0"/>
              <a:t>4/13/2021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5C3E3-9368-4E85-8586-FB5752433738}" type="datetime1">
              <a:rPr lang="en-US" smtClean="0"/>
              <a:t>4/13/2021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A52D-7B46-4D5C-B005-DE33BBF36CDE}" type="datetime1">
              <a:rPr lang="en-US" smtClean="0"/>
              <a:t>4/13/2021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B776-B332-474E-A9BB-8994BEB1F182}" type="datetime1">
              <a:rPr lang="en-US" smtClean="0"/>
              <a:t>4/13/2021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0318A-88D8-484E-A017-BE2CCDA65ED2}" type="datetime1">
              <a:rPr lang="en-US" smtClean="0"/>
              <a:t>4/13/2021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D67EA-C3CB-4031-803C-82B5379AC8F5}" type="datetime1">
              <a:rPr lang="en-US" smtClean="0"/>
              <a:t>4/13/2021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Functions of Complex Variable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92C73-5557-441D-A4E9-3B4C257D6B3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4.wmf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2" Type="http://schemas.openxmlformats.org/officeDocument/2006/relationships/oleObject" Target="../embeddings/oleObject3.bin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4.bin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357166"/>
            <a:ext cx="8501122" cy="6000792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Lecture-29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</a:rPr>
              <a:t>Mathematics 2 (15B11MA211)</a:t>
            </a:r>
          </a:p>
          <a:p>
            <a:pPr>
              <a:defRPr/>
            </a:pPr>
            <a:endParaRPr lang="en-US" b="1" dirty="0"/>
          </a:p>
          <a:p>
            <a:pPr>
              <a:defRPr/>
            </a:pPr>
            <a:r>
              <a:rPr lang="en-US" b="1" dirty="0">
                <a:solidFill>
                  <a:srgbClr val="00CC00"/>
                </a:solidFill>
                <a:latin typeface="Arial" pitchFamily="34" charset="0"/>
              </a:rPr>
              <a:t>CO [C106.6]</a:t>
            </a:r>
          </a:p>
          <a:p>
            <a:pPr>
              <a:defRPr/>
            </a:pPr>
            <a:endParaRPr lang="en-US" b="1" dirty="0">
              <a:solidFill>
                <a:srgbClr val="00B0F0"/>
              </a:solidFill>
              <a:latin typeface="Arial" pitchFamily="34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</a:rPr>
              <a:t>Topic: </a:t>
            </a:r>
            <a:r>
              <a:rPr lang="en-US" sz="3600" b="1" dirty="0">
                <a:solidFill>
                  <a:prstClr val="black"/>
                </a:solidFill>
              </a:rPr>
              <a:t>Complex integral, contour integral</a:t>
            </a:r>
          </a:p>
          <a:p>
            <a:pPr>
              <a:defRPr/>
            </a:pPr>
            <a:endParaRPr lang="en-US" b="1" dirty="0">
              <a:solidFill>
                <a:srgbClr val="00B0F0"/>
              </a:solidFill>
              <a:ea typeface="Calibri"/>
              <a:cs typeface="Times New Roman"/>
            </a:endParaRPr>
          </a:p>
          <a:p>
            <a:pPr>
              <a:defRPr/>
            </a:pPr>
            <a:r>
              <a:rPr lang="en-US" sz="3600" b="1" dirty="0">
                <a:solidFill>
                  <a:srgbClr val="002060"/>
                </a:solidFill>
              </a:rPr>
              <a:t>Reference for the lecture</a:t>
            </a:r>
          </a:p>
          <a:p>
            <a:r>
              <a:rPr lang="en-IN" b="1" dirty="0">
                <a:solidFill>
                  <a:schemeClr val="tx1"/>
                </a:solidFill>
              </a:rPr>
              <a:t>R.K Jain and S.R.K. </a:t>
            </a:r>
            <a:r>
              <a:rPr lang="en-IN" b="1" dirty="0" err="1">
                <a:solidFill>
                  <a:schemeClr val="tx1"/>
                </a:solidFill>
              </a:rPr>
              <a:t>Iyenger</a:t>
            </a:r>
            <a:r>
              <a:rPr lang="en-IN" dirty="0">
                <a:solidFill>
                  <a:schemeClr val="tx1"/>
                </a:solidFill>
              </a:rPr>
              <a:t>, “Advanced Engineering Mathematics” fifth edition, </a:t>
            </a:r>
            <a:r>
              <a:rPr lang="en-IN" dirty="0" err="1">
                <a:solidFill>
                  <a:schemeClr val="tx1"/>
                </a:solidFill>
              </a:rPr>
              <a:t>Narosa</a:t>
            </a:r>
            <a:r>
              <a:rPr lang="en-IN" dirty="0">
                <a:solidFill>
                  <a:schemeClr val="tx1"/>
                </a:solidFill>
              </a:rPr>
              <a:t> publishing house, 2016. </a:t>
            </a:r>
          </a:p>
          <a:p>
            <a:endParaRPr lang="en-IN" b="1" kern="0" dirty="0">
              <a:solidFill>
                <a:srgbClr val="000000"/>
              </a:solidFill>
              <a:ea typeface="Arial"/>
              <a:cs typeface="Times New Roman" pitchFamily="18" charset="0"/>
              <a:sym typeface="Arial"/>
            </a:endParaRPr>
          </a:p>
          <a:p>
            <a:r>
              <a:rPr lang="en-IN" b="1" kern="0" dirty="0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B. S. </a:t>
            </a:r>
            <a:r>
              <a:rPr lang="en-IN" b="1" kern="0" dirty="0" err="1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Grewal</a:t>
            </a:r>
            <a:r>
              <a:rPr lang="en-IN" b="1" kern="0" dirty="0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,  </a:t>
            </a:r>
            <a:r>
              <a:rPr lang="en-IN" kern="0" dirty="0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“Higher Engineering Mathematics” 42</a:t>
            </a:r>
            <a:r>
              <a:rPr lang="en-IN" kern="0" baseline="30000" dirty="0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nd</a:t>
            </a:r>
            <a:r>
              <a:rPr lang="en-IN" kern="0" dirty="0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 -Edition, </a:t>
            </a:r>
            <a:r>
              <a:rPr lang="en-IN" kern="0" dirty="0" err="1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Khanna</a:t>
            </a:r>
            <a:r>
              <a:rPr lang="en-IN" kern="0" dirty="0">
                <a:solidFill>
                  <a:srgbClr val="000000"/>
                </a:solidFill>
                <a:ea typeface="Arial"/>
                <a:cs typeface="Times New Roman" pitchFamily="18" charset="0"/>
                <a:sym typeface="Arial"/>
              </a:rPr>
              <a:t> Publisher, New Delhi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7B3D-08B1-4844-A915-1CC1DD33ECF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Functions of Complex Variable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01F02B-83B9-4ECB-B5B8-223B1C43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10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7183C9-469A-4B68-B50A-2B710445EADB}"/>
                  </a:ext>
                </a:extLst>
              </p:cNvPr>
              <p:cNvSpPr txBox="1"/>
              <p:nvPr/>
            </p:nvSpPr>
            <p:spPr>
              <a:xfrm>
                <a:off x="125760" y="136525"/>
                <a:ext cx="8892480" cy="4885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Example4:</a:t>
                </a:r>
                <a:r>
                  <a:rPr lang="en-US" sz="2800" b="1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Evaluate the integral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=0,±1,±2…</m:t>
                        </m:r>
                      </m:e>
                    </m:nary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</a:rPr>
                  <a:t> is traversed in the counter clockwise direction.</a:t>
                </a:r>
              </a:p>
              <a:p>
                <a:r>
                  <a:rPr lang="en-IN" sz="2800" b="1" dirty="0">
                    <a:solidFill>
                      <a:srgbClr val="0070C0"/>
                    </a:solidFill>
                  </a:rPr>
                  <a:t>Solution:  </a:t>
                </a:r>
                <a:r>
                  <a:rPr lang="en-IN" sz="2800" dirty="0"/>
                  <a:t>Consider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IN" sz="2800" dirty="0"/>
                  <a:t>The given problem reduces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r>
                  <a:rPr lang="en-IN" sz="2800" dirty="0"/>
                  <a:t>.</a:t>
                </a:r>
              </a:p>
              <a:p>
                <a:r>
                  <a:rPr lang="en-IN" sz="2800" dirty="0"/>
                  <a:t>Now, proceeding as in example 3, we will get</a:t>
                </a:r>
              </a:p>
              <a:p>
                <a:endParaRPr lang="en-IN" sz="2800" dirty="0"/>
              </a:p>
              <a:p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Hence,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0,       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≠−1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en-IN" sz="280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7183C9-469A-4B68-B50A-2B710445E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60" y="136525"/>
                <a:ext cx="8892480" cy="4885696"/>
              </a:xfrm>
              <a:prstGeom prst="rect">
                <a:avLst/>
              </a:prstGeom>
              <a:blipFill>
                <a:blip r:embed="rId2"/>
                <a:stretch>
                  <a:fillRect l="-1440" t="-1122" r="-21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72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8C91CF-D8A7-4459-B879-CBEF43996D4D}"/>
                  </a:ext>
                </a:extLst>
              </p:cNvPr>
              <p:cNvSpPr txBox="1"/>
              <p:nvPr/>
            </p:nvSpPr>
            <p:spPr>
              <a:xfrm>
                <a:off x="323528" y="171375"/>
                <a:ext cx="8352928" cy="6172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Practice Problems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000" dirty="0"/>
                  <a:t>Evaluate the integral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𝑅𝑒</m:t>
                        </m:r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IN" sz="3000" dirty="0"/>
                  <a:t> from 0 to 2+4i along the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IN" sz="3000" dirty="0"/>
                  <a:t>line segment joining the points (0,0) and (2,4),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IN" sz="3000" dirty="0"/>
                  <a:t> from 0 to 2 and then vertically to 2+4i.</a:t>
                </a:r>
              </a:p>
              <a:p>
                <a:pPr>
                  <a:lnSpc>
                    <a:spcPct val="150000"/>
                  </a:lnSpc>
                </a:pPr>
                <a:endParaRPr lang="en-IN" sz="3000" dirty="0"/>
              </a:p>
              <a:p>
                <a:pPr>
                  <a:lnSpc>
                    <a:spcPct val="150000"/>
                  </a:lnSpc>
                </a:pPr>
                <a:r>
                  <a:rPr lang="en-IN" sz="3000" dirty="0">
                    <a:solidFill>
                      <a:srgbClr val="0070C0"/>
                    </a:solidFill>
                  </a:rPr>
                  <a:t>Ans: a. -8(1+2i)	b. (8/3)(1-2i)</a:t>
                </a:r>
              </a:p>
              <a:p>
                <a:pPr>
                  <a:lnSpc>
                    <a:spcPct val="150000"/>
                  </a:lnSpc>
                </a:pPr>
                <a:endParaRPr lang="en-IN" sz="3000" dirty="0"/>
              </a:p>
              <a:p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8C91CF-D8A7-4459-B879-CBEF43996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71375"/>
                <a:ext cx="8352928" cy="6172780"/>
              </a:xfrm>
              <a:prstGeom prst="rect">
                <a:avLst/>
              </a:prstGeom>
              <a:blipFill>
                <a:blip r:embed="rId2"/>
                <a:stretch>
                  <a:fillRect l="-1825" t="-12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477D2-641A-4EB3-B956-2A99D45FE3E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5299" name="WordArt 2"/>
          <p:cNvSpPr>
            <a:spLocks noChangeArrowheads="1" noChangeShapeType="1" noTextEdit="1"/>
          </p:cNvSpPr>
          <p:nvPr/>
        </p:nvSpPr>
        <p:spPr bwMode="auto">
          <a:xfrm>
            <a:off x="1371600" y="2895600"/>
            <a:ext cx="6324600" cy="1905000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/>
            <a:r>
              <a:rPr lang="en-IN" sz="36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FF"/>
                </a:solidFill>
                <a:latin typeface="Monotype Corsiva"/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Topics Covered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01122" cy="4829196"/>
          </a:xfrm>
        </p:spPr>
        <p:txBody>
          <a:bodyPr/>
          <a:lstStyle/>
          <a:p>
            <a:r>
              <a:rPr lang="en-US" b="1" dirty="0"/>
              <a:t>Complex integral</a:t>
            </a:r>
          </a:p>
          <a:p>
            <a:pPr lvl="1"/>
            <a:r>
              <a:rPr lang="en-US" b="1" dirty="0"/>
              <a:t>Properties</a:t>
            </a:r>
          </a:p>
          <a:p>
            <a:r>
              <a:rPr lang="en-US" b="1" dirty="0"/>
              <a:t>Examples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77B3D-08B1-4844-A915-1CC1DD33EC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Functions of Complex Variable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100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552" y="692696"/>
            <a:ext cx="8458200" cy="3581400"/>
          </a:xfrm>
          <a:prstGeom prst="rect">
            <a:avLst/>
          </a:prstGeom>
        </p:spPr>
        <p:txBody>
          <a:bodyPr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400" b="1" noProof="0" dirty="0">
                <a:latin typeface="Times New Roman" pitchFamily="18" charset="0"/>
                <a:cs typeface="Times New Roman" pitchFamily="18" charset="0"/>
              </a:rPr>
              <a:t>Integration of complex functions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Integration of functions of a complex variable plays an</a:t>
            </a:r>
            <a:r>
              <a:rPr kumimoji="0" lang="en-US" sz="3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important role in many fields of science and engineering. It can be used to evaluate many improper integrals of a real variable, which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can’t be easily evaluated using real integral calculus.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Functions of Complex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C2B1C4AA-4E1E-40E1-9B5E-37B89663182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1519" y="672683"/>
            <a:ext cx="8734451" cy="762000"/>
          </a:xfrm>
        </p:spPr>
        <p:txBody>
          <a:bodyPr>
            <a:noAutofit/>
          </a:bodyPr>
          <a:lstStyle/>
          <a:p>
            <a:pPr marL="0" indent="0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case of functions of a real variable, for function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(z) of a complex variable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=x +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the line integrals written as  </a:t>
            </a:r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A77C3E3D-34BB-4C87-B06C-DB62BB26FBBC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2498125"/>
              </p:ext>
            </p:extLst>
          </p:nvPr>
        </p:nvGraphicFramePr>
        <p:xfrm>
          <a:off x="2743200" y="1436188"/>
          <a:ext cx="11938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419040" progId="Equation.DSMT4">
                  <p:embed/>
                </p:oleObj>
              </mc:Choice>
              <mc:Fallback>
                <p:oleObj name="Equation" r:id="rId2" imgW="596880" imgH="419040" progId="Equation.DSMT4">
                  <p:embed/>
                  <p:pic>
                    <p:nvPicPr>
                      <p:cNvPr id="3076" name="Object 4">
                        <a:extLst>
                          <a:ext uri="{FF2B5EF4-FFF2-40B4-BE49-F238E27FC236}">
                            <a16:creationId xmlns:a16="http://schemas.microsoft.com/office/drawing/2014/main" id="{A77C3E3D-34BB-4C87-B06C-DB62BB26FB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36188"/>
                        <a:ext cx="119380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5">
            <a:extLst>
              <a:ext uri="{FF2B5EF4-FFF2-40B4-BE49-F238E27FC236}">
                <a16:creationId xmlns:a16="http://schemas.microsoft.com/office/drawing/2014/main" id="{32A5431E-27C3-4E34-977D-8E7967D8F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075838"/>
            <a:ext cx="873445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curve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Contour</a:t>
            </a:r>
          </a:p>
          <a:p>
            <a:pPr algn="just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curve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continuous piecewise smooth curve between the points z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z</a:t>
            </a:r>
            <a:r>
              <a:rPr lang="en-US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means that curve has a continuously turning tangent or the curve is defined by a single valued function having continuous derivative.</a:t>
            </a:r>
          </a:p>
          <a:p>
            <a:pPr algn="just"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the integral may depend on path. If the value is independent of the path, the integral changes to definite integral and </a:t>
            </a:r>
          </a:p>
        </p:txBody>
      </p:sp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E801093E-504A-49FD-AE37-AB7976FE6D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989128"/>
              </p:ext>
            </p:extLst>
          </p:nvPr>
        </p:nvGraphicFramePr>
        <p:xfrm>
          <a:off x="323528" y="5013176"/>
          <a:ext cx="650240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51160" imgH="838080" progId="Equation.DSMT4">
                  <p:embed/>
                </p:oleObj>
              </mc:Choice>
              <mc:Fallback>
                <p:oleObj name="Equation" r:id="rId4" imgW="3251160" imgH="838080" progId="Equation.DSMT4">
                  <p:embed/>
                  <p:pic>
                    <p:nvPicPr>
                      <p:cNvPr id="3078" name="Object 6">
                        <a:extLst>
                          <a:ext uri="{FF2B5EF4-FFF2-40B4-BE49-F238E27FC236}">
                            <a16:creationId xmlns:a16="http://schemas.microsoft.com/office/drawing/2014/main" id="{E801093E-504A-49FD-AE37-AB7976FE6D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013176"/>
                        <a:ext cx="6502400" cy="167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44A9D47-BFC4-49CD-A9C6-B7123F3A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-27384"/>
            <a:ext cx="8379772" cy="762000"/>
          </a:xfrm>
        </p:spPr>
        <p:txBody>
          <a:bodyPr>
            <a:normAutofit/>
          </a:bodyPr>
          <a:lstStyle/>
          <a:p>
            <a:pPr algn="l"/>
            <a:r>
              <a:rPr lang="en-US" sz="3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Integral</a:t>
            </a:r>
            <a:endParaRPr lang="en-IN" sz="3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200740" y="0"/>
                <a:ext cx="8763748" cy="5880146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IN" sz="2400" dirty="0">
                    <a:solidFill>
                      <a:schemeClr val="tx1"/>
                    </a:solidFill>
                  </a:rPr>
                  <a:t>If C be a piecewise smooth curve whose parametric form is given as 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𝑖𝑦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IN" sz="24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nary>
                  </m:oMath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Properties of Contour integrals</a:t>
                </a: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itchFamily="18" charset="0"/>
                      </a:rPr>
                      <m:t>𝑔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itchFamily="18" charset="0"/>
                      </a:rPr>
                      <m:t>𝑧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be two continuous functions on a piecewise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smooth curve C and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𝛼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𝛽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be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arbitrary complex constants, then</a:t>
                </a:r>
              </a:p>
              <a:p>
                <a:pPr lvl="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kumimoji="0" lang="en-US" sz="2400" b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Times New Roman" pitchFamily="18" charset="0"/>
                  </a:rPr>
                  <a:t>1.	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/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𝑑𝑧</m:t>
                        </m:r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=−</m:t>
                        </m:r>
                      </m:e>
                    </m:nary>
                  </m:oMath>
                </a14:m>
                <a:r>
                  <a:rPr lang="en-US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kumimoji="0" lang="en-US" sz="2400" b="0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	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denotes the curve traversed in the opposite 	direction of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itchFamily="18" charset="0"/>
                      </a:rPr>
                      <m:t>𝐶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kumimoji="0" lang="en-US" sz="2400" b="0" i="1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400" dirty="0">
                    <a:cs typeface="Times New Roman" pitchFamily="18" charset="0"/>
                  </a:rPr>
                  <a:t>2. 	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𝛼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𝛽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α</m:t>
                    </m:r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𝛽</m:t>
                        </m:r>
                        <m:nary>
                          <m:nary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𝐶</m:t>
                            </m:r>
                          </m:sub>
                          <m:sup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𝑑𝑧</m:t>
                            </m:r>
                          </m:e>
                        </m:nary>
                      </m:e>
                    </m:nary>
                  </m:oMath>
                </a14:m>
                <a:endParaRPr kumimoji="0" lang="en-US" sz="2400" b="0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  <a:p>
                <a:pPr lvl="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endParaRPr kumimoji="0" lang="en-US" sz="2400" b="0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3. 	If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C consists of two piecewise smooth arcs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itchFamily="18" charset="0"/>
                      </a:rPr>
                      <m:t>𝑎𝑛𝑑</m:t>
                    </m:r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	joined end-to-end then </a:t>
                </a:r>
              </a:p>
              <a:p>
                <a:pPr lvl="0">
                  <a:lnSpc>
                    <a:spcPct val="90000"/>
                  </a:lnSpc>
                  <a:spcBef>
                    <a:spcPct val="20000"/>
                  </a:spcBef>
                  <a:defRPr/>
                </a:pPr>
                <a:r>
                  <a:rPr lang="en-US" sz="2400" dirty="0"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𝑑𝑧</m:t>
                        </m:r>
                      </m:e>
                    </m:nary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𝑑𝑧</m:t>
                        </m:r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+</m:t>
                        </m:r>
                      </m:e>
                    </m:nary>
                  </m:oMath>
                </a14:m>
                <a:r>
                  <a:rPr lang="en-US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𝑑𝑧</m:t>
                        </m:r>
                      </m:e>
                    </m:nary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0" y="0"/>
                <a:ext cx="8763748" cy="5880146"/>
              </a:xfrm>
              <a:prstGeom prst="rect">
                <a:avLst/>
              </a:prstGeom>
              <a:blipFill>
                <a:blip r:embed="rId2"/>
                <a:stretch>
                  <a:fillRect l="-1113" t="-829" r="-695" b="-122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87AE517-C080-47F5-907F-8CC5B4521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799" y="304800"/>
            <a:ext cx="81346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Example1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		       , where C is upper part of the 								   	      circle | z | = 1. </a:t>
            </a:r>
          </a:p>
        </p:txBody>
      </p:sp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482E9552-3484-4222-9262-C53091B6E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379185"/>
              </p:ext>
            </p:extLst>
          </p:nvPr>
        </p:nvGraphicFramePr>
        <p:xfrm>
          <a:off x="3357240" y="228600"/>
          <a:ext cx="15748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444240" progId="Equation.DSMT4">
                  <p:embed/>
                </p:oleObj>
              </mc:Choice>
              <mc:Fallback>
                <p:oleObj name="Equation" r:id="rId2" imgW="787320" imgH="444240" progId="Equation.DSMT4">
                  <p:embed/>
                  <p:pic>
                    <p:nvPicPr>
                      <p:cNvPr id="4099" name="Object 3">
                        <a:extLst>
                          <a:ext uri="{FF2B5EF4-FFF2-40B4-BE49-F238E27FC236}">
                            <a16:creationId xmlns:a16="http://schemas.microsoft.com/office/drawing/2014/main" id="{482E9552-3484-4222-9262-C53091B6E7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240" y="228600"/>
                        <a:ext cx="15748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4">
            <a:extLst>
              <a:ext uri="{FF2B5EF4-FFF2-40B4-BE49-F238E27FC236}">
                <a16:creationId xmlns:a16="http://schemas.microsoft.com/office/drawing/2014/main" id="{31C47A8E-5649-4107-AB93-893115F4F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03350"/>
            <a:ext cx="7924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have on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2400" i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01" name="Group 5">
            <a:extLst>
              <a:ext uri="{FF2B5EF4-FFF2-40B4-BE49-F238E27FC236}">
                <a16:creationId xmlns:a16="http://schemas.microsoft.com/office/drawing/2014/main" id="{40903D12-4E2A-45AB-B6E7-57B974EA7285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447800"/>
            <a:ext cx="3352800" cy="1981200"/>
            <a:chOff x="3360" y="912"/>
            <a:chExt cx="2112" cy="1248"/>
          </a:xfrm>
        </p:grpSpPr>
        <p:grpSp>
          <p:nvGrpSpPr>
            <p:cNvPr id="4102" name="Group 6">
              <a:extLst>
                <a:ext uri="{FF2B5EF4-FFF2-40B4-BE49-F238E27FC236}">
                  <a16:creationId xmlns:a16="http://schemas.microsoft.com/office/drawing/2014/main" id="{57350E9E-85C1-4D59-AA27-7ADCB7E5A76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816" y="1176"/>
              <a:ext cx="528" cy="960"/>
              <a:chOff x="2352" y="1200"/>
              <a:chExt cx="528" cy="960"/>
            </a:xfrm>
          </p:grpSpPr>
          <p:sp>
            <p:nvSpPr>
              <p:cNvPr id="4103" name="Arc 7">
                <a:extLst>
                  <a:ext uri="{FF2B5EF4-FFF2-40B4-BE49-F238E27FC236}">
                    <a16:creationId xmlns:a16="http://schemas.microsoft.com/office/drawing/2014/main" id="{ACE7BC01-8828-48BC-A8F8-58DC046C5A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2352" y="1680"/>
                <a:ext cx="528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104" name="Arc 8">
                <a:extLst>
                  <a:ext uri="{FF2B5EF4-FFF2-40B4-BE49-F238E27FC236}">
                    <a16:creationId xmlns:a16="http://schemas.microsoft.com/office/drawing/2014/main" id="{78BE19D8-DCF3-48E6-B072-239F5F3C51E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352" y="1200"/>
                <a:ext cx="528" cy="48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4105" name="Line 9">
              <a:extLst>
                <a:ext uri="{FF2B5EF4-FFF2-40B4-BE49-F238E27FC236}">
                  <a16:creationId xmlns:a16="http://schemas.microsoft.com/office/drawing/2014/main" id="{600339AA-1EBA-45CA-9D50-EA2A07E1D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92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06" name="Line 10">
              <a:extLst>
                <a:ext uri="{FF2B5EF4-FFF2-40B4-BE49-F238E27FC236}">
                  <a16:creationId xmlns:a16="http://schemas.microsoft.com/office/drawing/2014/main" id="{5E417879-0B66-4DA1-AB63-C6053EE13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8" y="99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07" name="Line 11">
              <a:extLst>
                <a:ext uri="{FF2B5EF4-FFF2-40B4-BE49-F238E27FC236}">
                  <a16:creationId xmlns:a16="http://schemas.microsoft.com/office/drawing/2014/main" id="{77C412DF-DCE4-4738-ABB4-BB95E4737E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92" y="147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08" name="Text Box 12">
              <a:extLst>
                <a:ext uri="{FF2B5EF4-FFF2-40B4-BE49-F238E27FC236}">
                  <a16:creationId xmlns:a16="http://schemas.microsoft.com/office/drawing/2014/main" id="{8E034CB7-DA9E-4C67-8909-769C8BA9B6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20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4109" name="Text Box 13">
              <a:extLst>
                <a:ext uri="{FF2B5EF4-FFF2-40B4-BE49-F238E27FC236}">
                  <a16:creationId xmlns:a16="http://schemas.microsoft.com/office/drawing/2014/main" id="{C6049B99-1E24-41E1-BD51-38100BEFD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87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4110" name="Text Box 14">
              <a:extLst>
                <a:ext uri="{FF2B5EF4-FFF2-40B4-BE49-F238E27FC236}">
                  <a16:creationId xmlns:a16="http://schemas.microsoft.com/office/drawing/2014/main" id="{521E3D61-2193-4BC9-BB1C-CF2FACF4B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29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111" name="Text Box 15">
              <a:extLst>
                <a:ext uri="{FF2B5EF4-FFF2-40B4-BE49-F238E27FC236}">
                  <a16:creationId xmlns:a16="http://schemas.microsoft.com/office/drawing/2014/main" id="{A71F713C-0640-4670-86F1-97D07DCB7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0" y="16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4112" name="Arc 16">
              <a:extLst>
                <a:ext uri="{FF2B5EF4-FFF2-40B4-BE49-F238E27FC236}">
                  <a16:creationId xmlns:a16="http://schemas.microsoft.com/office/drawing/2014/main" id="{9BFA120B-A511-4E53-8DF9-3CDC4C86E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1644"/>
              <a:ext cx="240" cy="274"/>
            </a:xfrm>
            <a:custGeom>
              <a:avLst/>
              <a:gdLst>
                <a:gd name="G0" fmla="+- 0 0 0"/>
                <a:gd name="G1" fmla="+- 20529 0 0"/>
                <a:gd name="G2" fmla="+- 21600 0 0"/>
                <a:gd name="T0" fmla="*/ 6718 w 21600"/>
                <a:gd name="T1" fmla="*/ 0 h 20529"/>
                <a:gd name="T2" fmla="*/ 21600 w 21600"/>
                <a:gd name="T3" fmla="*/ 20529 h 20529"/>
                <a:gd name="T4" fmla="*/ 0 w 21600"/>
                <a:gd name="T5" fmla="*/ 20529 h 20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29" fill="none" extrusionOk="0">
                  <a:moveTo>
                    <a:pt x="6717" y="0"/>
                  </a:moveTo>
                  <a:cubicBezTo>
                    <a:pt x="15595" y="2905"/>
                    <a:pt x="21600" y="11188"/>
                    <a:pt x="21600" y="20529"/>
                  </a:cubicBezTo>
                </a:path>
                <a:path w="21600" h="20529" stroke="0" extrusionOk="0">
                  <a:moveTo>
                    <a:pt x="6717" y="0"/>
                  </a:moveTo>
                  <a:cubicBezTo>
                    <a:pt x="15595" y="2905"/>
                    <a:pt x="21600" y="11188"/>
                    <a:pt x="21600" y="20529"/>
                  </a:cubicBezTo>
                  <a:lnTo>
                    <a:pt x="0" y="20529"/>
                  </a:lnTo>
                  <a:close/>
                </a:path>
              </a:pathLst>
            </a:custGeom>
            <a:noFill/>
            <a:ln w="9525">
              <a:solidFill>
                <a:srgbClr val="CC0000"/>
              </a:solidFill>
              <a:prstDash val="dash"/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13" name="Text Box 17">
              <a:extLst>
                <a:ext uri="{FF2B5EF4-FFF2-40B4-BE49-F238E27FC236}">
                  <a16:creationId xmlns:a16="http://schemas.microsoft.com/office/drawing/2014/main" id="{CAE2C8E2-1668-4B88-A1AE-A97203FDE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87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114" name="Text Box 18">
              <a:extLst>
                <a:ext uri="{FF2B5EF4-FFF2-40B4-BE49-F238E27FC236}">
                  <a16:creationId xmlns:a16="http://schemas.microsoft.com/office/drawing/2014/main" id="{1DB71072-74E5-45B8-8F18-A77127A0D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9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4115" name="Object 19">
            <a:extLst>
              <a:ext uri="{FF2B5EF4-FFF2-40B4-BE49-F238E27FC236}">
                <a16:creationId xmlns:a16="http://schemas.microsoft.com/office/drawing/2014/main" id="{81739ECF-1681-46DA-BD58-5724863C89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286000"/>
          <a:ext cx="30988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41200" progId="Equation.DSMT4">
                  <p:embed/>
                </p:oleObj>
              </mc:Choice>
              <mc:Fallback>
                <p:oleObj name="Equation" r:id="rId4" imgW="1549080" imgH="241200" progId="Equation.DSMT4">
                  <p:embed/>
                  <p:pic>
                    <p:nvPicPr>
                      <p:cNvPr id="4115" name="Object 19">
                        <a:extLst>
                          <a:ext uri="{FF2B5EF4-FFF2-40B4-BE49-F238E27FC236}">
                            <a16:creationId xmlns:a16="http://schemas.microsoft.com/office/drawing/2014/main" id="{81739ECF-1681-46DA-BD58-5724863C89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86000"/>
                        <a:ext cx="30988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Object 20">
            <a:extLst>
              <a:ext uri="{FF2B5EF4-FFF2-40B4-BE49-F238E27FC236}">
                <a16:creationId xmlns:a16="http://schemas.microsoft.com/office/drawing/2014/main" id="{E70CAC24-2C92-4FAB-8582-4AD15C8A4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2717800"/>
          <a:ext cx="330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0960" imgH="266400" progId="Equation.DSMT4">
                  <p:embed/>
                </p:oleObj>
              </mc:Choice>
              <mc:Fallback>
                <p:oleObj name="Equation" r:id="rId6" imgW="1650960" imgH="266400" progId="Equation.DSMT4">
                  <p:embed/>
                  <p:pic>
                    <p:nvPicPr>
                      <p:cNvPr id="4116" name="Object 20">
                        <a:extLst>
                          <a:ext uri="{FF2B5EF4-FFF2-40B4-BE49-F238E27FC236}">
                            <a16:creationId xmlns:a16="http://schemas.microsoft.com/office/drawing/2014/main" id="{E70CAC24-2C92-4FAB-8582-4AD15C8A4C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717800"/>
                        <a:ext cx="3302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" name="Object 21">
            <a:extLst>
              <a:ext uri="{FF2B5EF4-FFF2-40B4-BE49-F238E27FC236}">
                <a16:creationId xmlns:a16="http://schemas.microsoft.com/office/drawing/2014/main" id="{E6119F8C-32D8-47ED-AEF7-375A4F07BC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400" y="3303588"/>
          <a:ext cx="18288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444240" progId="Equation.DSMT4">
                  <p:embed/>
                </p:oleObj>
              </mc:Choice>
              <mc:Fallback>
                <p:oleObj name="Equation" r:id="rId8" imgW="914400" imgH="444240" progId="Equation.DSMT4">
                  <p:embed/>
                  <p:pic>
                    <p:nvPicPr>
                      <p:cNvPr id="4117" name="Object 21">
                        <a:extLst>
                          <a:ext uri="{FF2B5EF4-FFF2-40B4-BE49-F238E27FC236}">
                            <a16:creationId xmlns:a16="http://schemas.microsoft.com/office/drawing/2014/main" id="{E6119F8C-32D8-47ED-AEF7-375A4F07BC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3303588"/>
                        <a:ext cx="18288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8" name="Object 22">
            <a:extLst>
              <a:ext uri="{FF2B5EF4-FFF2-40B4-BE49-F238E27FC236}">
                <a16:creationId xmlns:a16="http://schemas.microsoft.com/office/drawing/2014/main" id="{45140DB1-3E96-47F6-A2E5-37E88CA45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076575"/>
          <a:ext cx="28194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09400" imgH="558720" progId="Equation.DSMT4">
                  <p:embed/>
                </p:oleObj>
              </mc:Choice>
              <mc:Fallback>
                <p:oleObj name="Equation" r:id="rId10" imgW="1409400" imgH="558720" progId="Equation.DSMT4">
                  <p:embed/>
                  <p:pic>
                    <p:nvPicPr>
                      <p:cNvPr id="4118" name="Object 22">
                        <a:extLst>
                          <a:ext uri="{FF2B5EF4-FFF2-40B4-BE49-F238E27FC236}">
                            <a16:creationId xmlns:a16="http://schemas.microsoft.com/office/drawing/2014/main" id="{45140DB1-3E96-47F6-A2E5-37E88CA45C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76575"/>
                        <a:ext cx="28194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" name="Object 23">
            <a:extLst>
              <a:ext uri="{FF2B5EF4-FFF2-40B4-BE49-F238E27FC236}">
                <a16:creationId xmlns:a16="http://schemas.microsoft.com/office/drawing/2014/main" id="{665C4D21-9E17-4B9A-93D5-74D826EA7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038600"/>
          <a:ext cx="29464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73120" imgH="558720" progId="Equation.DSMT4">
                  <p:embed/>
                </p:oleObj>
              </mc:Choice>
              <mc:Fallback>
                <p:oleObj name="Equation" r:id="rId12" imgW="1473120" imgH="558720" progId="Equation.DSMT4">
                  <p:embed/>
                  <p:pic>
                    <p:nvPicPr>
                      <p:cNvPr id="4119" name="Object 23">
                        <a:extLst>
                          <a:ext uri="{FF2B5EF4-FFF2-40B4-BE49-F238E27FC236}">
                            <a16:creationId xmlns:a16="http://schemas.microsoft.com/office/drawing/2014/main" id="{665C4D21-9E17-4B9A-93D5-74D826EA72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8600"/>
                        <a:ext cx="294640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0" name="Object 24">
            <a:extLst>
              <a:ext uri="{FF2B5EF4-FFF2-40B4-BE49-F238E27FC236}">
                <a16:creationId xmlns:a16="http://schemas.microsoft.com/office/drawing/2014/main" id="{EC5AA6D4-F336-44C4-B583-28ABDE0860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8150" y="3981450"/>
          <a:ext cx="25400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9720" imgH="596880" progId="Equation.DSMT4">
                  <p:embed/>
                </p:oleObj>
              </mc:Choice>
              <mc:Fallback>
                <p:oleObj name="Equation" r:id="rId14" imgW="1269720" imgH="596880" progId="Equation.DSMT4">
                  <p:embed/>
                  <p:pic>
                    <p:nvPicPr>
                      <p:cNvPr id="4120" name="Object 24">
                        <a:extLst>
                          <a:ext uri="{FF2B5EF4-FFF2-40B4-BE49-F238E27FC236}">
                            <a16:creationId xmlns:a16="http://schemas.microsoft.com/office/drawing/2014/main" id="{EC5AA6D4-F336-44C4-B583-28ABDE0860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8150" y="3981450"/>
                        <a:ext cx="25400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1" name="Object 25">
            <a:extLst>
              <a:ext uri="{FF2B5EF4-FFF2-40B4-BE49-F238E27FC236}">
                <a16:creationId xmlns:a16="http://schemas.microsoft.com/office/drawing/2014/main" id="{F4FAC3A7-EB1B-465F-B757-5287D1533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181600"/>
          <a:ext cx="34290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14320" imgH="533160" progId="Equation.DSMT4">
                  <p:embed/>
                </p:oleObj>
              </mc:Choice>
              <mc:Fallback>
                <p:oleObj name="Equation" r:id="rId16" imgW="1714320" imgH="533160" progId="Equation.DSMT4">
                  <p:embed/>
                  <p:pic>
                    <p:nvPicPr>
                      <p:cNvPr id="4121" name="Object 25">
                        <a:extLst>
                          <a:ext uri="{FF2B5EF4-FFF2-40B4-BE49-F238E27FC236}">
                            <a16:creationId xmlns:a16="http://schemas.microsoft.com/office/drawing/2014/main" id="{F4FAC3A7-EB1B-465F-B757-5287D1533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34290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2" name="Object 26">
            <a:extLst>
              <a:ext uri="{FF2B5EF4-FFF2-40B4-BE49-F238E27FC236}">
                <a16:creationId xmlns:a16="http://schemas.microsoft.com/office/drawing/2014/main" id="{1522CD9B-76AD-4D1C-AD48-9917F2575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319713"/>
          <a:ext cx="5334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393480" progId="Equation.DSMT4">
                  <p:embed/>
                </p:oleObj>
              </mc:Choice>
              <mc:Fallback>
                <p:oleObj name="Equation" r:id="rId18" imgW="266400" imgH="393480" progId="Equation.DSMT4">
                  <p:embed/>
                  <p:pic>
                    <p:nvPicPr>
                      <p:cNvPr id="4122" name="Object 26">
                        <a:extLst>
                          <a:ext uri="{FF2B5EF4-FFF2-40B4-BE49-F238E27FC236}">
                            <a16:creationId xmlns:a16="http://schemas.microsoft.com/office/drawing/2014/main" id="{1522CD9B-76AD-4D1C-AD48-9917F25753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319713"/>
                        <a:ext cx="533400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3" name="Object 27">
            <a:extLst>
              <a:ext uri="{FF2B5EF4-FFF2-40B4-BE49-F238E27FC236}">
                <a16:creationId xmlns:a16="http://schemas.microsoft.com/office/drawing/2014/main" id="{F13786C0-2E72-47ED-BA44-FA30D91208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6200" y="5334000"/>
          <a:ext cx="4826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41200" imgH="393480" progId="Equation.DSMT4">
                  <p:embed/>
                </p:oleObj>
              </mc:Choice>
              <mc:Fallback>
                <p:oleObj name="Equation" r:id="rId20" imgW="241200" imgH="393480" progId="Equation.DSMT4">
                  <p:embed/>
                  <p:pic>
                    <p:nvPicPr>
                      <p:cNvPr id="4123" name="Object 27">
                        <a:extLst>
                          <a:ext uri="{FF2B5EF4-FFF2-40B4-BE49-F238E27FC236}">
                            <a16:creationId xmlns:a16="http://schemas.microsoft.com/office/drawing/2014/main" id="{F13786C0-2E72-47ED-BA44-FA30D91208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6200" y="5334000"/>
                        <a:ext cx="4826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4" name="Object 28">
            <a:extLst>
              <a:ext uri="{FF2B5EF4-FFF2-40B4-BE49-F238E27FC236}">
                <a16:creationId xmlns:a16="http://schemas.microsoft.com/office/drawing/2014/main" id="{C7D3DB0B-1379-431B-A41D-5F74CA22A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0" y="5334000"/>
          <a:ext cx="9652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82400" imgH="393480" progId="Equation.DSMT4">
                  <p:embed/>
                </p:oleObj>
              </mc:Choice>
              <mc:Fallback>
                <p:oleObj name="Equation" r:id="rId22" imgW="482400" imgH="393480" progId="Equation.DSMT4">
                  <p:embed/>
                  <p:pic>
                    <p:nvPicPr>
                      <p:cNvPr id="4124" name="Object 28">
                        <a:extLst>
                          <a:ext uri="{FF2B5EF4-FFF2-40B4-BE49-F238E27FC236}">
                            <a16:creationId xmlns:a16="http://schemas.microsoft.com/office/drawing/2014/main" id="{C7D3DB0B-1379-431B-A41D-5F74CA22AB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5334000"/>
                        <a:ext cx="9652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5" name="Object 29">
            <a:extLst>
              <a:ext uri="{FF2B5EF4-FFF2-40B4-BE49-F238E27FC236}">
                <a16:creationId xmlns:a16="http://schemas.microsoft.com/office/drawing/2014/main" id="{0F4B5B09-95C5-4861-BF24-E0D6DB3579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01000" y="5334000"/>
          <a:ext cx="5334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66400" imgH="393480" progId="Equation.DSMT4">
                  <p:embed/>
                </p:oleObj>
              </mc:Choice>
              <mc:Fallback>
                <p:oleObj name="Equation" r:id="rId24" imgW="266400" imgH="393480" progId="Equation.DSMT4">
                  <p:embed/>
                  <p:pic>
                    <p:nvPicPr>
                      <p:cNvPr id="4125" name="Object 29">
                        <a:extLst>
                          <a:ext uri="{FF2B5EF4-FFF2-40B4-BE49-F238E27FC236}">
                            <a16:creationId xmlns:a16="http://schemas.microsoft.com/office/drawing/2014/main" id="{0F4B5B09-95C5-4861-BF24-E0D6DB3579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334000"/>
                        <a:ext cx="5334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2BAE168-0A9D-4DF9-ACD4-A9CD7C5C1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8077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Example2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		      , where C is lower part of the 								   	      circle | z | = 1. </a:t>
            </a:r>
          </a:p>
        </p:txBody>
      </p:sp>
      <p:graphicFrame>
        <p:nvGraphicFramePr>
          <p:cNvPr id="5123" name="Object 3">
            <a:extLst>
              <a:ext uri="{FF2B5EF4-FFF2-40B4-BE49-F238E27FC236}">
                <a16:creationId xmlns:a16="http://schemas.microsoft.com/office/drawing/2014/main" id="{9ADE38C8-B9EE-4E57-9FB9-A74FCAE7F5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9600" y="381000"/>
          <a:ext cx="15748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444240" progId="Equation.DSMT4">
                  <p:embed/>
                </p:oleObj>
              </mc:Choice>
              <mc:Fallback>
                <p:oleObj name="Equation" r:id="rId2" imgW="787320" imgH="444240" progId="Equation.DSMT4">
                  <p:embed/>
                  <p:pic>
                    <p:nvPicPr>
                      <p:cNvPr id="5123" name="Object 3">
                        <a:extLst>
                          <a:ext uri="{FF2B5EF4-FFF2-40B4-BE49-F238E27FC236}">
                            <a16:creationId xmlns:a16="http://schemas.microsoft.com/office/drawing/2014/main" id="{9ADE38C8-B9EE-4E57-9FB9-A74FCAE7F5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381000"/>
                        <a:ext cx="157480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4">
            <a:extLst>
              <a:ext uri="{FF2B5EF4-FFF2-40B4-BE49-F238E27FC236}">
                <a16:creationId xmlns:a16="http://schemas.microsoft.com/office/drawing/2014/main" id="{12C1BE8C-B5CD-4F5A-8FE8-0D084D5FC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00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Hint: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US" altLang="en-US" sz="2400" i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821C9952-3A2A-4EA4-9CED-3130B01BF6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0" y="2057400"/>
          <a:ext cx="3302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0960" imgH="241200" progId="Equation.DSMT4">
                  <p:embed/>
                </p:oleObj>
              </mc:Choice>
              <mc:Fallback>
                <p:oleObj name="Equation" r:id="rId4" imgW="1650960" imgH="241200" progId="Equation.DSMT4">
                  <p:embed/>
                  <p:pic>
                    <p:nvPicPr>
                      <p:cNvPr id="5125" name="Object 5">
                        <a:extLst>
                          <a:ext uri="{FF2B5EF4-FFF2-40B4-BE49-F238E27FC236}">
                            <a16:creationId xmlns:a16="http://schemas.microsoft.com/office/drawing/2014/main" id="{821C9952-3A2A-4EA4-9CED-3130B01BF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057400"/>
                        <a:ext cx="3302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6" name="Group 6">
            <a:extLst>
              <a:ext uri="{FF2B5EF4-FFF2-40B4-BE49-F238E27FC236}">
                <a16:creationId xmlns:a16="http://schemas.microsoft.com/office/drawing/2014/main" id="{216D7E20-14AA-4926-B7E0-282608003FE4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2514600"/>
            <a:ext cx="2514600" cy="785813"/>
            <a:chOff x="432" y="1584"/>
            <a:chExt cx="1584" cy="495"/>
          </a:xfrm>
        </p:grpSpPr>
        <p:sp>
          <p:nvSpPr>
            <p:cNvPr id="5127" name="Rectangle 7">
              <a:extLst>
                <a:ext uri="{FF2B5EF4-FFF2-40B4-BE49-F238E27FC236}">
                  <a16:creationId xmlns:a16="http://schemas.microsoft.com/office/drawing/2014/main" id="{E763B1CD-7B22-4DD9-919D-A071A2E18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680"/>
              <a:ext cx="1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Answer: 	</a:t>
              </a:r>
              <a:endParaRPr lang="en-US" altLang="en-US" sz="2400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28" name="Object 8">
              <a:extLst>
                <a:ext uri="{FF2B5EF4-FFF2-40B4-BE49-F238E27FC236}">
                  <a16:creationId xmlns:a16="http://schemas.microsoft.com/office/drawing/2014/main" id="{57BAAFA6-F7C5-4D74-8EE6-8331B5F5AF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2" y="1584"/>
            <a:ext cx="320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3800" imgH="393480" progId="Equation.DSMT4">
                    <p:embed/>
                  </p:oleObj>
                </mc:Choice>
                <mc:Fallback>
                  <p:oleObj name="Equation" r:id="rId6" imgW="253800" imgH="393480" progId="Equation.DSMT4">
                    <p:embed/>
                    <p:pic>
                      <p:nvPicPr>
                        <p:cNvPr id="5128" name="Object 8">
                          <a:extLst>
                            <a:ext uri="{FF2B5EF4-FFF2-40B4-BE49-F238E27FC236}">
                              <a16:creationId xmlns:a16="http://schemas.microsoft.com/office/drawing/2014/main" id="{57BAAFA6-F7C5-4D74-8EE6-8331B5F5AF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2" y="1584"/>
                          <a:ext cx="320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8BEC7-107F-490E-9DF7-1929B1E4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8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7D8ACC-E258-4FFB-849F-38D9852DF6F2}"/>
                  </a:ext>
                </a:extLst>
              </p:cNvPr>
              <p:cNvSpPr txBox="1"/>
              <p:nvPr/>
            </p:nvSpPr>
            <p:spPr>
              <a:xfrm>
                <a:off x="125760" y="136525"/>
                <a:ext cx="8892480" cy="5944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Example3:</a:t>
                </a:r>
                <a:r>
                  <a:rPr lang="en-US" sz="2800" b="1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Evaluate the integral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=0,±1,±2…</m:t>
                        </m:r>
                      </m:e>
                    </m:nary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</a:rPr>
                  <a:t> is traversed in the counter clockwise direction.</a:t>
                </a:r>
              </a:p>
              <a:p>
                <a:r>
                  <a:rPr lang="en-IN" sz="2800" b="1" dirty="0">
                    <a:solidFill>
                      <a:srgbClr val="0070C0"/>
                    </a:solidFill>
                  </a:rPr>
                  <a:t>Solution: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parametric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form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IN" sz="2800" dirty="0"/>
                  <a:t>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𝑖𝑠𝑖𝑛𝑡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r>
                  <a:rPr lang="en-IN" sz="2800" dirty="0"/>
                  <a:t>Then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𝑠𝑖𝑛𝑡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𝑖𝑐𝑜𝑠𝑡</m:t>
                        </m: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IN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𝑖𝑠𝑖𝑛𝑡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𝑐𝑜𝑠𝑛𝑡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𝑖𝑠𝑖𝑛𝑛𝑡</m:t>
                        </m:r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IN" sz="2800" dirty="0">
                    <a:solidFill>
                      <a:srgbClr val="00B0F0"/>
                    </a:solidFill>
                  </a:rPr>
                  <a:t>Using the concept: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𝑖𝑦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0" dirty="0">
                  <a:solidFill>
                    <a:srgbClr val="00B0F0"/>
                  </a:solidFill>
                  <a:ea typeface="Cambria Math" panose="02040503050406030204" pitchFamily="18" charset="0"/>
                </a:endParaRPr>
              </a:p>
              <a:p>
                <a:r>
                  <a:rPr lang="en-IN" sz="2800" dirty="0">
                    <a:solidFill>
                      <a:srgbClr val="00B0F0"/>
                    </a:solidFill>
                  </a:rPr>
                  <a:t>Then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8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nary>
                    <m:r>
                      <a:rPr lang="en-US" sz="28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IN" sz="2800" dirty="0"/>
              </a:p>
              <a:p>
                <a:r>
                  <a:rPr lang="en-IN" sz="2800" dirty="0"/>
                  <a:t>we get,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nary>
                  </m:oMath>
                </a14:m>
                <a:endParaRPr lang="en-IN" sz="2800" dirty="0"/>
              </a:p>
              <a:p>
                <a:r>
                  <a:rPr lang="en-IN" sz="2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𝑐𝑜𝑠𝑛𝑡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𝑖𝑠𝑖𝑛𝑛𝑡</m:t>
                            </m:r>
                          </m:e>
                        </m:d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𝑠𝑖𝑛𝑡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𝑖𝑐𝑜𝑠𝑡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7D8ACC-E258-4FFB-849F-38D9852DF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60" y="136525"/>
                <a:ext cx="8892480" cy="5944641"/>
              </a:xfrm>
              <a:prstGeom prst="rect">
                <a:avLst/>
              </a:prstGeom>
              <a:blipFill>
                <a:blip r:embed="rId2"/>
                <a:stretch>
                  <a:fillRect l="-1440" t="-922" b="-17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79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269A85-A788-4D75-87D6-2C720B05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2C73-5557-441D-A4E9-3B4C257D6B30}" type="slidenum">
              <a:rPr lang="en-IN" smtClean="0"/>
              <a:pPr/>
              <a:t>9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1E094C-F94F-47A6-AB6A-15CB6B8D007B}"/>
                  </a:ext>
                </a:extLst>
              </p:cNvPr>
              <p:cNvSpPr txBox="1"/>
              <p:nvPr/>
            </p:nvSpPr>
            <p:spPr>
              <a:xfrm>
                <a:off x="179512" y="260648"/>
                <a:ext cx="8784976" cy="4570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𝑖𝑐𝑜𝑠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…..(1)</a:t>
                </a:r>
              </a:p>
              <a:p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  <m:sSubSup>
                      <m:sSubSupPr>
                        <m:ctrlPr>
                          <a:rPr lang="en-I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m:rPr>
                            <m:nor/>
                          </m:rPr>
                          <a:rPr lang="en-IN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≠−1</m:t>
                    </m:r>
                  </m:oMath>
                </a14:m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…..(2)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N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Eq. (1)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𝑖𝑑𝑡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I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Hence,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0,       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≠−1</m:t>
                                </m:r>
                              </m:e>
                            </m:eqArr>
                          </m:e>
                        </m:d>
                      </m:e>
                    </m:nary>
                  </m:oMath>
                </a14:m>
                <a:endParaRPr lang="en-IN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1E094C-F94F-47A6-AB6A-15CB6B8D0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8784976" cy="4570995"/>
              </a:xfrm>
              <a:prstGeom prst="rect">
                <a:avLst/>
              </a:prstGeom>
              <a:blipFill>
                <a:blip r:embed="rId2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98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697</Words>
  <Application>Microsoft Office PowerPoint</Application>
  <PresentationFormat>On-screen Show (4:3)</PresentationFormat>
  <Paragraphs>86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Monotype Corsiva</vt:lpstr>
      <vt:lpstr>Times New Roman</vt:lpstr>
      <vt:lpstr>Office Theme</vt:lpstr>
      <vt:lpstr>Equation</vt:lpstr>
      <vt:lpstr>PowerPoint Presentation</vt:lpstr>
      <vt:lpstr>Topics Covered</vt:lpstr>
      <vt:lpstr>PowerPoint Presentation</vt:lpstr>
      <vt:lpstr>Complex 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Jiitu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alka.choubey</dc:creator>
  <cp:lastModifiedBy>Anuj Bhardwaj</cp:lastModifiedBy>
  <cp:revision>46</cp:revision>
  <dcterms:created xsi:type="dcterms:W3CDTF">2021-03-15T07:53:56Z</dcterms:created>
  <dcterms:modified xsi:type="dcterms:W3CDTF">2021-04-13T09:33:17Z</dcterms:modified>
</cp:coreProperties>
</file>