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3" r:id="rId2"/>
    <p:sldId id="264" r:id="rId3"/>
    <p:sldId id="281" r:id="rId4"/>
    <p:sldId id="261" r:id="rId5"/>
    <p:sldId id="282" r:id="rId6"/>
    <p:sldId id="265" r:id="rId7"/>
    <p:sldId id="283" r:id="rId8"/>
    <p:sldId id="284" r:id="rId9"/>
    <p:sldId id="285" r:id="rId10"/>
    <p:sldId id="262" r:id="rId11"/>
    <p:sldId id="257" r:id="rId12"/>
    <p:sldId id="286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55E4B-46C5-4080-B388-6FF3BDF7D2C7}" type="datetimeFigureOut">
              <a:rPr lang="en-US" smtClean="0"/>
              <a:t>4/19/2021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3ED2A-B95C-48C4-8803-7E1997EA5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C2ED8-DA45-4535-91EA-8D970DA5FCAC}" type="datetimeFigureOut">
              <a:rPr lang="en-US" smtClean="0"/>
              <a:t>4/19/2021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E2A6B-9709-4B1A-BEB1-9B0CD3E239C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2A6B-9709-4B1A-BEB1-9B0CD3E239C4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4F35-079E-4554-AF69-E81F5EC8285D}" type="datetime1">
              <a:rPr lang="en-US" smtClean="0"/>
              <a:t>4/19/2021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92B0-9380-4CCD-AA7B-E5545AA8AB4E}" type="datetime1">
              <a:rPr lang="en-US" smtClean="0"/>
              <a:t>4/19/2021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8CD2-6820-4282-A949-38546C024A68}" type="datetime1">
              <a:rPr lang="en-US" smtClean="0"/>
              <a:t>4/19/2021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D7F0-3AE4-4266-B693-2C242A54E5FF}" type="datetime1">
              <a:rPr lang="en-US" smtClean="0"/>
              <a:t>4/19/2021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D630-E04B-4160-AA03-A531621697C2}" type="datetime1">
              <a:rPr lang="en-US" smtClean="0"/>
              <a:t>4/19/2021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7EAC-3A21-4472-8F4B-6D87A5180008}" type="datetime1">
              <a:rPr lang="en-US" smtClean="0"/>
              <a:t>4/19/2021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59D-4476-4495-839B-7D8B33A5783D}" type="datetime1">
              <a:rPr lang="en-US" smtClean="0"/>
              <a:t>4/19/2021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3E3-9368-4E85-8586-FB5752433738}" type="datetime1">
              <a:rPr lang="en-US" smtClean="0"/>
              <a:t>4/19/2021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A52D-7B46-4D5C-B005-DE33BBF36CDE}" type="datetime1">
              <a:rPr lang="en-US" smtClean="0"/>
              <a:t>4/19/2021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776-B332-474E-A9BB-8994BEB1F182}" type="datetime1">
              <a:rPr lang="en-US" smtClean="0"/>
              <a:t>4/19/2021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18A-88D8-484E-A017-BE2CCDA65ED2}" type="datetime1">
              <a:rPr lang="en-US" smtClean="0"/>
              <a:t>4/19/2021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67EA-C3CB-4031-803C-82B5379AC8F5}" type="datetime1">
              <a:rPr lang="en-US" smtClean="0"/>
              <a:t>4/19/2021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357166"/>
            <a:ext cx="8501122" cy="600079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Lecture-30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</a:rPr>
              <a:t>Mathematics 2 (15B11MA211)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>
                <a:solidFill>
                  <a:srgbClr val="00CC00"/>
                </a:solidFill>
                <a:latin typeface="Arial" pitchFamily="34" charset="0"/>
              </a:rPr>
              <a:t>CO [C106.6]</a:t>
            </a:r>
          </a:p>
          <a:p>
            <a:pPr>
              <a:defRPr/>
            </a:pPr>
            <a:endParaRPr lang="en-US" b="1" dirty="0">
              <a:solidFill>
                <a:srgbClr val="00B0F0"/>
              </a:solidFill>
              <a:latin typeface="Arial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</a:rPr>
              <a:t>Topic: </a:t>
            </a:r>
            <a:r>
              <a:rPr lang="en-US" sz="3600" b="1" dirty="0">
                <a:solidFill>
                  <a:prstClr val="black"/>
                </a:solidFill>
              </a:rPr>
              <a:t>Cauchy Integral Theorem with proof</a:t>
            </a:r>
          </a:p>
          <a:p>
            <a:pPr>
              <a:defRPr/>
            </a:pPr>
            <a:endParaRPr lang="en-US" b="1" dirty="0">
              <a:solidFill>
                <a:srgbClr val="00B0F0"/>
              </a:solidFill>
              <a:ea typeface="Calibri"/>
              <a:cs typeface="Times New Roman"/>
            </a:endParaRPr>
          </a:p>
          <a:p>
            <a:pPr>
              <a:defRPr/>
            </a:pPr>
            <a:r>
              <a:rPr lang="en-US" sz="3600" b="1" dirty="0">
                <a:solidFill>
                  <a:srgbClr val="002060"/>
                </a:solidFill>
              </a:rPr>
              <a:t>Reference for the lecture</a:t>
            </a:r>
          </a:p>
          <a:p>
            <a:r>
              <a:rPr lang="en-IN" b="1" dirty="0">
                <a:solidFill>
                  <a:schemeClr val="tx1"/>
                </a:solidFill>
              </a:rPr>
              <a:t>R.K Jain and S.R.K. </a:t>
            </a:r>
            <a:r>
              <a:rPr lang="en-IN" b="1" dirty="0" err="1">
                <a:solidFill>
                  <a:schemeClr val="tx1"/>
                </a:solidFill>
              </a:rPr>
              <a:t>Iyenger</a:t>
            </a:r>
            <a:r>
              <a:rPr lang="en-IN" dirty="0">
                <a:solidFill>
                  <a:schemeClr val="tx1"/>
                </a:solidFill>
              </a:rPr>
              <a:t>, “Advanced Engineering Mathematics” fifth edition, </a:t>
            </a:r>
            <a:r>
              <a:rPr lang="en-IN" dirty="0" err="1">
                <a:solidFill>
                  <a:schemeClr val="tx1"/>
                </a:solidFill>
              </a:rPr>
              <a:t>Narosa</a:t>
            </a:r>
            <a:r>
              <a:rPr lang="en-IN" dirty="0">
                <a:solidFill>
                  <a:schemeClr val="tx1"/>
                </a:solidFill>
              </a:rPr>
              <a:t> publishing house, 2016. </a:t>
            </a:r>
          </a:p>
          <a:p>
            <a:endParaRPr lang="en-IN" b="1" kern="0" dirty="0">
              <a:solidFill>
                <a:srgbClr val="000000"/>
              </a:solidFill>
              <a:ea typeface="Arial"/>
              <a:cs typeface="Times New Roman" pitchFamily="18" charset="0"/>
              <a:sym typeface="Arial"/>
            </a:endParaRPr>
          </a:p>
          <a:p>
            <a:r>
              <a:rPr lang="en-IN" b="1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B. S. </a:t>
            </a:r>
            <a:r>
              <a:rPr lang="en-IN" b="1" kern="0" dirty="0" err="1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Grewal</a:t>
            </a:r>
            <a:r>
              <a:rPr lang="en-IN" b="1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,  </a:t>
            </a:r>
            <a:r>
              <a:rPr lang="en-IN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“Higher Engineering Mathematics” 42</a:t>
            </a:r>
            <a:r>
              <a:rPr lang="en-IN" kern="0" baseline="3000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nd</a:t>
            </a:r>
            <a:r>
              <a:rPr lang="en-IN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 -Edition, </a:t>
            </a:r>
            <a:r>
              <a:rPr lang="en-IN" kern="0" dirty="0" err="1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Khanna</a:t>
            </a:r>
            <a:r>
              <a:rPr lang="en-IN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 Publisher, New Delhi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7B3D-08B1-4844-A915-1CC1DD33ECF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6" name="Group 44">
            <a:extLst>
              <a:ext uri="{FF2B5EF4-FFF2-40B4-BE49-F238E27FC236}">
                <a16:creationId xmlns:a16="http://schemas.microsoft.com/office/drawing/2014/main" id="{95239748-F9C7-4C0F-B487-BDCD86BF0A4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219200"/>
            <a:ext cx="2041525" cy="1524000"/>
            <a:chOff x="4080" y="864"/>
            <a:chExt cx="1286" cy="960"/>
          </a:xfrm>
        </p:grpSpPr>
        <p:sp>
          <p:nvSpPr>
            <p:cNvPr id="8195" name="Freeform 3">
              <a:extLst>
                <a:ext uri="{FF2B5EF4-FFF2-40B4-BE49-F238E27FC236}">
                  <a16:creationId xmlns:a16="http://schemas.microsoft.com/office/drawing/2014/main" id="{B35D54D4-221A-4CF8-AFE9-AF3D4D6D0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864"/>
              <a:ext cx="1014" cy="960"/>
            </a:xfrm>
            <a:custGeom>
              <a:avLst/>
              <a:gdLst>
                <a:gd name="T0" fmla="*/ 1696 w 2264"/>
                <a:gd name="T1" fmla="*/ 1392 h 1536"/>
                <a:gd name="T2" fmla="*/ 1168 w 2264"/>
                <a:gd name="T3" fmla="*/ 1536 h 1536"/>
                <a:gd name="T4" fmla="*/ 496 w 2264"/>
                <a:gd name="T5" fmla="*/ 1392 h 1536"/>
                <a:gd name="T6" fmla="*/ 64 w 2264"/>
                <a:gd name="T7" fmla="*/ 1056 h 1536"/>
                <a:gd name="T8" fmla="*/ 112 w 2264"/>
                <a:gd name="T9" fmla="*/ 720 h 1536"/>
                <a:gd name="T10" fmla="*/ 400 w 2264"/>
                <a:gd name="T11" fmla="*/ 432 h 1536"/>
                <a:gd name="T12" fmla="*/ 1216 w 2264"/>
                <a:gd name="T13" fmla="*/ 48 h 1536"/>
                <a:gd name="T14" fmla="*/ 1888 w 2264"/>
                <a:gd name="T15" fmla="*/ 144 h 1536"/>
                <a:gd name="T16" fmla="*/ 2224 w 2264"/>
                <a:gd name="T17" fmla="*/ 624 h 1536"/>
                <a:gd name="T18" fmla="*/ 2128 w 2264"/>
                <a:gd name="T19" fmla="*/ 1152 h 1536"/>
                <a:gd name="T20" fmla="*/ 1696 w 2264"/>
                <a:gd name="T21" fmla="*/ 1392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4" h="1536">
                  <a:moveTo>
                    <a:pt x="1696" y="1392"/>
                  </a:moveTo>
                  <a:cubicBezTo>
                    <a:pt x="1536" y="1456"/>
                    <a:pt x="1368" y="1536"/>
                    <a:pt x="1168" y="1536"/>
                  </a:cubicBezTo>
                  <a:cubicBezTo>
                    <a:pt x="968" y="1536"/>
                    <a:pt x="680" y="1472"/>
                    <a:pt x="496" y="1392"/>
                  </a:cubicBezTo>
                  <a:cubicBezTo>
                    <a:pt x="312" y="1312"/>
                    <a:pt x="128" y="1168"/>
                    <a:pt x="64" y="1056"/>
                  </a:cubicBezTo>
                  <a:cubicBezTo>
                    <a:pt x="0" y="944"/>
                    <a:pt x="56" y="824"/>
                    <a:pt x="112" y="720"/>
                  </a:cubicBezTo>
                  <a:cubicBezTo>
                    <a:pt x="168" y="616"/>
                    <a:pt x="216" y="544"/>
                    <a:pt x="400" y="432"/>
                  </a:cubicBezTo>
                  <a:cubicBezTo>
                    <a:pt x="584" y="320"/>
                    <a:pt x="968" y="96"/>
                    <a:pt x="1216" y="48"/>
                  </a:cubicBezTo>
                  <a:cubicBezTo>
                    <a:pt x="1464" y="0"/>
                    <a:pt x="1720" y="48"/>
                    <a:pt x="1888" y="144"/>
                  </a:cubicBezTo>
                  <a:cubicBezTo>
                    <a:pt x="2056" y="240"/>
                    <a:pt x="2184" y="456"/>
                    <a:pt x="2224" y="624"/>
                  </a:cubicBezTo>
                  <a:cubicBezTo>
                    <a:pt x="2264" y="792"/>
                    <a:pt x="2216" y="1024"/>
                    <a:pt x="2128" y="1152"/>
                  </a:cubicBezTo>
                  <a:cubicBezTo>
                    <a:pt x="2040" y="1280"/>
                    <a:pt x="1856" y="1328"/>
                    <a:pt x="1696" y="139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8196" name="Group 4">
              <a:extLst>
                <a:ext uri="{FF2B5EF4-FFF2-40B4-BE49-F238E27FC236}">
                  <a16:creationId xmlns:a16="http://schemas.microsoft.com/office/drawing/2014/main" id="{DD7BA5D6-5B90-4178-A455-45A8526627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6" y="1164"/>
              <a:ext cx="344" cy="420"/>
              <a:chOff x="1632" y="2640"/>
              <a:chExt cx="768" cy="672"/>
            </a:xfrm>
          </p:grpSpPr>
          <p:sp>
            <p:nvSpPr>
              <p:cNvPr id="8197" name="Freeform 5">
                <a:extLst>
                  <a:ext uri="{FF2B5EF4-FFF2-40B4-BE49-F238E27FC236}">
                    <a16:creationId xmlns:a16="http://schemas.microsoft.com/office/drawing/2014/main" id="{1F4CBAED-82BD-444A-BA66-27EC23246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2832"/>
                <a:ext cx="576" cy="480"/>
              </a:xfrm>
              <a:custGeom>
                <a:avLst/>
                <a:gdLst>
                  <a:gd name="T0" fmla="*/ 0 w 568"/>
                  <a:gd name="T1" fmla="*/ 432 h 456"/>
                  <a:gd name="T2" fmla="*/ 480 w 568"/>
                  <a:gd name="T3" fmla="*/ 384 h 456"/>
                  <a:gd name="T4" fmla="*/ 528 w 568"/>
                  <a:gd name="T5" fmla="*/ 0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8" h="456">
                    <a:moveTo>
                      <a:pt x="0" y="432"/>
                    </a:moveTo>
                    <a:cubicBezTo>
                      <a:pt x="196" y="444"/>
                      <a:pt x="392" y="456"/>
                      <a:pt x="480" y="384"/>
                    </a:cubicBezTo>
                    <a:cubicBezTo>
                      <a:pt x="568" y="312"/>
                      <a:pt x="548" y="156"/>
                      <a:pt x="528" y="0"/>
                    </a:cubicBezTo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198" name="Freeform 6">
                <a:extLst>
                  <a:ext uri="{FF2B5EF4-FFF2-40B4-BE49-F238E27FC236}">
                    <a16:creationId xmlns:a16="http://schemas.microsoft.com/office/drawing/2014/main" id="{7E569C0C-B6FF-4342-8EEB-7E88EF140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2640"/>
                <a:ext cx="728" cy="648"/>
              </a:xfrm>
              <a:custGeom>
                <a:avLst/>
                <a:gdLst>
                  <a:gd name="T0" fmla="*/ 728 w 728"/>
                  <a:gd name="T1" fmla="*/ 216 h 648"/>
                  <a:gd name="T2" fmla="*/ 584 w 728"/>
                  <a:gd name="T3" fmla="*/ 72 h 648"/>
                  <a:gd name="T4" fmla="*/ 344 w 728"/>
                  <a:gd name="T5" fmla="*/ 24 h 648"/>
                  <a:gd name="T6" fmla="*/ 152 w 728"/>
                  <a:gd name="T7" fmla="*/ 216 h 648"/>
                  <a:gd name="T8" fmla="*/ 8 w 728"/>
                  <a:gd name="T9" fmla="*/ 408 h 648"/>
                  <a:gd name="T10" fmla="*/ 200 w 728"/>
                  <a:gd name="T11" fmla="*/ 64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8" h="648">
                    <a:moveTo>
                      <a:pt x="728" y="216"/>
                    </a:moveTo>
                    <a:cubicBezTo>
                      <a:pt x="688" y="160"/>
                      <a:pt x="648" y="104"/>
                      <a:pt x="584" y="72"/>
                    </a:cubicBezTo>
                    <a:cubicBezTo>
                      <a:pt x="520" y="40"/>
                      <a:pt x="416" y="0"/>
                      <a:pt x="344" y="24"/>
                    </a:cubicBezTo>
                    <a:cubicBezTo>
                      <a:pt x="272" y="48"/>
                      <a:pt x="208" y="152"/>
                      <a:pt x="152" y="216"/>
                    </a:cubicBezTo>
                    <a:cubicBezTo>
                      <a:pt x="96" y="280"/>
                      <a:pt x="0" y="336"/>
                      <a:pt x="8" y="408"/>
                    </a:cubicBezTo>
                    <a:cubicBezTo>
                      <a:pt x="16" y="480"/>
                      <a:pt x="108" y="564"/>
                      <a:pt x="200" y="648"/>
                    </a:cubicBezTo>
                  </a:path>
                </a:pathLst>
              </a:custGeom>
              <a:solidFill>
                <a:schemeClr val="bg1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199" name="Freeform 7">
              <a:extLst>
                <a:ext uri="{FF2B5EF4-FFF2-40B4-BE49-F238E27FC236}">
                  <a16:creationId xmlns:a16="http://schemas.microsoft.com/office/drawing/2014/main" id="{8039FD23-5907-44AC-B1F7-106CF66E9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7" y="1644"/>
              <a:ext cx="43" cy="60"/>
            </a:xfrm>
            <a:custGeom>
              <a:avLst/>
              <a:gdLst>
                <a:gd name="T0" fmla="*/ 0 w 240"/>
                <a:gd name="T1" fmla="*/ 48 h 240"/>
                <a:gd name="T2" fmla="*/ 240 w 240"/>
                <a:gd name="T3" fmla="*/ 0 h 240"/>
                <a:gd name="T4" fmla="*/ 144 w 240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240">
                  <a:moveTo>
                    <a:pt x="0" y="48"/>
                  </a:moveTo>
                  <a:lnTo>
                    <a:pt x="240" y="0"/>
                  </a:lnTo>
                  <a:lnTo>
                    <a:pt x="144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0" name="Freeform 8">
              <a:extLst>
                <a:ext uri="{FF2B5EF4-FFF2-40B4-BE49-F238E27FC236}">
                  <a16:creationId xmlns:a16="http://schemas.microsoft.com/office/drawing/2014/main" id="{3F07DA02-992B-4EE6-B590-6EE3A8F7691E}"/>
                </a:ext>
              </a:extLst>
            </p:cNvPr>
            <p:cNvSpPr>
              <a:spLocks/>
            </p:cNvSpPr>
            <p:nvPr/>
          </p:nvSpPr>
          <p:spPr bwMode="auto">
            <a:xfrm rot="-11002298">
              <a:off x="4259" y="1074"/>
              <a:ext cx="43" cy="60"/>
            </a:xfrm>
            <a:custGeom>
              <a:avLst/>
              <a:gdLst>
                <a:gd name="T0" fmla="*/ 0 w 240"/>
                <a:gd name="T1" fmla="*/ 48 h 240"/>
                <a:gd name="T2" fmla="*/ 240 w 240"/>
                <a:gd name="T3" fmla="*/ 0 h 240"/>
                <a:gd name="T4" fmla="*/ 144 w 240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240">
                  <a:moveTo>
                    <a:pt x="0" y="48"/>
                  </a:moveTo>
                  <a:lnTo>
                    <a:pt x="240" y="0"/>
                  </a:lnTo>
                  <a:lnTo>
                    <a:pt x="144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1" name="Freeform 9">
              <a:extLst>
                <a:ext uri="{FF2B5EF4-FFF2-40B4-BE49-F238E27FC236}">
                  <a16:creationId xmlns:a16="http://schemas.microsoft.com/office/drawing/2014/main" id="{4C352D39-2516-4B32-8A7E-C0FF537C05E4}"/>
                </a:ext>
              </a:extLst>
            </p:cNvPr>
            <p:cNvSpPr>
              <a:spLocks/>
            </p:cNvSpPr>
            <p:nvPr/>
          </p:nvSpPr>
          <p:spPr bwMode="auto">
            <a:xfrm rot="3729279">
              <a:off x="4696" y="1164"/>
              <a:ext cx="43" cy="60"/>
            </a:xfrm>
            <a:custGeom>
              <a:avLst/>
              <a:gdLst>
                <a:gd name="T0" fmla="*/ 0 w 240"/>
                <a:gd name="T1" fmla="*/ 48 h 240"/>
                <a:gd name="T2" fmla="*/ 240 w 240"/>
                <a:gd name="T3" fmla="*/ 0 h 240"/>
                <a:gd name="T4" fmla="*/ 144 w 240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240">
                  <a:moveTo>
                    <a:pt x="0" y="48"/>
                  </a:moveTo>
                  <a:lnTo>
                    <a:pt x="240" y="0"/>
                  </a:lnTo>
                  <a:lnTo>
                    <a:pt x="144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2" name="Freeform 10">
              <a:extLst>
                <a:ext uri="{FF2B5EF4-FFF2-40B4-BE49-F238E27FC236}">
                  <a16:creationId xmlns:a16="http://schemas.microsoft.com/office/drawing/2014/main" id="{56747D40-CA9E-4ABD-9584-D506FBCEAC70}"/>
                </a:ext>
              </a:extLst>
            </p:cNvPr>
            <p:cNvSpPr>
              <a:spLocks/>
            </p:cNvSpPr>
            <p:nvPr/>
          </p:nvSpPr>
          <p:spPr bwMode="auto">
            <a:xfrm rot="19306677" flipH="1">
              <a:off x="4692" y="1548"/>
              <a:ext cx="43" cy="60"/>
            </a:xfrm>
            <a:custGeom>
              <a:avLst/>
              <a:gdLst>
                <a:gd name="T0" fmla="*/ 0 w 240"/>
                <a:gd name="T1" fmla="*/ 48 h 240"/>
                <a:gd name="T2" fmla="*/ 240 w 240"/>
                <a:gd name="T3" fmla="*/ 0 h 240"/>
                <a:gd name="T4" fmla="*/ 144 w 240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240">
                  <a:moveTo>
                    <a:pt x="0" y="48"/>
                  </a:moveTo>
                  <a:lnTo>
                    <a:pt x="240" y="0"/>
                  </a:lnTo>
                  <a:lnTo>
                    <a:pt x="144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3" name="Text Box 11">
              <a:extLst>
                <a:ext uri="{FF2B5EF4-FFF2-40B4-BE49-F238E27FC236}">
                  <a16:creationId xmlns:a16="http://schemas.microsoft.com/office/drawing/2014/main" id="{F5EDD78C-1E53-4333-8C37-83AC51CA2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056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204" name="Text Box 12">
              <a:extLst>
                <a:ext uri="{FF2B5EF4-FFF2-40B4-BE49-F238E27FC236}">
                  <a16:creationId xmlns:a16="http://schemas.microsoft.com/office/drawing/2014/main" id="{E7DD64D2-16B6-4864-970B-3933FDA4C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7" y="143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en-US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05" name="Rectangle 13">
            <a:extLst>
              <a:ext uri="{FF2B5EF4-FFF2-40B4-BE49-F238E27FC236}">
                <a16:creationId xmlns:a16="http://schemas.microsoft.com/office/drawing/2014/main" id="{FDE54056-CE60-42AA-BC5D-4FE90C935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9558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Cauchy’s Integral Theorem for Multiply connected domain: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analytic in a domain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simple closed curves C and C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06" name="Object 14">
            <a:extLst>
              <a:ext uri="{FF2B5EF4-FFF2-40B4-BE49-F238E27FC236}">
                <a16:creationId xmlns:a16="http://schemas.microsoft.com/office/drawing/2014/main" id="{B7DDF71E-51C0-4385-888E-3DCF0DAC1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676400"/>
          <a:ext cx="32004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44240" progId="Equation.DSMT4">
                  <p:embed/>
                </p:oleObj>
              </mc:Choice>
              <mc:Fallback>
                <p:oleObj name="Equation" r:id="rId2" imgW="1600200" imgH="444240" progId="Equation.DSMT4">
                  <p:embed/>
                  <p:pic>
                    <p:nvPicPr>
                      <p:cNvPr id="8206" name="Object 14">
                        <a:extLst>
                          <a:ext uri="{FF2B5EF4-FFF2-40B4-BE49-F238E27FC236}">
                            <a16:creationId xmlns:a16="http://schemas.microsoft.com/office/drawing/2014/main" id="{B7DDF71E-51C0-4385-888E-3DCF0DAC1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32004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48" name="Group 56">
            <a:extLst>
              <a:ext uri="{FF2B5EF4-FFF2-40B4-BE49-F238E27FC236}">
                <a16:creationId xmlns:a16="http://schemas.microsoft.com/office/drawing/2014/main" id="{5EEB79FE-7550-4185-9AFA-E9104EBFA668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981200"/>
            <a:ext cx="2346325" cy="1524000"/>
            <a:chOff x="3120" y="2112"/>
            <a:chExt cx="1478" cy="960"/>
          </a:xfrm>
        </p:grpSpPr>
        <p:grpSp>
          <p:nvGrpSpPr>
            <p:cNvPr id="8237" name="Group 45">
              <a:extLst>
                <a:ext uri="{FF2B5EF4-FFF2-40B4-BE49-F238E27FC236}">
                  <a16:creationId xmlns:a16="http://schemas.microsoft.com/office/drawing/2014/main" id="{10C1305B-1B4B-46C2-B34D-A249BC0A9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112"/>
              <a:ext cx="1286" cy="960"/>
              <a:chOff x="4080" y="864"/>
              <a:chExt cx="1286" cy="960"/>
            </a:xfrm>
          </p:grpSpPr>
          <p:sp>
            <p:nvSpPr>
              <p:cNvPr id="8238" name="Freeform 46">
                <a:extLst>
                  <a:ext uri="{FF2B5EF4-FFF2-40B4-BE49-F238E27FC236}">
                    <a16:creationId xmlns:a16="http://schemas.microsoft.com/office/drawing/2014/main" id="{BA5FE203-0BF2-4F0D-AC19-49D927F82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864"/>
                <a:ext cx="1014" cy="960"/>
              </a:xfrm>
              <a:custGeom>
                <a:avLst/>
                <a:gdLst>
                  <a:gd name="T0" fmla="*/ 1696 w 2264"/>
                  <a:gd name="T1" fmla="*/ 1392 h 1536"/>
                  <a:gd name="T2" fmla="*/ 1168 w 2264"/>
                  <a:gd name="T3" fmla="*/ 1536 h 1536"/>
                  <a:gd name="T4" fmla="*/ 496 w 2264"/>
                  <a:gd name="T5" fmla="*/ 1392 h 1536"/>
                  <a:gd name="T6" fmla="*/ 64 w 2264"/>
                  <a:gd name="T7" fmla="*/ 1056 h 1536"/>
                  <a:gd name="T8" fmla="*/ 112 w 2264"/>
                  <a:gd name="T9" fmla="*/ 720 h 1536"/>
                  <a:gd name="T10" fmla="*/ 400 w 2264"/>
                  <a:gd name="T11" fmla="*/ 432 h 1536"/>
                  <a:gd name="T12" fmla="*/ 1216 w 2264"/>
                  <a:gd name="T13" fmla="*/ 48 h 1536"/>
                  <a:gd name="T14" fmla="*/ 1888 w 2264"/>
                  <a:gd name="T15" fmla="*/ 144 h 1536"/>
                  <a:gd name="T16" fmla="*/ 2224 w 2264"/>
                  <a:gd name="T17" fmla="*/ 624 h 1536"/>
                  <a:gd name="T18" fmla="*/ 2128 w 2264"/>
                  <a:gd name="T19" fmla="*/ 1152 h 1536"/>
                  <a:gd name="T20" fmla="*/ 1696 w 2264"/>
                  <a:gd name="T21" fmla="*/ 1392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64" h="1536">
                    <a:moveTo>
                      <a:pt x="1696" y="1392"/>
                    </a:moveTo>
                    <a:cubicBezTo>
                      <a:pt x="1536" y="1456"/>
                      <a:pt x="1368" y="1536"/>
                      <a:pt x="1168" y="1536"/>
                    </a:cubicBezTo>
                    <a:cubicBezTo>
                      <a:pt x="968" y="1536"/>
                      <a:pt x="680" y="1472"/>
                      <a:pt x="496" y="1392"/>
                    </a:cubicBezTo>
                    <a:cubicBezTo>
                      <a:pt x="312" y="1312"/>
                      <a:pt x="128" y="1168"/>
                      <a:pt x="64" y="1056"/>
                    </a:cubicBezTo>
                    <a:cubicBezTo>
                      <a:pt x="0" y="944"/>
                      <a:pt x="56" y="824"/>
                      <a:pt x="112" y="720"/>
                    </a:cubicBezTo>
                    <a:cubicBezTo>
                      <a:pt x="168" y="616"/>
                      <a:pt x="216" y="544"/>
                      <a:pt x="400" y="432"/>
                    </a:cubicBezTo>
                    <a:cubicBezTo>
                      <a:pt x="584" y="320"/>
                      <a:pt x="968" y="96"/>
                      <a:pt x="1216" y="48"/>
                    </a:cubicBezTo>
                    <a:cubicBezTo>
                      <a:pt x="1464" y="0"/>
                      <a:pt x="1720" y="48"/>
                      <a:pt x="1888" y="144"/>
                    </a:cubicBezTo>
                    <a:cubicBezTo>
                      <a:pt x="2056" y="240"/>
                      <a:pt x="2184" y="456"/>
                      <a:pt x="2224" y="624"/>
                    </a:cubicBezTo>
                    <a:cubicBezTo>
                      <a:pt x="2264" y="792"/>
                      <a:pt x="2216" y="1024"/>
                      <a:pt x="2128" y="1152"/>
                    </a:cubicBezTo>
                    <a:cubicBezTo>
                      <a:pt x="2040" y="1280"/>
                      <a:pt x="1856" y="1328"/>
                      <a:pt x="1696" y="13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8239" name="Group 47">
                <a:extLst>
                  <a:ext uri="{FF2B5EF4-FFF2-40B4-BE49-F238E27FC236}">
                    <a16:creationId xmlns:a16="http://schemas.microsoft.com/office/drawing/2014/main" id="{0CBA4C00-AC59-4194-B6CE-D38D348D88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96" y="1164"/>
                <a:ext cx="344" cy="420"/>
                <a:chOff x="1632" y="2640"/>
                <a:chExt cx="768" cy="672"/>
              </a:xfrm>
            </p:grpSpPr>
            <p:sp>
              <p:nvSpPr>
                <p:cNvPr id="8240" name="Freeform 48">
                  <a:extLst>
                    <a:ext uri="{FF2B5EF4-FFF2-40B4-BE49-F238E27FC236}">
                      <a16:creationId xmlns:a16="http://schemas.microsoft.com/office/drawing/2014/main" id="{0BE2ABD0-1E3F-42D3-864D-2742AFE3F5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4" y="2832"/>
                  <a:ext cx="576" cy="480"/>
                </a:xfrm>
                <a:custGeom>
                  <a:avLst/>
                  <a:gdLst>
                    <a:gd name="T0" fmla="*/ 0 w 568"/>
                    <a:gd name="T1" fmla="*/ 432 h 456"/>
                    <a:gd name="T2" fmla="*/ 480 w 568"/>
                    <a:gd name="T3" fmla="*/ 384 h 456"/>
                    <a:gd name="T4" fmla="*/ 528 w 568"/>
                    <a:gd name="T5" fmla="*/ 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8" h="456">
                      <a:moveTo>
                        <a:pt x="0" y="432"/>
                      </a:moveTo>
                      <a:cubicBezTo>
                        <a:pt x="196" y="444"/>
                        <a:pt x="392" y="456"/>
                        <a:pt x="480" y="384"/>
                      </a:cubicBezTo>
                      <a:cubicBezTo>
                        <a:pt x="568" y="312"/>
                        <a:pt x="548" y="156"/>
                        <a:pt x="528" y="0"/>
                      </a:cubicBezTo>
                    </a:path>
                  </a:pathLst>
                </a:cu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241" name="Freeform 49">
                  <a:extLst>
                    <a:ext uri="{FF2B5EF4-FFF2-40B4-BE49-F238E27FC236}">
                      <a16:creationId xmlns:a16="http://schemas.microsoft.com/office/drawing/2014/main" id="{998BEB21-E727-4162-8526-0FCA3549FF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2" y="2640"/>
                  <a:ext cx="728" cy="648"/>
                </a:xfrm>
                <a:custGeom>
                  <a:avLst/>
                  <a:gdLst>
                    <a:gd name="T0" fmla="*/ 728 w 728"/>
                    <a:gd name="T1" fmla="*/ 216 h 648"/>
                    <a:gd name="T2" fmla="*/ 584 w 728"/>
                    <a:gd name="T3" fmla="*/ 72 h 648"/>
                    <a:gd name="T4" fmla="*/ 344 w 728"/>
                    <a:gd name="T5" fmla="*/ 24 h 648"/>
                    <a:gd name="T6" fmla="*/ 152 w 728"/>
                    <a:gd name="T7" fmla="*/ 216 h 648"/>
                    <a:gd name="T8" fmla="*/ 8 w 728"/>
                    <a:gd name="T9" fmla="*/ 408 h 648"/>
                    <a:gd name="T10" fmla="*/ 200 w 728"/>
                    <a:gd name="T11" fmla="*/ 648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8" h="648">
                      <a:moveTo>
                        <a:pt x="728" y="216"/>
                      </a:moveTo>
                      <a:cubicBezTo>
                        <a:pt x="688" y="160"/>
                        <a:pt x="648" y="104"/>
                        <a:pt x="584" y="72"/>
                      </a:cubicBezTo>
                      <a:cubicBezTo>
                        <a:pt x="520" y="40"/>
                        <a:pt x="416" y="0"/>
                        <a:pt x="344" y="24"/>
                      </a:cubicBezTo>
                      <a:cubicBezTo>
                        <a:pt x="272" y="48"/>
                        <a:pt x="208" y="152"/>
                        <a:pt x="152" y="216"/>
                      </a:cubicBezTo>
                      <a:cubicBezTo>
                        <a:pt x="96" y="280"/>
                        <a:pt x="0" y="336"/>
                        <a:pt x="8" y="408"/>
                      </a:cubicBezTo>
                      <a:cubicBezTo>
                        <a:pt x="16" y="480"/>
                        <a:pt x="108" y="564"/>
                        <a:pt x="200" y="648"/>
                      </a:cubicBezTo>
                    </a:path>
                  </a:pathLst>
                </a:custGeom>
                <a:solidFill>
                  <a:schemeClr val="bg1"/>
                </a:solidFill>
                <a:ln w="9525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8242" name="Freeform 50">
                <a:extLst>
                  <a:ext uri="{FF2B5EF4-FFF2-40B4-BE49-F238E27FC236}">
                    <a16:creationId xmlns:a16="http://schemas.microsoft.com/office/drawing/2014/main" id="{A2FA7EA4-EB7C-4EC2-A47E-F0086BC85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" y="1644"/>
                <a:ext cx="43" cy="60"/>
              </a:xfrm>
              <a:custGeom>
                <a:avLst/>
                <a:gdLst>
                  <a:gd name="T0" fmla="*/ 0 w 240"/>
                  <a:gd name="T1" fmla="*/ 48 h 240"/>
                  <a:gd name="T2" fmla="*/ 240 w 240"/>
                  <a:gd name="T3" fmla="*/ 0 h 240"/>
                  <a:gd name="T4" fmla="*/ 144 w 240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48"/>
                    </a:moveTo>
                    <a:lnTo>
                      <a:pt x="240" y="0"/>
                    </a:lnTo>
                    <a:lnTo>
                      <a:pt x="14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43" name="Freeform 51">
                <a:extLst>
                  <a:ext uri="{FF2B5EF4-FFF2-40B4-BE49-F238E27FC236}">
                    <a16:creationId xmlns:a16="http://schemas.microsoft.com/office/drawing/2014/main" id="{983AF1A1-FCF1-4270-9B4A-477FE6BC4EEC}"/>
                  </a:ext>
                </a:extLst>
              </p:cNvPr>
              <p:cNvSpPr>
                <a:spLocks/>
              </p:cNvSpPr>
              <p:nvPr/>
            </p:nvSpPr>
            <p:spPr bwMode="auto">
              <a:xfrm rot="-11002298">
                <a:off x="4259" y="1074"/>
                <a:ext cx="43" cy="60"/>
              </a:xfrm>
              <a:custGeom>
                <a:avLst/>
                <a:gdLst>
                  <a:gd name="T0" fmla="*/ 0 w 240"/>
                  <a:gd name="T1" fmla="*/ 48 h 240"/>
                  <a:gd name="T2" fmla="*/ 240 w 240"/>
                  <a:gd name="T3" fmla="*/ 0 h 240"/>
                  <a:gd name="T4" fmla="*/ 144 w 240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48"/>
                    </a:moveTo>
                    <a:lnTo>
                      <a:pt x="240" y="0"/>
                    </a:lnTo>
                    <a:lnTo>
                      <a:pt x="14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44" name="Freeform 52">
                <a:extLst>
                  <a:ext uri="{FF2B5EF4-FFF2-40B4-BE49-F238E27FC236}">
                    <a16:creationId xmlns:a16="http://schemas.microsoft.com/office/drawing/2014/main" id="{37F46218-9EAE-4FC3-9E6E-7CA1B4B60C68}"/>
                  </a:ext>
                </a:extLst>
              </p:cNvPr>
              <p:cNvSpPr>
                <a:spLocks/>
              </p:cNvSpPr>
              <p:nvPr/>
            </p:nvSpPr>
            <p:spPr bwMode="auto">
              <a:xfrm rot="3729279">
                <a:off x="4696" y="1164"/>
                <a:ext cx="43" cy="60"/>
              </a:xfrm>
              <a:custGeom>
                <a:avLst/>
                <a:gdLst>
                  <a:gd name="T0" fmla="*/ 0 w 240"/>
                  <a:gd name="T1" fmla="*/ 48 h 240"/>
                  <a:gd name="T2" fmla="*/ 240 w 240"/>
                  <a:gd name="T3" fmla="*/ 0 h 240"/>
                  <a:gd name="T4" fmla="*/ 144 w 240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48"/>
                    </a:moveTo>
                    <a:lnTo>
                      <a:pt x="240" y="0"/>
                    </a:lnTo>
                    <a:lnTo>
                      <a:pt x="14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45" name="Freeform 53">
                <a:extLst>
                  <a:ext uri="{FF2B5EF4-FFF2-40B4-BE49-F238E27FC236}">
                    <a16:creationId xmlns:a16="http://schemas.microsoft.com/office/drawing/2014/main" id="{A11A55F6-B5EF-4494-BD5D-BC560EE7398A}"/>
                  </a:ext>
                </a:extLst>
              </p:cNvPr>
              <p:cNvSpPr>
                <a:spLocks/>
              </p:cNvSpPr>
              <p:nvPr/>
            </p:nvSpPr>
            <p:spPr bwMode="auto">
              <a:xfrm rot="19306677" flipH="1">
                <a:off x="4692" y="1548"/>
                <a:ext cx="43" cy="60"/>
              </a:xfrm>
              <a:custGeom>
                <a:avLst/>
                <a:gdLst>
                  <a:gd name="T0" fmla="*/ 0 w 240"/>
                  <a:gd name="T1" fmla="*/ 48 h 240"/>
                  <a:gd name="T2" fmla="*/ 240 w 240"/>
                  <a:gd name="T3" fmla="*/ 0 h 240"/>
                  <a:gd name="T4" fmla="*/ 144 w 240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48"/>
                    </a:moveTo>
                    <a:lnTo>
                      <a:pt x="240" y="0"/>
                    </a:lnTo>
                    <a:lnTo>
                      <a:pt x="144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46" name="Text Box 54">
                <a:extLst>
                  <a:ext uri="{FF2B5EF4-FFF2-40B4-BE49-F238E27FC236}">
                    <a16:creationId xmlns:a16="http://schemas.microsoft.com/office/drawing/2014/main" id="{0EA392D8-A5E6-459E-B04A-1B5CB5570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" y="1056"/>
                <a:ext cx="3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8247" name="Text Box 55">
                <a:extLst>
                  <a:ext uri="{FF2B5EF4-FFF2-40B4-BE49-F238E27FC236}">
                    <a16:creationId xmlns:a16="http://schemas.microsoft.com/office/drawing/2014/main" id="{82B10D86-5B9B-42C8-AC19-4488E9896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7" y="143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7" name="Group 15">
              <a:extLst>
                <a:ext uri="{FF2B5EF4-FFF2-40B4-BE49-F238E27FC236}">
                  <a16:creationId xmlns:a16="http://schemas.microsoft.com/office/drawing/2014/main" id="{B73B2425-DBD2-4664-88FF-EE4822A61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448"/>
              <a:ext cx="864" cy="336"/>
              <a:chOff x="4032" y="1200"/>
              <a:chExt cx="864" cy="336"/>
            </a:xfrm>
          </p:grpSpPr>
          <p:sp>
            <p:nvSpPr>
              <p:cNvPr id="8208" name="Rectangle 16">
                <a:extLst>
                  <a:ext uri="{FF2B5EF4-FFF2-40B4-BE49-F238E27FC236}">
                    <a16:creationId xmlns:a16="http://schemas.microsoft.com/office/drawing/2014/main" id="{14E23E78-DC0B-4D3E-ACE0-AEFBD0E60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432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209" name="Line 17">
                <a:extLst>
                  <a:ext uri="{FF2B5EF4-FFF2-40B4-BE49-F238E27FC236}">
                    <a16:creationId xmlns:a16="http://schemas.microsoft.com/office/drawing/2014/main" id="{95852626-F699-45C0-9A60-D6FCF6257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4" y="144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0" name="Line 18">
                <a:extLst>
                  <a:ext uri="{FF2B5EF4-FFF2-40B4-BE49-F238E27FC236}">
                    <a16:creationId xmlns:a16="http://schemas.microsoft.com/office/drawing/2014/main" id="{6BA87B07-F812-4450-8456-68977A21A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0" y="1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11" name="Text Box 19">
                <a:extLst>
                  <a:ext uri="{FF2B5EF4-FFF2-40B4-BE49-F238E27FC236}">
                    <a16:creationId xmlns:a16="http://schemas.microsoft.com/office/drawing/2014/main" id="{9404EB89-4E26-413E-A429-1D00B5B2E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8212" name="Text Box 20">
                <a:extLst>
                  <a:ext uri="{FF2B5EF4-FFF2-40B4-BE49-F238E27FC236}">
                    <a16:creationId xmlns:a16="http://schemas.microsoft.com/office/drawing/2014/main" id="{C51E5A92-A1AA-44D2-AB1C-EE4B07B5A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24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</p:grpSp>
      <p:sp>
        <p:nvSpPr>
          <p:cNvPr id="8249" name="Rectangle 57">
            <a:extLst>
              <a:ext uri="{FF2B5EF4-FFF2-40B4-BE49-F238E27FC236}">
                <a16:creationId xmlns:a16="http://schemas.microsoft.com/office/drawing/2014/main" id="{E7558AC1-D74A-468B-B4C1-F9C69030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743200"/>
            <a:ext cx="6858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prove this we introduce a cross-cut AB.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Then the a simple closed curve C' consisting of AB, C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clockwise, BA and C anti-clockwise encloses a simply connected region. Therefore</a:t>
            </a: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250" name="Object 58">
            <a:extLst>
              <a:ext uri="{FF2B5EF4-FFF2-40B4-BE49-F238E27FC236}">
                <a16:creationId xmlns:a16="http://schemas.microsoft.com/office/drawing/2014/main" id="{E16F841A-990F-4B53-85CE-E0FE01EB6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343400"/>
          <a:ext cx="17526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419040" progId="Equation.DSMT4">
                  <p:embed/>
                </p:oleObj>
              </mc:Choice>
              <mc:Fallback>
                <p:oleObj name="Equation" r:id="rId4" imgW="876240" imgH="419040" progId="Equation.DSMT4">
                  <p:embed/>
                  <p:pic>
                    <p:nvPicPr>
                      <p:cNvPr id="8250" name="Object 58">
                        <a:extLst>
                          <a:ext uri="{FF2B5EF4-FFF2-40B4-BE49-F238E27FC236}">
                            <a16:creationId xmlns:a16="http://schemas.microsoft.com/office/drawing/2014/main" id="{E16F841A-990F-4B53-85CE-E0FE01EB67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17526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1" name="Object 59">
            <a:extLst>
              <a:ext uri="{FF2B5EF4-FFF2-40B4-BE49-F238E27FC236}">
                <a16:creationId xmlns:a16="http://schemas.microsoft.com/office/drawing/2014/main" id="{EC2D928C-DC80-4D93-9601-41963449B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5105400"/>
          <a:ext cx="62230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11480" imgH="444240" progId="Equation.DSMT4">
                  <p:embed/>
                </p:oleObj>
              </mc:Choice>
              <mc:Fallback>
                <p:oleObj name="Equation" r:id="rId6" imgW="3111480" imgH="444240" progId="Equation.DSMT4">
                  <p:embed/>
                  <p:pic>
                    <p:nvPicPr>
                      <p:cNvPr id="8251" name="Object 59">
                        <a:extLst>
                          <a:ext uri="{FF2B5EF4-FFF2-40B4-BE49-F238E27FC236}">
                            <a16:creationId xmlns:a16="http://schemas.microsoft.com/office/drawing/2014/main" id="{EC2D928C-DC80-4D93-9601-41963449B7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105400"/>
                        <a:ext cx="62230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2" name="Rectangle 60">
            <a:extLst>
              <a:ext uri="{FF2B5EF4-FFF2-40B4-BE49-F238E27FC236}">
                <a16:creationId xmlns:a16="http://schemas.microsoft.com/office/drawing/2014/main" id="{8688572A-91EF-48C8-BDA0-BBEFB28AD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198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Hence the result.</a:t>
            </a: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6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00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215184" y="22844"/>
                <a:ext cx="8677296" cy="6574508"/>
              </a:xfrm>
              <a:prstGeom prst="rect">
                <a:avLst/>
              </a:prstGeom>
            </p:spPr>
            <p:txBody>
              <a:bodyPr/>
              <a:lstStyle/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800" b="1" noProof="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Example: </a:t>
                </a:r>
                <a:r>
                  <a:rPr lang="en-US" sz="2800" noProof="0" dirty="0">
                    <a:latin typeface="Times New Roman" pitchFamily="18" charset="0"/>
                    <a:cs typeface="Times New Roman" pitchFamily="18" charset="0"/>
                  </a:rPr>
                  <a:t>Using Cauchy integral theorem and its extension evaluate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US" sz="2800" i="1" noProof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noProof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800" i="1" noProof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(</m:t>
                            </m:r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+2)</m:t>
                            </m:r>
                          </m:den>
                        </m:f>
                        <m:r>
                          <a:rPr lang="en-US" sz="2800" b="0" i="1" noProof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</m:nary>
                    <m:r>
                      <a:rPr lang="en-US" sz="2800" b="0" i="1" noProof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where</a:t>
                </a:r>
                <a:r>
                  <a:rPr kumimoji="0" lang="en-US" sz="280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C is any rectangle containing the points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=2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inside it.</a:t>
                </a:r>
              </a:p>
              <a:p>
                <a:pPr lvl="0" algn="just">
                  <a:spcBef>
                    <a:spcPct val="20000"/>
                  </a:spcBef>
                  <a:defRPr/>
                </a:pPr>
                <a:r>
                  <a:rPr lang="en-US" sz="2800" b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The integrand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+2)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is not analytic 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=−2.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Both these points lie inside C. Enclose the points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itchFamily="18" charset="0"/>
                      </a:rPr>
                      <m:t>=−2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by circles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of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respectively,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such that both these circles lie inside C and don’t intersect with each other.</a:t>
                </a:r>
              </a:p>
              <a:p>
                <a:pPr lvl="0" algn="just">
                  <a:spcBef>
                    <a:spcPct val="20000"/>
                  </a:spcBef>
                  <a:defRPr/>
                </a:pPr>
                <a:r>
                  <a:rPr lang="en-US" sz="2800" baseline="0" dirty="0">
                    <a:latin typeface="Times New Roman" pitchFamily="18" charset="0"/>
                    <a:cs typeface="Times New Roman" pitchFamily="18" charset="0"/>
                  </a:rPr>
                  <a:t>Therefore,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the domain D bounded by 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is multiply connected domain. Hence, by the extension of the Cauchy integral theorem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of multiply connected domains, we get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84" y="22844"/>
                <a:ext cx="8677296" cy="6574508"/>
              </a:xfrm>
              <a:prstGeom prst="rect">
                <a:avLst/>
              </a:prstGeom>
              <a:blipFill>
                <a:blip r:embed="rId2"/>
                <a:stretch>
                  <a:fillRect l="-1404" t="-1020" r="-1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524F9-01FC-4EBC-A9A1-2AA48923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12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7498C3-9714-4F5C-99D8-01270BBD5093}"/>
                  </a:ext>
                </a:extLst>
              </p:cNvPr>
              <p:cNvSpPr txBox="1"/>
              <p:nvPr/>
            </p:nvSpPr>
            <p:spPr>
              <a:xfrm>
                <a:off x="107504" y="136525"/>
                <a:ext cx="8928992" cy="5262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𝑑𝑧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+2)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∮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𝑑𝑧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+2)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∮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𝑑𝑧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+2)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∮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e>
                        </m:nary>
                      </m:e>
                    </m:nary>
                  </m:oMath>
                </a14:m>
                <a:endParaRPr lang="en-I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By Cauchy integral theorem, we obtain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∮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I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Also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(- 2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7498C3-9714-4F5C-99D8-01270BBD5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36525"/>
                <a:ext cx="8928992" cy="5262979"/>
              </a:xfrm>
              <a:prstGeom prst="rect">
                <a:avLst/>
              </a:prstGeom>
              <a:blipFill>
                <a:blip r:embed="rId2"/>
                <a:stretch>
                  <a:fillRect l="-2459" b="-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92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477D2-641A-4EB3-B956-2A99D45FE3E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371600" y="2895600"/>
            <a:ext cx="6324600" cy="1905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Topics Covered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750776" cy="4829196"/>
          </a:xfrm>
        </p:spPr>
        <p:txBody>
          <a:bodyPr/>
          <a:lstStyle/>
          <a:p>
            <a:r>
              <a:rPr lang="en-US" b="1" dirty="0"/>
              <a:t>Simple connected domain and multiply connected domain</a:t>
            </a:r>
          </a:p>
          <a:p>
            <a:r>
              <a:rPr lang="en-US" b="1" dirty="0"/>
              <a:t>Cauchy integral theorem</a:t>
            </a:r>
          </a:p>
          <a:p>
            <a:r>
              <a:rPr lang="en-US" b="1" dirty="0"/>
              <a:t>Examples</a:t>
            </a:r>
          </a:p>
          <a:p>
            <a:r>
              <a:rPr lang="en-US" b="1" dirty="0"/>
              <a:t>Independence of path</a:t>
            </a:r>
          </a:p>
          <a:p>
            <a:r>
              <a:rPr lang="en-US" b="1" dirty="0"/>
              <a:t>Extension of Cauchy integral theorem</a:t>
            </a:r>
          </a:p>
          <a:p>
            <a:r>
              <a:rPr lang="en-US" b="1" dirty="0"/>
              <a:t>Examples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7B3D-08B1-4844-A915-1CC1DD33EC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0638A-425B-4C77-A1B8-79058C544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0" y="381000"/>
            <a:ext cx="828092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closed contour:</a:t>
            </a:r>
            <a:r>
              <a:rPr lang="en-US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curve in which 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and end point coincide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other common points; i.e. curve does not intersect or touch itself.</a:t>
            </a:r>
          </a:p>
          <a:p>
            <a:r>
              <a:rPr lang="en-US" altLang="en-US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en-US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circle is a simple curve, A curve in the shape of 8 is not simple.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ED7356D-32C3-456D-B2BB-C1BD745F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9400"/>
            <a:ext cx="853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 connected domain:</a:t>
            </a:r>
            <a:r>
              <a:rPr lang="en-US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region D in the complex plain such that every simple closed contour in D encloses only the points of D.</a:t>
            </a:r>
          </a:p>
          <a:p>
            <a:pPr algn="just"/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altLang="en-US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interior of a circle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disc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is a Simply connected domain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domain which is not simply connected</a:t>
            </a:r>
            <a:r>
              <a:rPr lang="en-US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Multiply connected.</a:t>
            </a:r>
          </a:p>
        </p:txBody>
      </p:sp>
      <p:sp>
        <p:nvSpPr>
          <p:cNvPr id="6148" name="Freeform 4">
            <a:extLst>
              <a:ext uri="{FF2B5EF4-FFF2-40B4-BE49-F238E27FC236}">
                <a16:creationId xmlns:a16="http://schemas.microsoft.com/office/drawing/2014/main" id="{81A7B137-916D-433A-A117-D1B5780308AC}"/>
              </a:ext>
            </a:extLst>
          </p:cNvPr>
          <p:cNvSpPr>
            <a:spLocks/>
          </p:cNvSpPr>
          <p:nvPr/>
        </p:nvSpPr>
        <p:spPr bwMode="auto">
          <a:xfrm>
            <a:off x="457200" y="5181600"/>
            <a:ext cx="1524000" cy="838200"/>
          </a:xfrm>
          <a:custGeom>
            <a:avLst/>
            <a:gdLst>
              <a:gd name="T0" fmla="*/ 168 w 984"/>
              <a:gd name="T1" fmla="*/ 632 h 896"/>
              <a:gd name="T2" fmla="*/ 24 w 984"/>
              <a:gd name="T3" fmla="*/ 152 h 896"/>
              <a:gd name="T4" fmla="*/ 312 w 984"/>
              <a:gd name="T5" fmla="*/ 8 h 896"/>
              <a:gd name="T6" fmla="*/ 744 w 984"/>
              <a:gd name="T7" fmla="*/ 104 h 896"/>
              <a:gd name="T8" fmla="*/ 408 w 984"/>
              <a:gd name="T9" fmla="*/ 344 h 896"/>
              <a:gd name="T10" fmla="*/ 936 w 984"/>
              <a:gd name="T11" fmla="*/ 536 h 896"/>
              <a:gd name="T12" fmla="*/ 696 w 984"/>
              <a:gd name="T13" fmla="*/ 872 h 896"/>
              <a:gd name="T14" fmla="*/ 168 w 984"/>
              <a:gd name="T15" fmla="*/ 632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4" h="896">
                <a:moveTo>
                  <a:pt x="168" y="632"/>
                </a:moveTo>
                <a:cubicBezTo>
                  <a:pt x="56" y="512"/>
                  <a:pt x="0" y="256"/>
                  <a:pt x="24" y="152"/>
                </a:cubicBezTo>
                <a:cubicBezTo>
                  <a:pt x="48" y="48"/>
                  <a:pt x="192" y="16"/>
                  <a:pt x="312" y="8"/>
                </a:cubicBezTo>
                <a:cubicBezTo>
                  <a:pt x="432" y="0"/>
                  <a:pt x="728" y="48"/>
                  <a:pt x="744" y="104"/>
                </a:cubicBezTo>
                <a:cubicBezTo>
                  <a:pt x="760" y="160"/>
                  <a:pt x="376" y="272"/>
                  <a:pt x="408" y="344"/>
                </a:cubicBezTo>
                <a:cubicBezTo>
                  <a:pt x="440" y="416"/>
                  <a:pt x="888" y="448"/>
                  <a:pt x="936" y="536"/>
                </a:cubicBezTo>
                <a:cubicBezTo>
                  <a:pt x="984" y="624"/>
                  <a:pt x="832" y="848"/>
                  <a:pt x="696" y="872"/>
                </a:cubicBezTo>
                <a:cubicBezTo>
                  <a:pt x="560" y="896"/>
                  <a:pt x="280" y="752"/>
                  <a:pt x="168" y="63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877FE658-A481-41B6-855E-DD596A121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1219200" cy="7620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899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0" name="Freeform 6">
            <a:extLst>
              <a:ext uri="{FF2B5EF4-FFF2-40B4-BE49-F238E27FC236}">
                <a16:creationId xmlns:a16="http://schemas.microsoft.com/office/drawing/2014/main" id="{D41EF2B2-6E6B-42FC-8CA0-54ADD0940A3D}"/>
              </a:ext>
            </a:extLst>
          </p:cNvPr>
          <p:cNvSpPr>
            <a:spLocks/>
          </p:cNvSpPr>
          <p:nvPr/>
        </p:nvSpPr>
        <p:spPr bwMode="auto">
          <a:xfrm>
            <a:off x="2057400" y="5143500"/>
            <a:ext cx="1754188" cy="990600"/>
          </a:xfrm>
          <a:custGeom>
            <a:avLst/>
            <a:gdLst>
              <a:gd name="T0" fmla="*/ 32 w 1105"/>
              <a:gd name="T1" fmla="*/ 288 h 624"/>
              <a:gd name="T2" fmla="*/ 20 w 1105"/>
              <a:gd name="T3" fmla="*/ 120 h 624"/>
              <a:gd name="T4" fmla="*/ 32 w 1105"/>
              <a:gd name="T5" fmla="*/ 84 h 624"/>
              <a:gd name="T6" fmla="*/ 140 w 1105"/>
              <a:gd name="T7" fmla="*/ 24 h 624"/>
              <a:gd name="T8" fmla="*/ 236 w 1105"/>
              <a:gd name="T9" fmla="*/ 0 h 624"/>
              <a:gd name="T10" fmla="*/ 380 w 1105"/>
              <a:gd name="T11" fmla="*/ 12 h 624"/>
              <a:gd name="T12" fmla="*/ 452 w 1105"/>
              <a:gd name="T13" fmla="*/ 36 h 624"/>
              <a:gd name="T14" fmla="*/ 500 w 1105"/>
              <a:gd name="T15" fmla="*/ 120 h 624"/>
              <a:gd name="T16" fmla="*/ 488 w 1105"/>
              <a:gd name="T17" fmla="*/ 216 h 624"/>
              <a:gd name="T18" fmla="*/ 416 w 1105"/>
              <a:gd name="T19" fmla="*/ 240 h 624"/>
              <a:gd name="T20" fmla="*/ 272 w 1105"/>
              <a:gd name="T21" fmla="*/ 252 h 624"/>
              <a:gd name="T22" fmla="*/ 236 w 1105"/>
              <a:gd name="T23" fmla="*/ 264 h 624"/>
              <a:gd name="T24" fmla="*/ 236 w 1105"/>
              <a:gd name="T25" fmla="*/ 396 h 624"/>
              <a:gd name="T26" fmla="*/ 272 w 1105"/>
              <a:gd name="T27" fmla="*/ 420 h 624"/>
              <a:gd name="T28" fmla="*/ 392 w 1105"/>
              <a:gd name="T29" fmla="*/ 480 h 624"/>
              <a:gd name="T30" fmla="*/ 416 w 1105"/>
              <a:gd name="T31" fmla="*/ 444 h 624"/>
              <a:gd name="T32" fmla="*/ 392 w 1105"/>
              <a:gd name="T33" fmla="*/ 372 h 624"/>
              <a:gd name="T34" fmla="*/ 416 w 1105"/>
              <a:gd name="T35" fmla="*/ 336 h 624"/>
              <a:gd name="T36" fmla="*/ 488 w 1105"/>
              <a:gd name="T37" fmla="*/ 312 h 624"/>
              <a:gd name="T38" fmla="*/ 656 w 1105"/>
              <a:gd name="T39" fmla="*/ 360 h 624"/>
              <a:gd name="T40" fmla="*/ 692 w 1105"/>
              <a:gd name="T41" fmla="*/ 480 h 624"/>
              <a:gd name="T42" fmla="*/ 728 w 1105"/>
              <a:gd name="T43" fmla="*/ 540 h 624"/>
              <a:gd name="T44" fmla="*/ 740 w 1105"/>
              <a:gd name="T45" fmla="*/ 576 h 624"/>
              <a:gd name="T46" fmla="*/ 776 w 1105"/>
              <a:gd name="T47" fmla="*/ 372 h 624"/>
              <a:gd name="T48" fmla="*/ 752 w 1105"/>
              <a:gd name="T49" fmla="*/ 336 h 624"/>
              <a:gd name="T50" fmla="*/ 728 w 1105"/>
              <a:gd name="T51" fmla="*/ 264 h 624"/>
              <a:gd name="T52" fmla="*/ 824 w 1105"/>
              <a:gd name="T53" fmla="*/ 144 h 624"/>
              <a:gd name="T54" fmla="*/ 932 w 1105"/>
              <a:gd name="T55" fmla="*/ 156 h 624"/>
              <a:gd name="T56" fmla="*/ 1004 w 1105"/>
              <a:gd name="T57" fmla="*/ 180 h 624"/>
              <a:gd name="T58" fmla="*/ 1076 w 1105"/>
              <a:gd name="T59" fmla="*/ 288 h 624"/>
              <a:gd name="T60" fmla="*/ 1064 w 1105"/>
              <a:gd name="T61" fmla="*/ 504 h 624"/>
              <a:gd name="T62" fmla="*/ 992 w 1105"/>
              <a:gd name="T63" fmla="*/ 540 h 624"/>
              <a:gd name="T64" fmla="*/ 788 w 1105"/>
              <a:gd name="T65" fmla="*/ 624 h 624"/>
              <a:gd name="T66" fmla="*/ 224 w 1105"/>
              <a:gd name="T67" fmla="*/ 564 h 624"/>
              <a:gd name="T68" fmla="*/ 104 w 1105"/>
              <a:gd name="T69" fmla="*/ 480 h 624"/>
              <a:gd name="T70" fmla="*/ 32 w 1105"/>
              <a:gd name="T71" fmla="*/ 324 h 624"/>
              <a:gd name="T72" fmla="*/ 8 w 1105"/>
              <a:gd name="T73" fmla="*/ 288 h 624"/>
              <a:gd name="T74" fmla="*/ 32 w 1105"/>
              <a:gd name="T75" fmla="*/ 288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05" h="624">
                <a:moveTo>
                  <a:pt x="32" y="288"/>
                </a:moveTo>
                <a:cubicBezTo>
                  <a:pt x="1" y="196"/>
                  <a:pt x="0" y="228"/>
                  <a:pt x="20" y="120"/>
                </a:cubicBezTo>
                <a:cubicBezTo>
                  <a:pt x="22" y="108"/>
                  <a:pt x="23" y="93"/>
                  <a:pt x="32" y="84"/>
                </a:cubicBezTo>
                <a:cubicBezTo>
                  <a:pt x="65" y="51"/>
                  <a:pt x="99" y="35"/>
                  <a:pt x="140" y="24"/>
                </a:cubicBezTo>
                <a:cubicBezTo>
                  <a:pt x="172" y="15"/>
                  <a:pt x="236" y="0"/>
                  <a:pt x="236" y="0"/>
                </a:cubicBezTo>
                <a:cubicBezTo>
                  <a:pt x="284" y="4"/>
                  <a:pt x="332" y="4"/>
                  <a:pt x="380" y="12"/>
                </a:cubicBezTo>
                <a:cubicBezTo>
                  <a:pt x="405" y="16"/>
                  <a:pt x="452" y="36"/>
                  <a:pt x="452" y="36"/>
                </a:cubicBezTo>
                <a:cubicBezTo>
                  <a:pt x="463" y="52"/>
                  <a:pt x="499" y="103"/>
                  <a:pt x="500" y="120"/>
                </a:cubicBezTo>
                <a:cubicBezTo>
                  <a:pt x="503" y="152"/>
                  <a:pt x="506" y="190"/>
                  <a:pt x="488" y="216"/>
                </a:cubicBezTo>
                <a:cubicBezTo>
                  <a:pt x="473" y="237"/>
                  <a:pt x="441" y="238"/>
                  <a:pt x="416" y="240"/>
                </a:cubicBezTo>
                <a:cubicBezTo>
                  <a:pt x="368" y="244"/>
                  <a:pt x="320" y="248"/>
                  <a:pt x="272" y="252"/>
                </a:cubicBezTo>
                <a:cubicBezTo>
                  <a:pt x="260" y="256"/>
                  <a:pt x="245" y="255"/>
                  <a:pt x="236" y="264"/>
                </a:cubicBezTo>
                <a:cubicBezTo>
                  <a:pt x="209" y="291"/>
                  <a:pt x="233" y="390"/>
                  <a:pt x="236" y="396"/>
                </a:cubicBezTo>
                <a:cubicBezTo>
                  <a:pt x="241" y="409"/>
                  <a:pt x="259" y="413"/>
                  <a:pt x="272" y="420"/>
                </a:cubicBezTo>
                <a:cubicBezTo>
                  <a:pt x="311" y="442"/>
                  <a:pt x="350" y="466"/>
                  <a:pt x="392" y="480"/>
                </a:cubicBezTo>
                <a:cubicBezTo>
                  <a:pt x="400" y="468"/>
                  <a:pt x="416" y="458"/>
                  <a:pt x="416" y="444"/>
                </a:cubicBezTo>
                <a:cubicBezTo>
                  <a:pt x="416" y="419"/>
                  <a:pt x="392" y="372"/>
                  <a:pt x="392" y="372"/>
                </a:cubicBezTo>
                <a:cubicBezTo>
                  <a:pt x="400" y="360"/>
                  <a:pt x="404" y="344"/>
                  <a:pt x="416" y="336"/>
                </a:cubicBezTo>
                <a:cubicBezTo>
                  <a:pt x="437" y="323"/>
                  <a:pt x="488" y="312"/>
                  <a:pt x="488" y="312"/>
                </a:cubicBezTo>
                <a:cubicBezTo>
                  <a:pt x="555" y="322"/>
                  <a:pt x="601" y="323"/>
                  <a:pt x="656" y="360"/>
                </a:cubicBezTo>
                <a:cubicBezTo>
                  <a:pt x="685" y="448"/>
                  <a:pt x="674" y="407"/>
                  <a:pt x="692" y="480"/>
                </a:cubicBezTo>
                <a:cubicBezTo>
                  <a:pt x="669" y="549"/>
                  <a:pt x="676" y="488"/>
                  <a:pt x="728" y="540"/>
                </a:cubicBezTo>
                <a:cubicBezTo>
                  <a:pt x="737" y="549"/>
                  <a:pt x="736" y="564"/>
                  <a:pt x="740" y="576"/>
                </a:cubicBezTo>
                <a:cubicBezTo>
                  <a:pt x="822" y="522"/>
                  <a:pt x="815" y="462"/>
                  <a:pt x="776" y="372"/>
                </a:cubicBezTo>
                <a:cubicBezTo>
                  <a:pt x="770" y="359"/>
                  <a:pt x="758" y="349"/>
                  <a:pt x="752" y="336"/>
                </a:cubicBezTo>
                <a:cubicBezTo>
                  <a:pt x="742" y="313"/>
                  <a:pt x="728" y="264"/>
                  <a:pt x="728" y="264"/>
                </a:cubicBezTo>
                <a:cubicBezTo>
                  <a:pt x="743" y="161"/>
                  <a:pt x="729" y="168"/>
                  <a:pt x="824" y="144"/>
                </a:cubicBezTo>
                <a:cubicBezTo>
                  <a:pt x="860" y="148"/>
                  <a:pt x="896" y="149"/>
                  <a:pt x="932" y="156"/>
                </a:cubicBezTo>
                <a:cubicBezTo>
                  <a:pt x="957" y="161"/>
                  <a:pt x="1004" y="180"/>
                  <a:pt x="1004" y="180"/>
                </a:cubicBezTo>
                <a:cubicBezTo>
                  <a:pt x="1040" y="216"/>
                  <a:pt x="1048" y="246"/>
                  <a:pt x="1076" y="288"/>
                </a:cubicBezTo>
                <a:cubicBezTo>
                  <a:pt x="1091" y="349"/>
                  <a:pt x="1105" y="453"/>
                  <a:pt x="1064" y="504"/>
                </a:cubicBezTo>
                <a:cubicBezTo>
                  <a:pt x="1041" y="533"/>
                  <a:pt x="1021" y="526"/>
                  <a:pt x="992" y="540"/>
                </a:cubicBezTo>
                <a:cubicBezTo>
                  <a:pt x="921" y="575"/>
                  <a:pt x="867" y="608"/>
                  <a:pt x="788" y="624"/>
                </a:cubicBezTo>
                <a:cubicBezTo>
                  <a:pt x="595" y="613"/>
                  <a:pt x="412" y="602"/>
                  <a:pt x="224" y="564"/>
                </a:cubicBezTo>
                <a:cubicBezTo>
                  <a:pt x="135" y="505"/>
                  <a:pt x="175" y="533"/>
                  <a:pt x="104" y="480"/>
                </a:cubicBezTo>
                <a:cubicBezTo>
                  <a:pt x="78" y="428"/>
                  <a:pt x="58" y="375"/>
                  <a:pt x="32" y="324"/>
                </a:cubicBezTo>
                <a:cubicBezTo>
                  <a:pt x="26" y="311"/>
                  <a:pt x="8" y="302"/>
                  <a:pt x="8" y="288"/>
                </a:cubicBezTo>
                <a:cubicBezTo>
                  <a:pt x="8" y="280"/>
                  <a:pt x="24" y="288"/>
                  <a:pt x="32" y="28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1" name="Oval 7">
            <a:extLst>
              <a:ext uri="{FF2B5EF4-FFF2-40B4-BE49-F238E27FC236}">
                <a16:creationId xmlns:a16="http://schemas.microsoft.com/office/drawing/2014/main" id="{6C608450-A7FC-4564-8166-DA579E1B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57800"/>
            <a:ext cx="1600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2" name="Oval 8">
            <a:extLst>
              <a:ext uri="{FF2B5EF4-FFF2-40B4-BE49-F238E27FC236}">
                <a16:creationId xmlns:a16="http://schemas.microsoft.com/office/drawing/2014/main" id="{806B74C8-2DE6-411E-AEDE-D810A71DB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4102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E2AE7242-491B-40FB-BE0B-BD9494A61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960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Simply connected</a:t>
            </a: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495D0DE5-66D1-4FDD-B25D-78A105EA2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943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Doubly connected</a:t>
            </a: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5AA63EF7-7E81-4410-992E-5CD5D756C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943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Triply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4" grpId="0"/>
      <p:bldP spid="61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6C0935C-A833-4A7A-A5F5-AB147B1A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92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Cauchy’s Integral Theorem: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analytic in a simply connected domain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for every simple closed curve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06316566-0640-45F0-A99A-0DA6B7AD6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1752600"/>
          <a:ext cx="17018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419040" progId="Equation.DSMT4">
                  <p:embed/>
                </p:oleObj>
              </mc:Choice>
              <mc:Fallback>
                <p:oleObj name="Equation" r:id="rId2" imgW="850680" imgH="419040" progId="Equation.DSMT4">
                  <p:embed/>
                  <p:pic>
                    <p:nvPicPr>
                      <p:cNvPr id="7171" name="Object 3">
                        <a:extLst>
                          <a:ext uri="{FF2B5EF4-FFF2-40B4-BE49-F238E27FC236}">
                            <a16:creationId xmlns:a16="http://schemas.microsoft.com/office/drawing/2014/main" id="{06316566-0640-45F0-A99A-0DA6B7AD6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1752600"/>
                        <a:ext cx="17018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2" name="Group 4">
            <a:extLst>
              <a:ext uri="{FF2B5EF4-FFF2-40B4-BE49-F238E27FC236}">
                <a16:creationId xmlns:a16="http://schemas.microsoft.com/office/drawing/2014/main" id="{F7B09661-DAD8-4366-BB6B-F58DFBF570F6}"/>
              </a:ext>
            </a:extLst>
          </p:cNvPr>
          <p:cNvGrpSpPr>
            <a:grpSpLocks/>
          </p:cNvGrpSpPr>
          <p:nvPr/>
        </p:nvGrpSpPr>
        <p:grpSpPr bwMode="auto">
          <a:xfrm>
            <a:off x="4978400" y="1371600"/>
            <a:ext cx="3479800" cy="1409700"/>
            <a:chOff x="3136" y="864"/>
            <a:chExt cx="2192" cy="888"/>
          </a:xfrm>
        </p:grpSpPr>
        <p:sp>
          <p:nvSpPr>
            <p:cNvPr id="7173" name="Freeform 5">
              <a:extLst>
                <a:ext uri="{FF2B5EF4-FFF2-40B4-BE49-F238E27FC236}">
                  <a16:creationId xmlns:a16="http://schemas.microsoft.com/office/drawing/2014/main" id="{F37F2766-492F-4761-9B06-F757649A3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6" y="864"/>
              <a:ext cx="2192" cy="888"/>
            </a:xfrm>
            <a:custGeom>
              <a:avLst/>
              <a:gdLst>
                <a:gd name="T0" fmla="*/ 168 w 2192"/>
                <a:gd name="T1" fmla="*/ 984 h 1280"/>
                <a:gd name="T2" fmla="*/ 72 w 2192"/>
                <a:gd name="T3" fmla="*/ 552 h 1280"/>
                <a:gd name="T4" fmla="*/ 600 w 2192"/>
                <a:gd name="T5" fmla="*/ 168 h 1280"/>
                <a:gd name="T6" fmla="*/ 1656 w 2192"/>
                <a:gd name="T7" fmla="*/ 24 h 1280"/>
                <a:gd name="T8" fmla="*/ 2136 w 2192"/>
                <a:gd name="T9" fmla="*/ 312 h 1280"/>
                <a:gd name="T10" fmla="*/ 1992 w 2192"/>
                <a:gd name="T11" fmla="*/ 1080 h 1280"/>
                <a:gd name="T12" fmla="*/ 1032 w 2192"/>
                <a:gd name="T13" fmla="*/ 1272 h 1280"/>
                <a:gd name="T14" fmla="*/ 168 w 2192"/>
                <a:gd name="T15" fmla="*/ 984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2" h="1280">
                  <a:moveTo>
                    <a:pt x="168" y="984"/>
                  </a:moveTo>
                  <a:cubicBezTo>
                    <a:pt x="8" y="864"/>
                    <a:pt x="0" y="688"/>
                    <a:pt x="72" y="552"/>
                  </a:cubicBezTo>
                  <a:cubicBezTo>
                    <a:pt x="144" y="416"/>
                    <a:pt x="336" y="256"/>
                    <a:pt x="600" y="168"/>
                  </a:cubicBezTo>
                  <a:cubicBezTo>
                    <a:pt x="864" y="80"/>
                    <a:pt x="1400" y="0"/>
                    <a:pt x="1656" y="24"/>
                  </a:cubicBezTo>
                  <a:cubicBezTo>
                    <a:pt x="1912" y="48"/>
                    <a:pt x="2080" y="136"/>
                    <a:pt x="2136" y="312"/>
                  </a:cubicBezTo>
                  <a:cubicBezTo>
                    <a:pt x="2192" y="488"/>
                    <a:pt x="2176" y="920"/>
                    <a:pt x="1992" y="1080"/>
                  </a:cubicBezTo>
                  <a:cubicBezTo>
                    <a:pt x="1808" y="1240"/>
                    <a:pt x="1328" y="1280"/>
                    <a:pt x="1032" y="1272"/>
                  </a:cubicBezTo>
                  <a:cubicBezTo>
                    <a:pt x="736" y="1264"/>
                    <a:pt x="328" y="1104"/>
                    <a:pt x="168" y="9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74" name="Text Box 6">
              <a:extLst>
                <a:ext uri="{FF2B5EF4-FFF2-40B4-BE49-F238E27FC236}">
                  <a16:creationId xmlns:a16="http://schemas.microsoft.com/office/drawing/2014/main" id="{262FDDC8-1BB9-4FCD-A155-059F63736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20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7175" name="Group 7">
              <a:extLst>
                <a:ext uri="{FF2B5EF4-FFF2-40B4-BE49-F238E27FC236}">
                  <a16:creationId xmlns:a16="http://schemas.microsoft.com/office/drawing/2014/main" id="{D978C67E-81FF-41AC-ADDF-B8E434A6E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008"/>
              <a:ext cx="768" cy="528"/>
              <a:chOff x="3216" y="2688"/>
              <a:chExt cx="768" cy="528"/>
            </a:xfrm>
          </p:grpSpPr>
          <p:sp>
            <p:nvSpPr>
              <p:cNvPr id="7176" name="Oval 8">
                <a:extLst>
                  <a:ext uri="{FF2B5EF4-FFF2-40B4-BE49-F238E27FC236}">
                    <a16:creationId xmlns:a16="http://schemas.microsoft.com/office/drawing/2014/main" id="{1F29822A-9592-406E-B5B6-1F83C66C8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052929">
                <a:off x="3216" y="2688"/>
                <a:ext cx="768" cy="528"/>
              </a:xfrm>
              <a:prstGeom prst="ellipse">
                <a:avLst/>
              </a:prstGeom>
              <a:blipFill dpi="0" rotWithShape="1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7177" name="Group 9">
                <a:extLst>
                  <a:ext uri="{FF2B5EF4-FFF2-40B4-BE49-F238E27FC236}">
                    <a16:creationId xmlns:a16="http://schemas.microsoft.com/office/drawing/2014/main" id="{C3EF7BF3-7FC9-4825-9CE4-E5AE9D1FD3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6" y="3120"/>
                <a:ext cx="60" cy="48"/>
                <a:chOff x="2724" y="3120"/>
                <a:chExt cx="156" cy="144"/>
              </a:xfrm>
            </p:grpSpPr>
            <p:sp>
              <p:nvSpPr>
                <p:cNvPr id="7178" name="Line 10">
                  <a:extLst>
                    <a:ext uri="{FF2B5EF4-FFF2-40B4-BE49-F238E27FC236}">
                      <a16:creationId xmlns:a16="http://schemas.microsoft.com/office/drawing/2014/main" id="{881A0E9E-ED70-49EC-A0A1-0D28DF9E2C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32" y="3120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7179" name="Line 11">
                  <a:extLst>
                    <a:ext uri="{FF2B5EF4-FFF2-40B4-BE49-F238E27FC236}">
                      <a16:creationId xmlns:a16="http://schemas.microsoft.com/office/drawing/2014/main" id="{4E48E3CE-6BD8-444E-B71A-CB81C2C229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3429901" flipH="1">
                  <a:off x="2772" y="307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7180" name="Text Box 12">
              <a:extLst>
                <a:ext uri="{FF2B5EF4-FFF2-40B4-BE49-F238E27FC236}">
                  <a16:creationId xmlns:a16="http://schemas.microsoft.com/office/drawing/2014/main" id="{5436ED4A-E9B1-43B3-A985-BC6A7A9C7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10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181" name="Text Box 13">
              <a:extLst>
                <a:ext uri="{FF2B5EF4-FFF2-40B4-BE49-F238E27FC236}">
                  <a16:creationId xmlns:a16="http://schemas.microsoft.com/office/drawing/2014/main" id="{29ABAC93-EEAA-4A78-8420-76250603A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39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solidFill>
                    <a:srgbClr val="66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7182" name="Rectangle 14">
            <a:extLst>
              <a:ext uri="{FF2B5EF4-FFF2-40B4-BE49-F238E27FC236}">
                <a16:creationId xmlns:a16="http://schemas.microsoft.com/office/drawing/2014/main" id="{CD9B65B6-5BD8-4CEA-A630-979F8681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90800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using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dx +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</a:t>
            </a:r>
          </a:p>
        </p:txBody>
      </p:sp>
      <p:graphicFrame>
        <p:nvGraphicFramePr>
          <p:cNvPr id="7183" name="Object 15">
            <a:extLst>
              <a:ext uri="{FF2B5EF4-FFF2-40B4-BE49-F238E27FC236}">
                <a16:creationId xmlns:a16="http://schemas.microsoft.com/office/drawing/2014/main" id="{570AFFFA-A36E-4B67-8444-25F3D85B7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505200"/>
          <a:ext cx="52578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28720" imgH="419040" progId="Equation.DSMT4">
                  <p:embed/>
                </p:oleObj>
              </mc:Choice>
              <mc:Fallback>
                <p:oleObj name="Equation" r:id="rId5" imgW="2628720" imgH="419040" progId="Equation.DSMT4">
                  <p:embed/>
                  <p:pic>
                    <p:nvPicPr>
                      <p:cNvPr id="7183" name="Object 15">
                        <a:extLst>
                          <a:ext uri="{FF2B5EF4-FFF2-40B4-BE49-F238E27FC236}">
                            <a16:creationId xmlns:a16="http://schemas.microsoft.com/office/drawing/2014/main" id="{570AFFFA-A36E-4B67-8444-25F3D85B7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52578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84" name="Rectangle 16">
                <a:extLst>
                  <a:ext uri="{FF2B5EF4-FFF2-40B4-BE49-F238E27FC236}">
                    <a16:creationId xmlns:a16="http://schemas.microsoft.com/office/drawing/2014/main" id="{E674A3A3-FFE9-48C8-BBD1-92CA17F44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4267200"/>
                <a:ext cx="8215064" cy="2308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analytic, its derivative exists, partial derivatives of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continuous, therefore by Green’s theorem that is</a:t>
                </a:r>
              </a:p>
              <a:p>
                <a:pPr algn="just"/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g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any continuously differentiable functions inside a region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on the bounded curve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</a:p>
            </p:txBody>
          </p:sp>
        </mc:Choice>
        <mc:Fallback xmlns="">
          <p:sp>
            <p:nvSpPr>
              <p:cNvPr id="7184" name="Rectangle 16">
                <a:extLst>
                  <a:ext uri="{FF2B5EF4-FFF2-40B4-BE49-F238E27FC236}">
                    <a16:creationId xmlns:a16="http://schemas.microsoft.com/office/drawing/2014/main" id="{E674A3A3-FFE9-48C8-BBD1-92CA17F44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267200"/>
                <a:ext cx="8215064" cy="2308324"/>
              </a:xfrm>
              <a:prstGeom prst="rect">
                <a:avLst/>
              </a:prstGeom>
              <a:blipFill>
                <a:blip r:embed="rId7"/>
                <a:stretch>
                  <a:fillRect l="-1188" t="-2111" r="-1114" b="-5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A069C87-F435-41C9-8618-572944EFD2C1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/>
      <p:bldP spid="71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D11C6-6AC1-4FE1-A5A3-8669C17B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5</a:t>
            </a:fld>
            <a:endParaRPr lang="en-IN"/>
          </a:p>
        </p:txBody>
      </p:sp>
      <p:graphicFrame>
        <p:nvGraphicFramePr>
          <p:cNvPr id="4" name="Object 17">
            <a:extLst>
              <a:ext uri="{FF2B5EF4-FFF2-40B4-BE49-F238E27FC236}">
                <a16:creationId xmlns:a16="http://schemas.microsoft.com/office/drawing/2014/main" id="{3C0C1FFA-3BB8-48F8-B3EA-53B3611DC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558532"/>
              </p:ext>
            </p:extLst>
          </p:nvPr>
        </p:nvGraphicFramePr>
        <p:xfrm>
          <a:off x="757803" y="4129916"/>
          <a:ext cx="7107265" cy="113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240" imgH="507960" progId="Equation.DSMT4">
                  <p:embed/>
                </p:oleObj>
              </mc:Choice>
              <mc:Fallback>
                <p:oleObj name="Equation" r:id="rId2" imgW="3162240" imgH="507960" progId="Equation.DSMT4">
                  <p:embed/>
                  <p:pic>
                    <p:nvPicPr>
                      <p:cNvPr id="7185" name="Object 17">
                        <a:extLst>
                          <a:ext uri="{FF2B5EF4-FFF2-40B4-BE49-F238E27FC236}">
                            <a16:creationId xmlns:a16="http://schemas.microsoft.com/office/drawing/2014/main" id="{137AF071-5E99-4529-8982-FE56B8C6F2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03" y="4129916"/>
                        <a:ext cx="7107265" cy="1139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9">
            <a:extLst>
              <a:ext uri="{FF2B5EF4-FFF2-40B4-BE49-F238E27FC236}">
                <a16:creationId xmlns:a16="http://schemas.microsoft.com/office/drawing/2014/main" id="{B3A29D63-6105-47D3-998F-3DEBCBD01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03" y="3409836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(Because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 Cauchy-Riemann equations.)</a:t>
            </a: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AA806B21-0122-474A-8027-DB47E6D09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2928" y="441196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51E954-4388-4296-80ED-233015022673}"/>
                  </a:ext>
                </a:extLst>
              </p:cNvPr>
              <p:cNvSpPr txBox="1"/>
              <p:nvPr/>
            </p:nvSpPr>
            <p:spPr>
              <a:xfrm>
                <a:off x="100782" y="127472"/>
                <a:ext cx="9023560" cy="2198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ctrlPr>
                            <a:rPr lang="en-IN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𝑓𝑑𝑥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𝑔𝑑𝑦</m:t>
                          </m:r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∬"/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800" dirty="0"/>
              </a:p>
              <a:p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real functions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 these conditions.</a:t>
                </a:r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51E954-4388-4296-80ED-233015022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2" y="127472"/>
                <a:ext cx="9023560" cy="2198551"/>
              </a:xfrm>
              <a:prstGeom prst="rect">
                <a:avLst/>
              </a:prstGeom>
              <a:blipFill>
                <a:blip r:embed="rId4"/>
                <a:stretch>
                  <a:fillRect l="-2432" r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CE18D18-45BD-49A9-8CB1-38CEF279A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522295"/>
              </p:ext>
            </p:extLst>
          </p:nvPr>
        </p:nvGraphicFramePr>
        <p:xfrm>
          <a:off x="757803" y="2003300"/>
          <a:ext cx="7681442" cy="1209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25600" imgH="507960" progId="Equation.DSMT4">
                  <p:embed/>
                </p:oleObj>
              </mc:Choice>
              <mc:Fallback>
                <p:oleObj name="Equation" r:id="rId5" imgW="3225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803" y="2003300"/>
                        <a:ext cx="7681442" cy="1209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75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EF676CFE-5711-47B0-B826-03D108A2F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3059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endParaRPr lang="en-US" altLang="en-US" sz="2400" b="1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8405334E-7773-4CF8-986E-5D19B1721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3018"/>
              </p:ext>
            </p:extLst>
          </p:nvPr>
        </p:nvGraphicFramePr>
        <p:xfrm>
          <a:off x="3416300" y="228600"/>
          <a:ext cx="143351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482400" progId="Equation.DSMT4">
                  <p:embed/>
                </p:oleObj>
              </mc:Choice>
              <mc:Fallback>
                <p:oleObj name="Equation" r:id="rId2" imgW="698400" imgH="482400" progId="Equation.DSMT4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8405334E-7773-4CF8-986E-5D19B1721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28600"/>
                        <a:ext cx="1433513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8E593AA5-8917-4FBB-B21A-E379E29A3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Applying Cauchy’s integral Theorem, </a:t>
            </a:r>
            <a:endParaRPr lang="en-US" alt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57E2645D-34FF-4CD6-9DC1-7679FDC78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913"/>
              </p:ext>
            </p:extLst>
          </p:nvPr>
        </p:nvGraphicFramePr>
        <p:xfrm>
          <a:off x="3160713" y="1752600"/>
          <a:ext cx="1905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482400" progId="Equation.DSMT4">
                  <p:embed/>
                </p:oleObj>
              </mc:Choice>
              <mc:Fallback>
                <p:oleObj name="Equation" r:id="rId4" imgW="927000" imgH="482400" progId="Equation.DSMT4">
                  <p:embed/>
                  <p:pic>
                    <p:nvPicPr>
                      <p:cNvPr id="11269" name="Object 5">
                        <a:extLst>
                          <a:ext uri="{FF2B5EF4-FFF2-40B4-BE49-F238E27FC236}">
                            <a16:creationId xmlns:a16="http://schemas.microsoft.com/office/drawing/2014/main" id="{57E2645D-34FF-4CD6-9DC1-7679FDC78A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1752600"/>
                        <a:ext cx="19050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>
            <a:extLst>
              <a:ext uri="{FF2B5EF4-FFF2-40B4-BE49-F238E27FC236}">
                <a16:creationId xmlns:a16="http://schemas.microsoft.com/office/drawing/2014/main" id="{11E83D2D-D4C9-49D7-AE98-498C1FB90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endParaRPr lang="en-US" altLang="en-US" sz="2400" b="1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610BAF98-2B3E-48E4-88AF-2482902D4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09885"/>
              </p:ext>
            </p:extLst>
          </p:nvPr>
        </p:nvGraphicFramePr>
        <p:xfrm>
          <a:off x="3476625" y="2895600"/>
          <a:ext cx="179863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240" imgH="482400" progId="Equation.DSMT4">
                  <p:embed/>
                </p:oleObj>
              </mc:Choice>
              <mc:Fallback>
                <p:oleObj name="Equation" r:id="rId6" imgW="876240" imgH="482400" progId="Equation.DSMT4">
                  <p:embed/>
                  <p:pic>
                    <p:nvPicPr>
                      <p:cNvPr id="11271" name="Object 7">
                        <a:extLst>
                          <a:ext uri="{FF2B5EF4-FFF2-40B4-BE49-F238E27FC236}">
                            <a16:creationId xmlns:a16="http://schemas.microsoft.com/office/drawing/2014/main" id="{610BAF98-2B3E-48E4-88AF-2482902D4F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895600"/>
                        <a:ext cx="179863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72" name="Text Box 8">
                <a:extLst>
                  <a:ext uri="{FF2B5EF4-FFF2-40B4-BE49-F238E27FC236}">
                    <a16:creationId xmlns:a16="http://schemas.microsoft.com/office/drawing/2014/main" id="{281345AA-F4B7-4108-A228-05C7948E5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8077200" cy="1805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integrand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+9)</m:t>
                        </m:r>
                      </m:den>
                    </m:f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analytic everywhere except at the points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=±3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These points lie outside the given curve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inside the curve. Hence Cauchy’s integral theorem is applicable and is equal to zero.</a:t>
                </a:r>
              </a:p>
            </p:txBody>
          </p:sp>
        </mc:Choice>
        <mc:Fallback xmlns="">
          <p:sp>
            <p:nvSpPr>
              <p:cNvPr id="11272" name="Text Box 8">
                <a:extLst>
                  <a:ext uri="{FF2B5EF4-FFF2-40B4-BE49-F238E27FC236}">
                    <a16:creationId xmlns:a16="http://schemas.microsoft.com/office/drawing/2014/main" id="{281345AA-F4B7-4108-A228-05C7948E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8077200" cy="1805238"/>
              </a:xfrm>
              <a:prstGeom prst="rect">
                <a:avLst/>
              </a:prstGeom>
              <a:blipFill>
                <a:blip r:embed="rId8"/>
                <a:stretch>
                  <a:fillRect l="-1132" r="-755" b="-67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78" name="Object 14">
            <a:extLst>
              <a:ext uri="{FF2B5EF4-FFF2-40B4-BE49-F238E27FC236}">
                <a16:creationId xmlns:a16="http://schemas.microsoft.com/office/drawing/2014/main" id="{7EE8A9CB-C88B-4553-8D8B-DC9AB8984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00" y="1447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11278" name="Object 14">
                        <a:extLst>
                          <a:ext uri="{FF2B5EF4-FFF2-40B4-BE49-F238E27FC236}">
                            <a16:creationId xmlns:a16="http://schemas.microsoft.com/office/drawing/2014/main" id="{7EE8A9CB-C88B-4553-8D8B-DC9AB89846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4478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>
            <a:extLst>
              <a:ext uri="{FF2B5EF4-FFF2-40B4-BE49-F238E27FC236}">
                <a16:creationId xmlns:a16="http://schemas.microsoft.com/office/drawing/2014/main" id="{DFD7A638-3ABA-4198-A30C-705F6FAB7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5150" y="351155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4120" imgH="177480" progId="Equation.DSMT4">
                  <p:embed/>
                </p:oleObj>
              </mc:Choice>
              <mc:Fallback>
                <p:oleObj name="Equation" r:id="rId11" imgW="114120" imgH="177480" progId="Equation.DSMT4">
                  <p:embed/>
                  <p:pic>
                    <p:nvPicPr>
                      <p:cNvPr id="11279" name="Object 15">
                        <a:extLst>
                          <a:ext uri="{FF2B5EF4-FFF2-40B4-BE49-F238E27FC236}">
                            <a16:creationId xmlns:a16="http://schemas.microsoft.com/office/drawing/2014/main" id="{DFD7A638-3ABA-4198-A30C-705F6FAB7B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150" y="351155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F1AD-16E2-47F8-BD71-1877704E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7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4D7A7B-D637-4302-B1D3-874D71B50F80}"/>
                  </a:ext>
                </a:extLst>
              </p:cNvPr>
              <p:cNvSpPr txBox="1"/>
              <p:nvPr/>
            </p:nvSpPr>
            <p:spPr>
              <a:xfrm>
                <a:off x="179512" y="53574"/>
                <a:ext cx="8784976" cy="243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Independence of Path</a:t>
                </a:r>
              </a:p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analytic in a simply connected domain D and C by any path joining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D. The path C lies in D. Then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independent of the path C and depends only the end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4D7A7B-D637-4302-B1D3-874D71B50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3574"/>
                <a:ext cx="8784976" cy="2439322"/>
              </a:xfrm>
              <a:prstGeom prst="rect">
                <a:avLst/>
              </a:prstGeom>
              <a:blipFill>
                <a:blip r:embed="rId2"/>
                <a:stretch>
                  <a:fillRect l="-1387" t="-2750" r="-1387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9BF82B68-4B5C-4D55-9397-1F10D84D3A5B}"/>
              </a:ext>
            </a:extLst>
          </p:cNvPr>
          <p:cNvGrpSpPr/>
          <p:nvPr/>
        </p:nvGrpSpPr>
        <p:grpSpPr>
          <a:xfrm>
            <a:off x="144680" y="2564904"/>
            <a:ext cx="8881362" cy="1975123"/>
            <a:chOff x="144680" y="2894037"/>
            <a:chExt cx="8881362" cy="197512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8F94D0-0774-45DD-A0DF-458AF80E28DF}"/>
                </a:ext>
              </a:extLst>
            </p:cNvPr>
            <p:cNvSpPr/>
            <p:nvPr/>
          </p:nvSpPr>
          <p:spPr>
            <a:xfrm>
              <a:off x="144680" y="2924944"/>
              <a:ext cx="4392488" cy="19442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C40AEC-751B-4D49-96DC-84541C7267AE}"/>
                </a:ext>
              </a:extLst>
            </p:cNvPr>
            <p:cNvSpPr/>
            <p:nvPr/>
          </p:nvSpPr>
          <p:spPr>
            <a:xfrm>
              <a:off x="1008776" y="3429000"/>
              <a:ext cx="2520280" cy="10717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293E5D-05F2-4C3E-B194-AA61F1BA3447}"/>
                </a:ext>
              </a:extLst>
            </p:cNvPr>
            <p:cNvSpPr/>
            <p:nvPr/>
          </p:nvSpPr>
          <p:spPr>
            <a:xfrm>
              <a:off x="936768" y="3921433"/>
              <a:ext cx="144016" cy="1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3CE75BF-8B44-4C7F-B1A1-0D3DADA82E76}"/>
                </a:ext>
              </a:extLst>
            </p:cNvPr>
            <p:cNvSpPr/>
            <p:nvPr/>
          </p:nvSpPr>
          <p:spPr>
            <a:xfrm>
              <a:off x="3457048" y="3861048"/>
              <a:ext cx="144016" cy="1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F5804198-7590-4D0D-BCDA-A9B05ECF63F7}"/>
                </a:ext>
              </a:extLst>
            </p:cNvPr>
            <p:cNvSpPr/>
            <p:nvPr/>
          </p:nvSpPr>
          <p:spPr>
            <a:xfrm>
              <a:off x="1758177" y="3392995"/>
              <a:ext cx="144016" cy="1556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D470B5-CF23-460C-BBC6-E46E164EBFC9}"/>
                    </a:ext>
                  </a:extLst>
                </p:cNvPr>
                <p:cNvSpPr txBox="1"/>
                <p:nvPr/>
              </p:nvSpPr>
              <p:spPr>
                <a:xfrm>
                  <a:off x="1902193" y="3110185"/>
                  <a:ext cx="279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D470B5-CF23-460C-BBC6-E46E164EB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193" y="3110185"/>
                  <a:ext cx="2792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565" r="-8696"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8B12E0B-DC0E-47CD-B0B7-F2D161B49C33}"/>
                    </a:ext>
                  </a:extLst>
                </p:cNvPr>
                <p:cNvSpPr txBox="1"/>
                <p:nvPr/>
              </p:nvSpPr>
              <p:spPr>
                <a:xfrm>
                  <a:off x="2506274" y="4452132"/>
                  <a:ext cx="284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8B12E0B-DC0E-47CD-B0B7-F2D161B49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274" y="4452132"/>
                  <a:ext cx="2845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149" r="-8511"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3D62826-F656-4F67-B9C7-FA0DE6E26C8E}"/>
                </a:ext>
              </a:extLst>
            </p:cNvPr>
            <p:cNvSpPr/>
            <p:nvPr/>
          </p:nvSpPr>
          <p:spPr>
            <a:xfrm>
              <a:off x="2860926" y="4341937"/>
              <a:ext cx="144016" cy="1556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865081B-6EDF-409D-8DD9-99FA7ABD8BD7}"/>
                    </a:ext>
                  </a:extLst>
                </p:cNvPr>
                <p:cNvSpPr txBox="1"/>
                <p:nvPr/>
              </p:nvSpPr>
              <p:spPr>
                <a:xfrm>
                  <a:off x="657525" y="3782933"/>
                  <a:ext cx="2614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865081B-6EDF-409D-8DD9-99FA7ABD8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25" y="3782933"/>
                  <a:ext cx="26148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953" r="-4651" b="-1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1E3AC4B-8A4D-4470-BFD4-150784D0C73F}"/>
                    </a:ext>
                  </a:extLst>
                </p:cNvPr>
                <p:cNvSpPr txBox="1"/>
                <p:nvPr/>
              </p:nvSpPr>
              <p:spPr>
                <a:xfrm>
                  <a:off x="3618825" y="3798091"/>
                  <a:ext cx="2668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1E3AC4B-8A4D-4470-BFD4-150784D0C7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8825" y="3798091"/>
                  <a:ext cx="26680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628" r="-9302" b="-177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C2A04E7-F820-4A70-B616-75170A89A3B3}"/>
                </a:ext>
              </a:extLst>
            </p:cNvPr>
            <p:cNvSpPr/>
            <p:nvPr/>
          </p:nvSpPr>
          <p:spPr>
            <a:xfrm>
              <a:off x="4633554" y="2894037"/>
              <a:ext cx="4392488" cy="19442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96309C-B0DC-436C-B57F-A5870E7B4F1A}"/>
                </a:ext>
              </a:extLst>
            </p:cNvPr>
            <p:cNvSpPr/>
            <p:nvPr/>
          </p:nvSpPr>
          <p:spPr>
            <a:xfrm>
              <a:off x="5497650" y="3398093"/>
              <a:ext cx="2520280" cy="107173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936AC8F-E3F3-485F-9395-AABDDBB09E68}"/>
                </a:ext>
              </a:extLst>
            </p:cNvPr>
            <p:cNvSpPr/>
            <p:nvPr/>
          </p:nvSpPr>
          <p:spPr>
            <a:xfrm>
              <a:off x="5425642" y="3890526"/>
              <a:ext cx="144016" cy="1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9968144-68EC-443D-8B7D-2A55DAA23C08}"/>
                </a:ext>
              </a:extLst>
            </p:cNvPr>
            <p:cNvSpPr/>
            <p:nvPr/>
          </p:nvSpPr>
          <p:spPr>
            <a:xfrm>
              <a:off x="7945922" y="3830141"/>
              <a:ext cx="144016" cy="1556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8FBB67C5-823D-4BF9-817E-218E774202BB}"/>
                </a:ext>
              </a:extLst>
            </p:cNvPr>
            <p:cNvSpPr/>
            <p:nvPr/>
          </p:nvSpPr>
          <p:spPr>
            <a:xfrm>
              <a:off x="6247051" y="3362088"/>
              <a:ext cx="144016" cy="1556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98FD51B5-D56D-442C-B9D4-31F047E7DEC9}"/>
                </a:ext>
              </a:extLst>
            </p:cNvPr>
            <p:cNvSpPr/>
            <p:nvPr/>
          </p:nvSpPr>
          <p:spPr>
            <a:xfrm>
              <a:off x="6580814" y="4388850"/>
              <a:ext cx="180020" cy="15563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BA8A596-DEA5-47FB-A5F3-1800C55A6930}"/>
                    </a:ext>
                  </a:extLst>
                </p:cNvPr>
                <p:cNvSpPr txBox="1"/>
                <p:nvPr/>
              </p:nvSpPr>
              <p:spPr>
                <a:xfrm>
                  <a:off x="6391067" y="3079278"/>
                  <a:ext cx="279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BA8A596-DEA5-47FB-A5F3-1800C55A6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067" y="3079278"/>
                  <a:ext cx="27924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9565" r="-8696"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6BD288E-BC3F-4722-BFCB-52AC503236BA}"/>
                    </a:ext>
                  </a:extLst>
                </p:cNvPr>
                <p:cNvSpPr txBox="1"/>
                <p:nvPr/>
              </p:nvSpPr>
              <p:spPr>
                <a:xfrm>
                  <a:off x="6995148" y="4421225"/>
                  <a:ext cx="295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6BD288E-BC3F-4722-BFCB-52AC50323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148" y="4421225"/>
                  <a:ext cx="29559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327" r="-6122" b="-1739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BA902C7-A799-49CB-B209-81D2F43C4D84}"/>
                    </a:ext>
                  </a:extLst>
                </p:cNvPr>
                <p:cNvSpPr txBox="1"/>
                <p:nvPr/>
              </p:nvSpPr>
              <p:spPr>
                <a:xfrm>
                  <a:off x="5146399" y="3752026"/>
                  <a:ext cx="2614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BA902C7-A799-49CB-B209-81D2F43C4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399" y="3752026"/>
                  <a:ext cx="26148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953" r="-6977"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09042A-4E7A-4528-9FCF-8838CA38E2D7}"/>
                    </a:ext>
                  </a:extLst>
                </p:cNvPr>
                <p:cNvSpPr txBox="1"/>
                <p:nvPr/>
              </p:nvSpPr>
              <p:spPr>
                <a:xfrm>
                  <a:off x="8107699" y="3767184"/>
                  <a:ext cx="2668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909042A-4E7A-4528-9FCF-8838CA38E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699" y="3767184"/>
                  <a:ext cx="26680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364" r="-9091" b="-1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921BDD-A6CC-4FDE-803E-5FA831559EDE}"/>
                </a:ext>
              </a:extLst>
            </p:cNvPr>
            <p:cNvSpPr txBox="1"/>
            <p:nvPr/>
          </p:nvSpPr>
          <p:spPr>
            <a:xfrm>
              <a:off x="3203848" y="3110185"/>
              <a:ext cx="32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854FA2-7466-4BF5-A7BD-75AC4D84A0A1}"/>
                </a:ext>
              </a:extLst>
            </p:cNvPr>
            <p:cNvSpPr txBox="1"/>
            <p:nvPr/>
          </p:nvSpPr>
          <p:spPr>
            <a:xfrm>
              <a:off x="7891070" y="3061177"/>
              <a:ext cx="32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110BDF-7E5E-4724-8B01-C69407E88FCE}"/>
                  </a:ext>
                </a:extLst>
              </p:cNvPr>
              <p:cNvSpPr txBox="1"/>
              <p:nvPr/>
            </p:nvSpPr>
            <p:spPr>
              <a:xfrm>
                <a:off x="262958" y="4581128"/>
                <a:ext cx="3740126" cy="922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110BDF-7E5E-4724-8B01-C69407E8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58" y="4581128"/>
                <a:ext cx="3740126" cy="9223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476EDC-6DE4-4414-9079-79D73BCAAF74}"/>
                  </a:ext>
                </a:extLst>
              </p:cNvPr>
              <p:cNvSpPr txBox="1"/>
              <p:nvPr/>
            </p:nvSpPr>
            <p:spPr>
              <a:xfrm>
                <a:off x="-72008" y="5517232"/>
                <a:ext cx="4572000" cy="1014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</m:e>
                      </m:nary>
                      <m:nary>
                        <m:nary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C476EDC-6DE4-4414-9079-79D73BCAA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08" y="5517232"/>
                <a:ext cx="4572000" cy="1014637"/>
              </a:xfrm>
              <a:prstGeom prst="rect">
                <a:avLst/>
              </a:prstGeom>
              <a:blipFill>
                <a:blip r:embed="rId12"/>
                <a:stretch>
                  <a:fillRect r="-158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60EF43-E88C-4679-BB35-4BF848DB36FA}"/>
              </a:ext>
            </a:extLst>
          </p:cNvPr>
          <p:cNvSpPr txBox="1"/>
          <p:nvPr/>
        </p:nvSpPr>
        <p:spPr>
          <a:xfrm>
            <a:off x="5292080" y="5661248"/>
            <a:ext cx="3733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=&gt; Independence of path, depends on end points only.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0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C39317-040E-4A59-A7DE-0A63016F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88FF5F-C796-4754-A9DC-F36AA9CD3A51}"/>
                  </a:ext>
                </a:extLst>
              </p:cNvPr>
              <p:cNvSpPr txBox="1"/>
              <p:nvPr/>
            </p:nvSpPr>
            <p:spPr>
              <a:xfrm>
                <a:off x="179512" y="136525"/>
                <a:ext cx="8784976" cy="6078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1" dirty="0">
                    <a:solidFill>
                      <a:srgbClr val="C00000"/>
                    </a:solidFill>
                  </a:rPr>
                  <a:t>Example: </a:t>
                </a:r>
                <a:r>
                  <a:rPr lang="en-US" sz="2800" dirty="0"/>
                  <a:t>Verify that the integral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 in each of the following cases is same and is equal to –(11+2i)/3.</a:t>
                </a:r>
              </a:p>
              <a:p>
                <a:pPr marL="571500" indent="-571500" algn="just">
                  <a:buAutoNum type="romanLcParenBoth"/>
                </a:pPr>
                <a:r>
                  <a:rPr lang="en-IN" sz="2800" dirty="0"/>
                  <a:t>C is the straight line path joining the points A(0,0) and B(1,2),</a:t>
                </a:r>
              </a:p>
              <a:p>
                <a:pPr marL="571500" indent="-571500" algn="just">
                  <a:buAutoNum type="romanLcParenBoth"/>
                </a:pPr>
                <a:r>
                  <a:rPr lang="en-IN" sz="2800" dirty="0"/>
                  <a:t>C is the straight line path from A(0,0) to P(1,0) followed by the straight line path from P(1,0) to B(1,2).</a:t>
                </a:r>
              </a:p>
              <a:p>
                <a:pPr algn="just"/>
                <a:r>
                  <a:rPr lang="en-IN" sz="2800" b="1" dirty="0">
                    <a:solidFill>
                      <a:srgbClr val="C00000"/>
                    </a:solidFill>
                  </a:rPr>
                  <a:t>Solution: </a:t>
                </a:r>
                <a:r>
                  <a:rPr lang="en-IN" sz="2800" dirty="0"/>
                  <a:t>Since the integrand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800" dirty="0"/>
                  <a:t> is analytic </a:t>
                </a:r>
                <a:r>
                  <a:rPr lang="en-IN" sz="2800"/>
                  <a:t>in the complex </a:t>
                </a:r>
                <a:r>
                  <a:rPr lang="en-IN" sz="2800" dirty="0"/>
                  <a:t>plane, the value of the integral is independent of the path of integration.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𝑖𝑑𝑦</m:t>
                      </m:r>
                    </m:oMath>
                  </m:oMathPara>
                </a14:m>
                <a:endParaRPr lang="en-IN" sz="2800" dirty="0"/>
              </a:p>
              <a:p>
                <a:pPr marL="571500" indent="-571500" algn="just">
                  <a:buAutoNum type="romanLcParenBoth"/>
                </a:pPr>
                <a:r>
                  <a:rPr lang="en-IN" sz="2800" dirty="0"/>
                  <a:t>Equation of the line AB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≤1.</m:t>
                    </m:r>
                  </m:oMath>
                </a14:m>
                <a:r>
                  <a:rPr lang="en-IN" sz="2800" dirty="0"/>
                  <a:t> We get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(1+2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. Therefore,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IN" sz="28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−3+4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nary>
                  </m:oMath>
                </a14:m>
                <a:r>
                  <a:rPr lang="en-IN" sz="2800" dirty="0"/>
                  <a:t>(11+2i)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88FF5F-C796-4754-A9DC-F36AA9CD3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6525"/>
                <a:ext cx="8784976" cy="6078972"/>
              </a:xfrm>
              <a:prstGeom prst="rect">
                <a:avLst/>
              </a:prstGeom>
              <a:blipFill>
                <a:blip r:embed="rId2"/>
                <a:stretch>
                  <a:fillRect l="-1456" r="-1387" b="-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2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B1F0E-245A-4743-BB46-E7F1C030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909AE5-293C-44C5-9C68-E18667304B5B}"/>
                  </a:ext>
                </a:extLst>
              </p:cNvPr>
              <p:cNvSpPr txBox="1"/>
              <p:nvPr/>
            </p:nvSpPr>
            <p:spPr>
              <a:xfrm>
                <a:off x="179512" y="332656"/>
                <a:ext cx="8712968" cy="3011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(ii) Along AP: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=0,0≤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≤1. </m:t>
                    </m:r>
                  </m:oMath>
                </a14:m>
                <a:r>
                  <a:rPr lang="en-US" sz="2800" dirty="0"/>
                  <a:t>We get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Along PB: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=1,0≤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≤2.</m:t>
                    </m:r>
                  </m:oMath>
                </a14:m>
                <a:r>
                  <a:rPr lang="en-US" sz="2800" dirty="0"/>
                  <a:t> We get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𝑖𝑦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𝑖𝑑𝑦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𝑖𝑦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𝑖𝑑𝑦</m:t>
                            </m:r>
                          </m:e>
                        </m:nary>
                      </m:e>
                    </m:nary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11+2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909AE5-293C-44C5-9C68-E1866730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2656"/>
                <a:ext cx="8712968" cy="3011594"/>
              </a:xfrm>
              <a:prstGeom prst="rect">
                <a:avLst/>
              </a:prstGeom>
              <a:blipFill>
                <a:blip r:embed="rId2"/>
                <a:stretch>
                  <a:fillRect l="-1399" t="-2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83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967</Words>
  <Application>Microsoft Office PowerPoint</Application>
  <PresentationFormat>On-screen Show (4:3)</PresentationFormat>
  <Paragraphs>103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Monotype Corsiva</vt:lpstr>
      <vt:lpstr>Times New Roman</vt:lpstr>
      <vt:lpstr>Office Theme</vt:lpstr>
      <vt:lpstr>Equation</vt:lpstr>
      <vt:lpstr>MathType 7.0 Equation</vt:lpstr>
      <vt:lpstr>PowerPoint Presentation</vt:lpstr>
      <vt:lpstr>Topics Covered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alka.choubey</dc:creator>
  <cp:lastModifiedBy>Anuj Bhardwaj</cp:lastModifiedBy>
  <cp:revision>57</cp:revision>
  <dcterms:created xsi:type="dcterms:W3CDTF">2021-03-15T07:53:56Z</dcterms:created>
  <dcterms:modified xsi:type="dcterms:W3CDTF">2021-04-19T05:23:57Z</dcterms:modified>
</cp:coreProperties>
</file>