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660" r:id="rId2"/>
    <p:sldId id="661" r:id="rId3"/>
    <p:sldId id="664" r:id="rId4"/>
    <p:sldId id="667" r:id="rId5"/>
    <p:sldId id="668" r:id="rId6"/>
    <p:sldId id="669" r:id="rId7"/>
    <p:sldId id="670" r:id="rId8"/>
    <p:sldId id="671" r:id="rId9"/>
    <p:sldId id="673" r:id="rId10"/>
    <p:sldId id="672" r:id="rId11"/>
    <p:sldId id="674" r:id="rId12"/>
    <p:sldId id="604" r:id="rId1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5612"/>
    <a:srgbClr val="2F6E73"/>
    <a:srgbClr val="2C666A"/>
    <a:srgbClr val="006699"/>
    <a:srgbClr val="660066"/>
    <a:srgbClr val="1FA122"/>
    <a:srgbClr val="CC66FF"/>
    <a:srgbClr val="F42D0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6" autoAdjust="0"/>
    <p:restoredTop sz="92897" autoAdjust="0"/>
  </p:normalViewPr>
  <p:slideViewPr>
    <p:cSldViewPr>
      <p:cViewPr varScale="1">
        <p:scale>
          <a:sx n="59" d="100"/>
          <a:sy n="59" d="100"/>
        </p:scale>
        <p:origin x="1640" y="60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1B31C076-1226-4230-8FB7-26C9697574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1C3C7053-7D8C-46E7-A3F9-0E9A41896F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3C7053-7D8C-46E7-A3F9-0E9A41896F3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06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3C7053-7D8C-46E7-A3F9-0E9A41896F3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657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3C7053-7D8C-46E7-A3F9-0E9A41896F3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054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3C7053-7D8C-46E7-A3F9-0E9A41896F3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34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3C7053-7D8C-46E7-A3F9-0E9A41896F3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42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3C7053-7D8C-46E7-A3F9-0E9A41896F3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32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3C7053-7D8C-46E7-A3F9-0E9A41896F3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07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3C7053-7D8C-46E7-A3F9-0E9A41896F3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545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3C7053-7D8C-46E7-A3F9-0E9A41896F3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0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03F29-6611-4B55-9D36-4BD911F35C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E463C-8476-48CB-9FA9-4338DAEFAE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6F0AD-43BE-432C-A841-C6DE0AC033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BD507-FB6B-4E8A-BD77-05D2A1571D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IN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6C200-7FCC-4EAA-9FBF-5335CA5648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EF555-3576-4473-8309-0A361A0000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E5F81-0A1B-4B67-869A-5BBFA518EF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00C02-1113-4DEB-8A1E-84695A073E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DCF96-4048-4765-B6FB-829FE491F2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21C21E-745C-4A85-AD26-B3D6667BEF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A649F-092A-4B07-9049-2203654D3E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089A1-6782-4895-A085-CFC632FEC2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85A18-43DD-4E4F-8A7B-734D122DCE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99DCD-2B1C-49EA-B140-3FD7F9F455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7F46CDE-5C21-4BE3-AC88-15680846E4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7.wmf"/><Relationship Id="rId18" Type="http://schemas.openxmlformats.org/officeDocument/2006/relationships/oleObject" Target="../embeddings/oleObject17.bin"/><Relationship Id="rId3" Type="http://schemas.openxmlformats.org/officeDocument/2006/relationships/image" Target="../media/image12.png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9.wmf"/><Relationship Id="rId2" Type="http://schemas.openxmlformats.org/officeDocument/2006/relationships/notesSlide" Target="../notesSlides/notesSlide8.xml"/><Relationship Id="rId16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20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8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0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7B6D0-D261-416D-9556-E43A6D9F68E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1" y="509111"/>
            <a:ext cx="795216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Lecture-36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  <a:latin typeface="+mn-lt"/>
              </a:rPr>
              <a:t>Mathematics 2 (15B11MA211)</a:t>
            </a:r>
          </a:p>
          <a:p>
            <a:pPr algn="ctr"/>
            <a:endParaRPr lang="en-US" sz="3200" b="1" dirty="0">
              <a:latin typeface="+mn-lt"/>
            </a:endParaRPr>
          </a:p>
          <a:p>
            <a:pPr algn="ctr"/>
            <a:r>
              <a:rPr lang="en-US" sz="3200" b="1" dirty="0">
                <a:solidFill>
                  <a:srgbClr val="00CC00"/>
                </a:solidFill>
              </a:rPr>
              <a:t>CO [C106.5]</a:t>
            </a:r>
          </a:p>
          <a:p>
            <a:pPr algn="ctr"/>
            <a:endParaRPr lang="en-US" sz="3200" b="1" dirty="0">
              <a:solidFill>
                <a:srgbClr val="00B0F0"/>
              </a:solidFill>
            </a:endParaRPr>
          </a:p>
          <a:p>
            <a:pPr algn="ctr"/>
            <a:r>
              <a:rPr lang="en-US" sz="3200" b="1" dirty="0">
                <a:solidFill>
                  <a:srgbClr val="C00000"/>
                </a:solidFill>
                <a:latin typeface="+mn-lt"/>
              </a:rPr>
              <a:t>Topic: </a:t>
            </a:r>
            <a:r>
              <a:rPr lang="en-US" sz="3200" b="1" dirty="0">
                <a:solidFill>
                  <a:schemeClr val="tx2"/>
                </a:solidFill>
                <a:latin typeface="+mn-lt"/>
                <a:ea typeface="Calibri"/>
                <a:cs typeface="Times New Roman"/>
              </a:rPr>
              <a:t>Zeros and Singularities</a:t>
            </a:r>
          </a:p>
          <a:p>
            <a:pPr algn="ctr"/>
            <a:endParaRPr lang="en-US" sz="3200" b="1" dirty="0">
              <a:solidFill>
                <a:srgbClr val="00B0F0"/>
              </a:solidFill>
              <a:latin typeface="+mn-lt"/>
              <a:ea typeface="Calibri"/>
              <a:cs typeface="Times New Roman"/>
            </a:endParaRPr>
          </a:p>
          <a:p>
            <a:pPr algn="ctr"/>
            <a:r>
              <a:rPr lang="en-US" sz="2400" b="1" dirty="0">
                <a:solidFill>
                  <a:srgbClr val="002060"/>
                </a:solidFill>
                <a:latin typeface="+mn-lt"/>
              </a:rPr>
              <a:t>References for the lecture</a:t>
            </a:r>
          </a:p>
          <a:p>
            <a:r>
              <a:rPr lang="en-IN" sz="2000" b="1" dirty="0">
                <a:latin typeface="+mn-lt"/>
              </a:rPr>
              <a:t>R.K Jain and S.R.K. </a:t>
            </a:r>
            <a:r>
              <a:rPr lang="en-IN" sz="2000" b="1" dirty="0" err="1">
                <a:latin typeface="+mn-lt"/>
              </a:rPr>
              <a:t>Iyenger</a:t>
            </a:r>
            <a:r>
              <a:rPr lang="en-IN" sz="2000" dirty="0">
                <a:latin typeface="+mn-lt"/>
              </a:rPr>
              <a:t>, “Advanced Engineering Mathematics” fifth edition, </a:t>
            </a:r>
            <a:r>
              <a:rPr lang="en-IN" sz="2000" dirty="0" err="1">
                <a:latin typeface="+mn-lt"/>
              </a:rPr>
              <a:t>Narosa</a:t>
            </a:r>
            <a:r>
              <a:rPr lang="en-IN" sz="2000" dirty="0">
                <a:latin typeface="+mn-lt"/>
              </a:rPr>
              <a:t> publishing house, 2016. </a:t>
            </a:r>
          </a:p>
          <a:p>
            <a:endParaRPr kumimoji="0" lang="en-I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Arial"/>
              <a:cs typeface="Times New Roman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4792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4F696F-69CC-4CA1-9F84-AB511822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D089A1-6782-4895-A085-CFC632FEC2E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EE1134-2813-4DB9-B0D6-EC2A56A29994}"/>
                  </a:ext>
                </a:extLst>
              </p:cNvPr>
              <p:cNvSpPr txBox="1"/>
              <p:nvPr/>
            </p:nvSpPr>
            <p:spPr>
              <a:xfrm>
                <a:off x="381000" y="143213"/>
                <a:ext cx="8610600" cy="66171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ct val="200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Order of the pole:</a:t>
                </a:r>
              </a:p>
              <a:p>
                <a:pPr algn="just">
                  <a:spcBef>
                    <a:spcPct val="20000"/>
                  </a:spcBef>
                </a:pPr>
                <a:r>
                  <a:rPr lang="en-US" sz="2000" dirty="0">
                    <a:cs typeface="Arial" panose="020B0604020202020204" pitchFamily="34" charset="0"/>
                  </a:rPr>
                  <a:t>A point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4"/>
                            </a:solidFill>
                            <a:latin typeface="Cambria Math"/>
                            <a:cs typeface="Times New Roman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4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cs typeface="Arial" panose="020B0604020202020204" pitchFamily="34" charset="0"/>
                  </a:rPr>
                  <a:t>is a pole if</a:t>
                </a:r>
              </a:p>
              <a:p>
                <a:pPr algn="just">
                  <a:spcBef>
                    <a:spcPct val="20000"/>
                  </a:spcBef>
                </a:pPr>
                <a:endParaRPr lang="en-US" sz="2000" dirty="0">
                  <a:cs typeface="Arial" panose="020B0604020202020204" pitchFamily="34" charset="0"/>
                </a:endParaRPr>
              </a:p>
              <a:p>
                <a:pPr algn="just">
                  <a:spcBef>
                    <a:spcPct val="20000"/>
                  </a:spcBef>
                </a:pPr>
                <a:r>
                  <a:rPr lang="en-US" sz="2000" dirty="0">
                    <a:cs typeface="Arial" panose="020B0604020202020204" pitchFamily="34" charset="0"/>
                  </a:rPr>
                  <a:t>                            and                                     exists for </a:t>
                </a:r>
              </a:p>
              <a:p>
                <a:pPr algn="just">
                  <a:spcBef>
                    <a:spcPct val="20000"/>
                  </a:spcBef>
                </a:pPr>
                <a:endParaRPr lang="en-US" sz="2000" dirty="0">
                  <a:cs typeface="Arial" panose="020B0604020202020204" pitchFamily="34" charset="0"/>
                </a:endParaRPr>
              </a:p>
              <a:p>
                <a:pPr algn="just">
                  <a:spcBef>
                    <a:spcPct val="20000"/>
                  </a:spcBef>
                </a:pPr>
                <a:r>
                  <a:rPr lang="en-US" sz="2000" dirty="0">
                    <a:cs typeface="Arial" panose="020B0604020202020204" pitchFamily="34" charset="0"/>
                  </a:rPr>
                  <a:t>The smallest value of      for which this limit exists, defines the order of the pole.</a:t>
                </a:r>
              </a:p>
              <a:p>
                <a:pPr algn="just">
                  <a:spcBef>
                    <a:spcPct val="20000"/>
                  </a:spcBef>
                </a:pPr>
                <a:endParaRPr lang="en-US" sz="2000" b="1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pPr algn="just">
                  <a:spcBef>
                    <a:spcPct val="200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Examples:</a:t>
                </a:r>
                <a:r>
                  <a:rPr lang="en-US" sz="2000" b="1" dirty="0">
                    <a:solidFill>
                      <a:srgbClr val="CC330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cs typeface="Arial" panose="020B0604020202020204" pitchFamily="34" charset="0"/>
                  </a:rPr>
                  <a:t>Classify the singular point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itchFamily="18" charset="0"/>
                      </a:rPr>
                      <m:t>=0 </m:t>
                    </m:r>
                  </m:oMath>
                </a14:m>
                <a:r>
                  <a:rPr lang="en-US" sz="2000" dirty="0">
                    <a:cs typeface="Arial" panose="020B0604020202020204" pitchFamily="34" charset="0"/>
                  </a:rPr>
                  <a:t> of the function </a:t>
                </a:r>
              </a:p>
              <a:p>
                <a:pPr algn="just">
                  <a:spcBef>
                    <a:spcPct val="20000"/>
                  </a:spcBef>
                </a:pPr>
                <a:r>
                  <a:rPr lang="en-US" sz="2000" dirty="0">
                    <a:cs typeface="Arial" panose="020B0604020202020204" pitchFamily="34" charset="0"/>
                  </a:rPr>
                  <a:t>Also find the principal part of the Laurent series.</a:t>
                </a:r>
              </a:p>
              <a:p>
                <a:pPr algn="just">
                  <a:spcBef>
                    <a:spcPct val="200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Solution:</a:t>
                </a:r>
                <a:endParaRPr lang="en-US" sz="2000" i="1" dirty="0">
                  <a:cs typeface="Arial" panose="020B0604020202020204" pitchFamily="34" charset="0"/>
                </a:endParaRPr>
              </a:p>
              <a:p>
                <a:pPr algn="just">
                  <a:spcBef>
                    <a:spcPct val="20000"/>
                  </a:spcBef>
                </a:pPr>
                <a:endParaRPr lang="en-US" sz="2000" dirty="0">
                  <a:cs typeface="Arial" panose="020B0604020202020204" pitchFamily="34" charset="0"/>
                </a:endParaRPr>
              </a:p>
              <a:p>
                <a:pPr algn="just">
                  <a:spcBef>
                    <a:spcPct val="20000"/>
                  </a:spcBef>
                </a:pPr>
                <a:endParaRPr lang="en-US" sz="2000" dirty="0">
                  <a:cs typeface="Arial" panose="020B0604020202020204" pitchFamily="34" charset="0"/>
                </a:endParaRPr>
              </a:p>
              <a:p>
                <a:pPr algn="just">
                  <a:spcBef>
                    <a:spcPct val="20000"/>
                  </a:spcBef>
                </a:pPr>
                <a:r>
                  <a:rPr lang="en-US" sz="2000" dirty="0">
                    <a:cs typeface="Arial" panose="020B0604020202020204" pitchFamily="34" charset="0"/>
                  </a:rPr>
                  <a:t>also</a:t>
                </a:r>
              </a:p>
              <a:p>
                <a:pPr algn="just">
                  <a:spcBef>
                    <a:spcPct val="20000"/>
                  </a:spcBef>
                </a:pPr>
                <a:endParaRPr lang="en-US" sz="2000" dirty="0">
                  <a:cs typeface="Arial" panose="020B0604020202020204" pitchFamily="34" charset="0"/>
                </a:endParaRPr>
              </a:p>
              <a:p>
                <a:pPr algn="just">
                  <a:spcBef>
                    <a:spcPct val="20000"/>
                  </a:spcBef>
                </a:pPr>
                <a:endParaRPr lang="en-US" sz="2000" dirty="0">
                  <a:cs typeface="Arial" panose="020B0604020202020204" pitchFamily="34" charset="0"/>
                </a:endParaRPr>
              </a:p>
              <a:p>
                <a:pPr algn="just">
                  <a:spcBef>
                    <a:spcPct val="20000"/>
                  </a:spcBef>
                </a:pPr>
                <a:r>
                  <a:rPr lang="en-US" sz="2000" dirty="0">
                    <a:cs typeface="Arial" panose="020B0604020202020204" pitchFamily="34" charset="0"/>
                  </a:rPr>
                  <a:t>We observe that the                                  exists hence pole is of order 3.</a:t>
                </a:r>
              </a:p>
              <a:p>
                <a:pPr algn="just">
                  <a:spcBef>
                    <a:spcPct val="20000"/>
                  </a:spcBef>
                </a:pPr>
                <a:endParaRPr lang="en-US" sz="2000" dirty="0"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EE1134-2813-4DB9-B0D6-EC2A56A29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43213"/>
                <a:ext cx="8610600" cy="6617196"/>
              </a:xfrm>
              <a:prstGeom prst="rect">
                <a:avLst/>
              </a:prstGeom>
              <a:blipFill>
                <a:blip r:embed="rId3"/>
                <a:stretch>
                  <a:fillRect l="-779" t="-368" r="-7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5690C79-EEDB-48CE-8C45-C4AF0262C8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820171"/>
              </p:ext>
            </p:extLst>
          </p:nvPr>
        </p:nvGraphicFramePr>
        <p:xfrm>
          <a:off x="7302500" y="2895600"/>
          <a:ext cx="1714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14320" imgH="647640" progId="Equation.DSMT4">
                  <p:embed/>
                </p:oleObj>
              </mc:Choice>
              <mc:Fallback>
                <p:oleObj name="Equation" r:id="rId4" imgW="171432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02500" y="2895600"/>
                        <a:ext cx="17145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A303C9D-ED6E-4277-ADDE-354826B3C7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428330"/>
              </p:ext>
            </p:extLst>
          </p:nvPr>
        </p:nvGraphicFramePr>
        <p:xfrm>
          <a:off x="641350" y="1231900"/>
          <a:ext cx="1574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74640" imgH="482400" progId="Equation.DSMT4">
                  <p:embed/>
                </p:oleObj>
              </mc:Choice>
              <mc:Fallback>
                <p:oleObj name="Equation" r:id="rId6" imgW="15746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1350" y="1231900"/>
                        <a:ext cx="1574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1E9B7AB-54D5-41C1-A3F2-D3D967BD6D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491484"/>
              </p:ext>
            </p:extLst>
          </p:nvPr>
        </p:nvGraphicFramePr>
        <p:xfrm>
          <a:off x="3048000" y="1206499"/>
          <a:ext cx="2171700" cy="546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71520" imgH="545760" progId="Equation.DSMT4">
                  <p:embed/>
                </p:oleObj>
              </mc:Choice>
              <mc:Fallback>
                <p:oleObj name="Equation" r:id="rId8" imgW="217152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48000" y="1206499"/>
                        <a:ext cx="2171700" cy="5461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A59B1BE-A29A-4E3A-B216-36C8F80732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306440"/>
              </p:ext>
            </p:extLst>
          </p:nvPr>
        </p:nvGraphicFramePr>
        <p:xfrm>
          <a:off x="6597650" y="1314450"/>
          <a:ext cx="508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07960" imgH="253800" progId="Equation.DSMT4">
                  <p:embed/>
                </p:oleObj>
              </mc:Choice>
              <mc:Fallback>
                <p:oleObj name="Equation" r:id="rId10" imgW="507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97650" y="1314450"/>
                        <a:ext cx="508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43DB0EA-850E-479D-A448-8A5C61E5C2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063884"/>
              </p:ext>
            </p:extLst>
          </p:nvPr>
        </p:nvGraphicFramePr>
        <p:xfrm>
          <a:off x="2959100" y="2057400"/>
          <a:ext cx="177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7480" imgH="253800" progId="Equation.DSMT4">
                  <p:embed/>
                </p:oleObj>
              </mc:Choice>
              <mc:Fallback>
                <p:oleObj name="Equation" r:id="rId12" imgW="1774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59100" y="2057400"/>
                        <a:ext cx="177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EC82F92-BBAC-4DD8-9F62-DD2670A1AE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707608"/>
              </p:ext>
            </p:extLst>
          </p:nvPr>
        </p:nvGraphicFramePr>
        <p:xfrm>
          <a:off x="1587500" y="4054019"/>
          <a:ext cx="1905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04760" imgH="647640" progId="Equation.DSMT4">
                  <p:embed/>
                </p:oleObj>
              </mc:Choice>
              <mc:Fallback>
                <p:oleObj name="Equation" r:id="rId14" imgW="190476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7500" y="4054019"/>
                        <a:ext cx="19050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B149271-A5A8-4B89-8169-15536BFC07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227376"/>
              </p:ext>
            </p:extLst>
          </p:nvPr>
        </p:nvGraphicFramePr>
        <p:xfrm>
          <a:off x="1295400" y="4724400"/>
          <a:ext cx="50419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041800" imgH="1104840" progId="Equation.DSMT4">
                  <p:embed/>
                </p:oleObj>
              </mc:Choice>
              <mc:Fallback>
                <p:oleObj name="Equation" r:id="rId16" imgW="5041800" imgH="1104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295400" y="4724400"/>
                        <a:ext cx="5041900" cy="110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007E5F3-2160-4109-BA7F-21EE1EBD5C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894848"/>
              </p:ext>
            </p:extLst>
          </p:nvPr>
        </p:nvGraphicFramePr>
        <p:xfrm>
          <a:off x="2959100" y="5892800"/>
          <a:ext cx="2057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057400" imgH="507960" progId="Equation.DSMT4">
                  <p:embed/>
                </p:oleObj>
              </mc:Choice>
              <mc:Fallback>
                <p:oleObj name="Equation" r:id="rId18" imgW="2057400" imgH="5079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01E9B7AB-54D5-41C1-A3F2-D3D967BD6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959100" y="5892800"/>
                        <a:ext cx="2057400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7913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4F696F-69CC-4CA1-9F84-AB511822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D089A1-6782-4895-A085-CFC632FEC2E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EE1134-2813-4DB9-B0D6-EC2A56A29994}"/>
                  </a:ext>
                </a:extLst>
              </p:cNvPr>
              <p:cNvSpPr txBox="1"/>
              <p:nvPr/>
            </p:nvSpPr>
            <p:spPr>
              <a:xfrm>
                <a:off x="381000" y="143213"/>
                <a:ext cx="8610600" cy="61247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ct val="20000"/>
                  </a:spcBef>
                </a:pPr>
                <a:endParaRPr lang="en-US" sz="2000" dirty="0">
                  <a:cs typeface="Arial" panose="020B0604020202020204" pitchFamily="34" charset="0"/>
                </a:endParaRPr>
              </a:p>
              <a:p>
                <a:pPr algn="just">
                  <a:spcBef>
                    <a:spcPct val="20000"/>
                  </a:spcBef>
                </a:pPr>
                <a:endParaRPr lang="en-US" sz="2000" dirty="0">
                  <a:cs typeface="Arial" panose="020B0604020202020204" pitchFamily="34" charset="0"/>
                </a:endParaRPr>
              </a:p>
              <a:p>
                <a:pPr algn="just">
                  <a:spcBef>
                    <a:spcPct val="20000"/>
                  </a:spcBef>
                </a:pPr>
                <a:endParaRPr lang="en-US" sz="2000" dirty="0">
                  <a:cs typeface="Arial" panose="020B0604020202020204" pitchFamily="34" charset="0"/>
                </a:endParaRPr>
              </a:p>
              <a:p>
                <a:pPr algn="just">
                  <a:spcBef>
                    <a:spcPct val="20000"/>
                  </a:spcBef>
                </a:pPr>
                <a:endParaRPr lang="en-US" sz="2000" dirty="0">
                  <a:cs typeface="Arial" panose="020B0604020202020204" pitchFamily="34" charset="0"/>
                </a:endParaRPr>
              </a:p>
              <a:p>
                <a:pPr algn="just">
                  <a:spcBef>
                    <a:spcPct val="20000"/>
                  </a:spcBef>
                </a:pPr>
                <a:endParaRPr lang="en-US" sz="2000" dirty="0">
                  <a:cs typeface="Arial" panose="020B0604020202020204" pitchFamily="34" charset="0"/>
                </a:endParaRPr>
              </a:p>
              <a:p>
                <a:pPr algn="just">
                  <a:spcBef>
                    <a:spcPct val="20000"/>
                  </a:spcBef>
                </a:pPr>
                <a:endParaRPr lang="en-US" sz="2000" dirty="0">
                  <a:cs typeface="Arial" panose="020B0604020202020204" pitchFamily="34" charset="0"/>
                </a:endParaRPr>
              </a:p>
              <a:p>
                <a:pPr algn="just">
                  <a:spcBef>
                    <a:spcPct val="20000"/>
                  </a:spcBef>
                </a:pPr>
                <a:endParaRPr lang="en-US" sz="2000" dirty="0">
                  <a:cs typeface="Arial" panose="020B0604020202020204" pitchFamily="34" charset="0"/>
                </a:endParaRPr>
              </a:p>
              <a:p>
                <a:pPr algn="just">
                  <a:spcBef>
                    <a:spcPct val="20000"/>
                  </a:spcBef>
                </a:pPr>
                <a:endParaRPr lang="en-US" sz="2000" dirty="0">
                  <a:cs typeface="Arial" panose="020B0604020202020204" pitchFamily="34" charset="0"/>
                </a:endParaRPr>
              </a:p>
              <a:p>
                <a:pPr algn="just">
                  <a:spcBef>
                    <a:spcPct val="20000"/>
                  </a:spcBef>
                </a:pPr>
                <a:endParaRPr lang="en-US" sz="2000" dirty="0">
                  <a:cs typeface="Arial" panose="020B0604020202020204" pitchFamily="34" charset="0"/>
                </a:endParaRPr>
              </a:p>
              <a:p>
                <a:pPr algn="just">
                  <a:spcBef>
                    <a:spcPct val="20000"/>
                  </a:spcBef>
                </a:pPr>
                <a:endParaRPr lang="en-US" sz="2000" dirty="0">
                  <a:cs typeface="Arial" panose="020B0604020202020204" pitchFamily="34" charset="0"/>
                </a:endParaRPr>
              </a:p>
              <a:p>
                <a:pPr algn="just">
                  <a:spcBef>
                    <a:spcPct val="20000"/>
                  </a:spcBef>
                </a:pPr>
                <a:endParaRPr lang="en-US" sz="2000" dirty="0">
                  <a:cs typeface="Arial" panose="020B0604020202020204" pitchFamily="34" charset="0"/>
                </a:endParaRPr>
              </a:p>
              <a:p>
                <a:pPr algn="just">
                  <a:spcBef>
                    <a:spcPct val="20000"/>
                  </a:spcBef>
                </a:pPr>
                <a:endParaRPr lang="en-US" sz="2000" dirty="0">
                  <a:cs typeface="Arial" panose="020B0604020202020204" pitchFamily="34" charset="0"/>
                </a:endParaRPr>
              </a:p>
              <a:p>
                <a:pPr algn="just">
                  <a:spcBef>
                    <a:spcPct val="20000"/>
                  </a:spcBef>
                </a:pPr>
                <a:endParaRPr lang="en-US" sz="2000" dirty="0">
                  <a:cs typeface="Arial" panose="020B0604020202020204" pitchFamily="34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2000" dirty="0">
                    <a:cs typeface="Times New Roman" pitchFamily="18" charset="0"/>
                  </a:rPr>
                  <a:t>Therefore, the principle part of the Laurent series is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 dirty="0">
                    <a:cs typeface="Times New Roman" pitchFamily="18" charset="0"/>
                  </a:rPr>
                  <a:t>Hence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cs typeface="Times New Roman" pitchFamily="18" charset="0"/>
                  </a:rPr>
                  <a:t> is a pole of order 3.</a:t>
                </a:r>
                <a:endParaRPr lang="en-US" sz="2000" dirty="0">
                  <a:cs typeface="Arial" panose="020B0604020202020204" pitchFamily="34" charset="0"/>
                </a:endParaRPr>
              </a:p>
              <a:p>
                <a:pPr algn="just">
                  <a:spcBef>
                    <a:spcPct val="20000"/>
                  </a:spcBef>
                </a:pPr>
                <a:endParaRPr lang="en-US" sz="2000" dirty="0"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EE1134-2813-4DB9-B0D6-EC2A56A29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43213"/>
                <a:ext cx="8610600" cy="6124754"/>
              </a:xfrm>
              <a:prstGeom prst="rect">
                <a:avLst/>
              </a:prstGeom>
              <a:blipFill>
                <a:blip r:embed="rId3"/>
                <a:stretch>
                  <a:fillRect l="-7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B149271-A5A8-4B89-8169-15536BFC07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012428"/>
              </p:ext>
            </p:extLst>
          </p:nvPr>
        </p:nvGraphicFramePr>
        <p:xfrm>
          <a:off x="381000" y="230299"/>
          <a:ext cx="802640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026200" imgH="4343400" progId="Equation.DSMT4">
                  <p:embed/>
                </p:oleObj>
              </mc:Choice>
              <mc:Fallback>
                <p:oleObj name="Equation" r:id="rId4" imgW="8026200" imgH="43434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FB149271-A5A8-4B89-8169-15536BFC07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000" y="230299"/>
                        <a:ext cx="8026400" cy="434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9DB2B4C6-0745-4FBF-8788-6D98DC8F26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224836"/>
              </p:ext>
            </p:extLst>
          </p:nvPr>
        </p:nvGraphicFramePr>
        <p:xfrm>
          <a:off x="6292850" y="4876800"/>
          <a:ext cx="1498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98320" imgH="609480" progId="Equation.DSMT4">
                  <p:embed/>
                </p:oleObj>
              </mc:Choice>
              <mc:Fallback>
                <p:oleObj name="Equation" r:id="rId6" imgW="149832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92850" y="4876800"/>
                        <a:ext cx="14986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7722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477D2-641A-4EB3-B956-2A99D45FE3E3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55299" name="WordArt 2"/>
          <p:cNvSpPr>
            <a:spLocks noChangeArrowheads="1" noChangeShapeType="1" noTextEdit="1"/>
          </p:cNvSpPr>
          <p:nvPr/>
        </p:nvSpPr>
        <p:spPr bwMode="auto">
          <a:xfrm>
            <a:off x="1371600" y="3276600"/>
            <a:ext cx="6324600" cy="1524000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IN" sz="36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Monotype Corsiva"/>
              </a:rPr>
              <a:t>Thank You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7B6D0-D261-416D-9556-E43A6D9F68E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915400" cy="609600"/>
          </a:xfrm>
          <a:noFill/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 to be covered</a:t>
            </a:r>
            <a:endParaRPr lang="en-US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044541"/>
            <a:ext cx="8534400" cy="245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Zeros, Poles and Singularities</a:t>
            </a:r>
          </a:p>
          <a:p>
            <a:pPr marL="449263" indent="-449263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/>
              <a:t>Some Remarks on Zeros, Poles and Singularities</a:t>
            </a:r>
            <a:endParaRPr lang="en-US" sz="2000" b="1" dirty="0"/>
          </a:p>
          <a:p>
            <a:pPr marL="449263" indent="-449263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dirty="0"/>
              <a:t>Some Problems on Zeros, Poles and Singularities</a:t>
            </a:r>
          </a:p>
          <a:p>
            <a:pPr marL="449263" indent="-449263">
              <a:lnSpc>
                <a:spcPct val="200000"/>
              </a:lnSpc>
              <a:buFont typeface="Wingdings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469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5234" name="Text Box 2">
                <a:extLst>
                  <a:ext uri="{FF2B5EF4-FFF2-40B4-BE49-F238E27FC236}">
                    <a16:creationId xmlns:a16="http://schemas.microsoft.com/office/drawing/2014/main" id="{F743D86B-DA3C-4040-A5FC-A897C1FC4E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700" y="245986"/>
                <a:ext cx="8382000" cy="58294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b="1" u="sng" dirty="0">
                    <a:solidFill>
                      <a:srgbClr val="C00000"/>
                    </a:solidFill>
                    <a:latin typeface="+mn-lt"/>
                  </a:rPr>
                  <a:t>Zeros of an Analytic Function: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  <a:latin typeface="+mn-lt"/>
                  </a:rPr>
                  <a:t>Exp.: </a:t>
                </a:r>
                <a:r>
                  <a:rPr lang="en-US" altLang="en-US" sz="2400" dirty="0"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Find all zeros of the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𝑧</m:t>
                        </m:r>
                      </m:e>
                    </m:func>
                  </m:oMath>
                </a14:m>
                <a:r>
                  <a:rPr lang="en-US" altLang="en-US" sz="2400" dirty="0"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  <a:latin typeface="+mn-lt"/>
                  </a:rPr>
                  <a:t>Sol.: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400" dirty="0">
                    <a:latin typeface="+mn-lt"/>
                    <a:cs typeface="Times New Roman" pitchFamily="18" charset="0"/>
                  </a:rPr>
                  <a:t>Zeros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>
                    <a:cs typeface="Times New Roman" pitchFamily="18" charset="0"/>
                  </a:rPr>
                  <a:t> are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=0, ±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𝜋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, ±2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𝜋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, …</m:t>
                    </m:r>
                  </m:oMath>
                </a14:m>
                <a:r>
                  <a:rPr lang="en-US" sz="2400" dirty="0">
                    <a:cs typeface="Times New Roman" pitchFamily="18" charset="0"/>
                  </a:rPr>
                  <a:t> since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cs typeface="Times New Roman" pitchFamily="18" charset="0"/>
                  </a:rPr>
                  <a:t> </a:t>
                </a:r>
                <a:r>
                  <a:rPr lang="en-US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for all points. </a:t>
                </a:r>
              </a:p>
              <a:p>
                <a:pPr>
                  <a:spcBef>
                    <a:spcPct val="50000"/>
                  </a:spcBef>
                </a:pPr>
                <a:endParaRPr lang="en-US" sz="2400" dirty="0">
                  <a:latin typeface="+mn-lt"/>
                  <a:cs typeface="Times New Roman" pitchFamily="18" charset="0"/>
                </a:endParaRPr>
              </a:p>
              <a:p>
                <a:pPr>
                  <a:spcBef>
                    <a:spcPct val="50000"/>
                  </a:spcBef>
                </a:pPr>
                <a:endParaRPr lang="en-US" sz="2400" dirty="0">
                  <a:latin typeface="+mn-lt"/>
                  <a:cs typeface="Times New Roman" pitchFamily="18" charset="0"/>
                </a:endParaRPr>
              </a:p>
              <a:p>
                <a:pPr>
                  <a:spcBef>
                    <a:spcPct val="50000"/>
                  </a:spcBef>
                </a:pPr>
                <a:endParaRPr lang="en-US" sz="2400" dirty="0">
                  <a:latin typeface="+mn-lt"/>
                  <a:cs typeface="Times New Roman" pitchFamily="18" charset="0"/>
                </a:endParaRPr>
              </a:p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+mn-lt"/>
                    <a:cs typeface="Times New Roman" pitchFamily="18" charset="0"/>
                  </a:rPr>
                  <a:t> is the zero of order 3 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400" dirty="0">
                    <a:latin typeface="+mn-lt"/>
                    <a:cs typeface="Times New Roman" pitchFamily="18" charset="0"/>
                  </a:rPr>
                  <a:t>while</a:t>
                </a:r>
              </a:p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=±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𝜋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, ±2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𝜋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, …</m:t>
                    </m:r>
                  </m:oMath>
                </a14:m>
                <a:r>
                  <a:rPr lang="en-US" sz="2400" dirty="0">
                    <a:cs typeface="Times New Roman" pitchFamily="18" charset="0"/>
                  </a:rPr>
                  <a:t> are simple zeros (i.e. zeros of order one)</a:t>
                </a:r>
                <a:r>
                  <a:rPr lang="en-US" sz="2400" dirty="0">
                    <a:latin typeface="+mn-lt"/>
                    <a:cs typeface="Times New Roman" pitchFamily="18" charset="0"/>
                  </a:rPr>
                  <a:t>.</a:t>
                </a:r>
                <a:endParaRPr lang="en-US" altLang="en-US" sz="2400" b="1" dirty="0">
                  <a:solidFill>
                    <a:srgbClr val="C00000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5234" name="Text Box 2">
                <a:extLst>
                  <a:ext uri="{FF2B5EF4-FFF2-40B4-BE49-F238E27FC236}">
                    <a16:creationId xmlns:a16="http://schemas.microsoft.com/office/drawing/2014/main" id="{F743D86B-DA3C-4040-A5FC-A897C1FC4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700" y="245986"/>
                <a:ext cx="8382000" cy="5829481"/>
              </a:xfrm>
              <a:prstGeom prst="rect">
                <a:avLst/>
              </a:prstGeom>
              <a:blipFill>
                <a:blip r:embed="rId3"/>
                <a:stretch>
                  <a:fillRect l="-1164" t="-731" b="-14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428D823-FA2C-4C54-A948-BC9E041AF6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868441"/>
              </p:ext>
            </p:extLst>
          </p:nvPr>
        </p:nvGraphicFramePr>
        <p:xfrm>
          <a:off x="1143000" y="1358108"/>
          <a:ext cx="1816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15840" imgH="431640" progId="Equation.DSMT4">
                  <p:embed/>
                </p:oleObj>
              </mc:Choice>
              <mc:Fallback>
                <p:oleObj name="Equation" r:id="rId4" imgW="18158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1358108"/>
                        <a:ext cx="18161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4F696F-69CC-4CA1-9F84-AB511822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D089A1-6782-4895-A085-CFC632FEC2E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F7F401A-30F6-438E-90AF-7EEE520188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925718"/>
              </p:ext>
            </p:extLst>
          </p:nvPr>
        </p:nvGraphicFramePr>
        <p:xfrm>
          <a:off x="1143000" y="2869373"/>
          <a:ext cx="58801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879880" imgH="1854000" progId="Equation.DSMT4">
                  <p:embed/>
                </p:oleObj>
              </mc:Choice>
              <mc:Fallback>
                <p:oleObj name="Equation" r:id="rId6" imgW="5879880" imgH="18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3000" y="2869373"/>
                        <a:ext cx="5880100" cy="185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194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5234" name="Text Box 2">
                <a:extLst>
                  <a:ext uri="{FF2B5EF4-FFF2-40B4-BE49-F238E27FC236}">
                    <a16:creationId xmlns:a16="http://schemas.microsoft.com/office/drawing/2014/main" id="{F743D86B-DA3C-4040-A5FC-A897C1FC4E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700" y="245986"/>
                <a:ext cx="8877300" cy="49864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b="1" u="sng" dirty="0">
                    <a:solidFill>
                      <a:srgbClr val="C00000"/>
                    </a:solidFill>
                    <a:latin typeface="+mn-lt"/>
                  </a:rPr>
                  <a:t>Remark 1: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sz="2400" dirty="0"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altLang="en-US" sz="2400" dirty="0"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 has a zero of order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en-US" altLang="en-US" sz="2400" dirty="0"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 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4"/>
                            </a:solidFill>
                            <a:latin typeface="Cambria Math"/>
                            <a:cs typeface="Times New Roman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4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altLang="en-US" sz="2400" dirty="0"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 then</a:t>
                </a:r>
              </a:p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]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p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altLang="en-US" sz="2400" dirty="0"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has a zero of order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>
                        <a:latin typeface="Cambria Math" panose="02040503050406030204" pitchFamily="18" charset="0"/>
                        <a:cs typeface="Times New Roman" pitchFamily="18" charset="0"/>
                        <a:sym typeface="Symbol" panose="05050102010706020507" pitchFamily="18" charset="2"/>
                      </a:rPr>
                      <m:t>p</m:t>
                    </m:r>
                    <m:r>
                      <a:rPr lang="en-US" sz="240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en-US" altLang="en-US" sz="2400" dirty="0"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 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4"/>
                            </a:solidFill>
                            <a:latin typeface="Cambria Math"/>
                            <a:cs typeface="Times New Roman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4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  <a:latin typeface="+mn-lt"/>
                  </a:rPr>
                  <a:t>Exp.: (</a:t>
                </a:r>
                <a:r>
                  <a:rPr lang="en-US" sz="2400" b="1" dirty="0" err="1">
                    <a:solidFill>
                      <a:srgbClr val="C00000"/>
                    </a:solidFill>
                    <a:latin typeface="+mn-lt"/>
                  </a:rPr>
                  <a:t>i</a:t>
                </a:r>
                <a:r>
                  <a:rPr lang="en-US" sz="2400" b="1" dirty="0">
                    <a:solidFill>
                      <a:srgbClr val="C00000"/>
                    </a:solidFill>
                    <a:latin typeface="+mn-lt"/>
                  </a:rPr>
                  <a:t>)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  <m:r>
                          <a:rPr lang="en-US" sz="2400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𝑧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has zeros of order 1 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𝑧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=2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𝑛</m:t>
                    </m:r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=0,  ±1, ±2, …,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since at each of these points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  <m:r>
                          <a:rPr lang="en-US" sz="2400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𝑧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𝑧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≠0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>
                  <a:spcBef>
                    <a:spcPct val="50000"/>
                  </a:spcBef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spcBef>
                    <a:spcPct val="20000"/>
                  </a:spcBef>
                </a:pPr>
                <a:r>
                  <a:rPr lang="en-US" sz="2400" b="1" dirty="0">
                    <a:solidFill>
                      <a:srgbClr val="CC3300"/>
                    </a:solidFill>
                    <a:latin typeface="Times New Roman" pitchFamily="18" charset="0"/>
                    <a:cs typeface="Times New Roman" pitchFamily="18" charset="0"/>
                  </a:rPr>
                  <a:t>(ii)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 [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a:rPr lang="en-US" sz="2400" b="0" smtClean="0"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>
                                    <a:latin typeface="Cambria Math"/>
                                    <a:cs typeface="Times New Roman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>
                                    <a:latin typeface="Cambria Math"/>
                                    <a:cs typeface="Times New Roman" pitchFamily="18" charset="0"/>
                                  </a:rPr>
                                  <m:t>𝑧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has zeros of order 2 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𝑧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=2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𝑖</m:t>
                    </m:r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0, 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±1, ±2, …,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since at each of these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a:rPr lang="en-US" sz="2400" b="0"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>
                                    <a:latin typeface="Cambria Math"/>
                                    <a:cs typeface="Times New Roman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>
                                    <a:latin typeface="Cambria Math"/>
                                    <a:cs typeface="Times New Roman" pitchFamily="18" charset="0"/>
                                  </a:rPr>
                                  <m:t>𝑧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=−2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𝑧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𝑧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 but</a:t>
                </a:r>
              </a:p>
              <a:p>
                <a:pPr algn="just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"(</m:t>
                      </m: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)=2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(−1+2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≠0</m:t>
                      </m:r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95234" name="Text Box 2">
                <a:extLst>
                  <a:ext uri="{FF2B5EF4-FFF2-40B4-BE49-F238E27FC236}">
                    <a16:creationId xmlns:a16="http://schemas.microsoft.com/office/drawing/2014/main" id="{F743D86B-DA3C-4040-A5FC-A897C1FC4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700" y="245986"/>
                <a:ext cx="8877300" cy="4986493"/>
              </a:xfrm>
              <a:prstGeom prst="rect">
                <a:avLst/>
              </a:prstGeom>
              <a:blipFill>
                <a:blip r:embed="rId3"/>
                <a:stretch>
                  <a:fillRect l="-1099" t="-856" b="-8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4F696F-69CC-4CA1-9F84-AB511822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D089A1-6782-4895-A085-CFC632FEC2E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20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5234" name="Text Box 2">
                <a:extLst>
                  <a:ext uri="{FF2B5EF4-FFF2-40B4-BE49-F238E27FC236}">
                    <a16:creationId xmlns:a16="http://schemas.microsoft.com/office/drawing/2014/main" id="{F743D86B-DA3C-4040-A5FC-A897C1FC4E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700" y="245986"/>
                <a:ext cx="8877300" cy="41780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b="1" u="sng" dirty="0">
                    <a:solidFill>
                      <a:srgbClr val="C00000"/>
                    </a:solidFill>
                    <a:latin typeface="+mn-lt"/>
                  </a:rPr>
                  <a:t>Remark 2: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sz="2400" dirty="0"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altLang="en-US" sz="2400" dirty="0"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 has a zero of order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en-US" altLang="en-US" sz="2400" dirty="0"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 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4"/>
                            </a:solidFill>
                            <a:latin typeface="Cambria Math"/>
                            <a:cs typeface="Times New Roman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4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altLang="en-US" sz="2400" dirty="0"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 then</a:t>
                </a:r>
              </a:p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cs typeface="Times New Roman" pitchFamily="18" charset="0"/>
                      </a:rPr>
                      <m:t>m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𝑡h</m:t>
                    </m:r>
                  </m:oMath>
                </a14:m>
                <a:r>
                  <a:rPr lang="en-US" altLang="en-US" sz="2400" dirty="0"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 order derivative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en-US" sz="2400" dirty="0"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altLang="en-US" sz="2400" dirty="0"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 has a zero of order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en-US" sz="2400" dirty="0"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cs typeface="Times New Roman" pitchFamily="18" charset="0"/>
                      </a:rPr>
                      <m:t>n</m:t>
                    </m:r>
                    <m:r>
                      <a:rPr lang="en-US" sz="2400">
                        <a:latin typeface="Cambria Math" panose="02040503050406030204" pitchFamily="18" charset="0"/>
                        <a:cs typeface="Times New Roman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cs typeface="Times New Roman" pitchFamily="18" charset="0"/>
                      </a:rPr>
                      <m:t>m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altLang="en-US" sz="2400" dirty="0"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cs typeface="Times New Roman" pitchFamily="18" charset="0"/>
                      </a:rPr>
                      <m:t>m</m:t>
                    </m:r>
                    <m:r>
                      <a:rPr lang="en-US" sz="2400">
                        <a:latin typeface="Cambria Math" panose="02040503050406030204" pitchFamily="18" charset="0"/>
                        <a:cs typeface="Times New Roman" pitchFamily="18" charset="0"/>
                      </a:rPr>
                      <m:t>&gt;0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altLang="en-US" sz="2400" dirty="0"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is an integer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4"/>
                            </a:solidFill>
                            <a:latin typeface="Cambria Math"/>
                            <a:cs typeface="Times New Roman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4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endParaRPr lang="en-US" altLang="en-US" sz="2400" dirty="0">
                  <a:latin typeface="+mn-lt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  <a:latin typeface="+mn-lt"/>
                  </a:rPr>
                  <a:t>Exp.: (</a:t>
                </a:r>
                <a:r>
                  <a:rPr lang="en-US" sz="2400" b="1" dirty="0" err="1">
                    <a:solidFill>
                      <a:srgbClr val="C00000"/>
                    </a:solidFill>
                    <a:latin typeface="+mn-lt"/>
                  </a:rPr>
                  <a:t>i</a:t>
                </a:r>
                <a:r>
                  <a:rPr lang="en-US" sz="2400" b="1" dirty="0">
                    <a:solidFill>
                      <a:srgbClr val="C00000"/>
                    </a:solidFill>
                    <a:latin typeface="+mn-lt"/>
                  </a:rPr>
                  <a:t>)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z</m:t>
                        </m:r>
                        <m:r>
                          <a:rPr lang="en-US" sz="2400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𝑧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has zeros of order 2 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𝑧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, since at  this point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𝑧</m:t>
                        </m:r>
                        <m:r>
                          <a:rPr lang="en-US" sz="2400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𝑧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=0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𝑧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′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=−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𝑧</m:t>
                        </m:r>
                      </m:sup>
                    </m:sSup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≠0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  <a:latin typeface="+mn-lt"/>
                  </a:rPr>
                  <a:t>(ii)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  <m:r>
                          <a:rPr lang="en-US" sz="2400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𝑧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has zeros of order (2-1=1) 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𝑧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, since at  this point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  <m:r>
                          <a:rPr lang="en-US" sz="2400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  <a:cs typeface="Times New Roman" pitchFamily="18" charset="0"/>
                              </a:rPr>
                              <m:t>𝑧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=0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𝑧</m:t>
                        </m:r>
                      </m:sup>
                    </m:sSup>
                    <m:r>
                      <a:rPr lang="en-US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≠0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5234" name="Text Box 2">
                <a:extLst>
                  <a:ext uri="{FF2B5EF4-FFF2-40B4-BE49-F238E27FC236}">
                    <a16:creationId xmlns:a16="http://schemas.microsoft.com/office/drawing/2014/main" id="{F743D86B-DA3C-4040-A5FC-A897C1FC4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700" y="245986"/>
                <a:ext cx="8877300" cy="4178003"/>
              </a:xfrm>
              <a:prstGeom prst="rect">
                <a:avLst/>
              </a:prstGeom>
              <a:blipFill>
                <a:blip r:embed="rId3"/>
                <a:stretch>
                  <a:fillRect l="-1099" t="-1020" r="-687" b="-233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4F696F-69CC-4CA1-9F84-AB511822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D089A1-6782-4895-A085-CFC632FEC2E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5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5234" name="Text Box 2">
                <a:extLst>
                  <a:ext uri="{FF2B5EF4-FFF2-40B4-BE49-F238E27FC236}">
                    <a16:creationId xmlns:a16="http://schemas.microsoft.com/office/drawing/2014/main" id="{F743D86B-DA3C-4040-A5FC-A897C1FC4E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700" y="245986"/>
                <a:ext cx="8877300" cy="45415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b="1" u="sng" dirty="0">
                    <a:solidFill>
                      <a:srgbClr val="C00000"/>
                    </a:solidFill>
                    <a:latin typeface="+mn-lt"/>
                  </a:rPr>
                  <a:t>Remark 3: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sz="2400" dirty="0"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altLang="en-US" sz="2400" dirty="0"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 has a zero of order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en-US" altLang="en-US" sz="2400" dirty="0"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 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4"/>
                            </a:solidFill>
                            <a:latin typeface="Cambria Math"/>
                            <a:cs typeface="Times New Roman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4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altLang="en-US" sz="2400" dirty="0"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 then</a:t>
                </a:r>
              </a:p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1/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en-US" sz="2400" dirty="0"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 has a pole of order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4"/>
                            </a:solidFill>
                            <a:latin typeface="Cambria Math"/>
                            <a:cs typeface="Times New Roman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4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+mn-lt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  <a:latin typeface="+mn-lt"/>
                  </a:rPr>
                  <a:t>Exp.: (</a:t>
                </a:r>
                <a:r>
                  <a:rPr lang="en-US" sz="2400" b="1" dirty="0" err="1">
                    <a:solidFill>
                      <a:srgbClr val="C00000"/>
                    </a:solidFill>
                    <a:latin typeface="+mn-lt"/>
                  </a:rPr>
                  <a:t>i</a:t>
                </a:r>
                <a:r>
                  <a:rPr lang="en-US" sz="2400" b="1" dirty="0">
                    <a:solidFill>
                      <a:srgbClr val="C00000"/>
                    </a:solidFill>
                    <a:latin typeface="+mn-lt"/>
                  </a:rPr>
                  <a:t>) </a:t>
                </a:r>
                <a:r>
                  <a:rPr lang="en-US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Find the </a:t>
                </a:r>
                <a:r>
                  <a:rPr lang="en-US" sz="2400" dirty="0">
                    <a:cs typeface="Times New Roman" panose="02020603050405020304" pitchFamily="18" charset="0"/>
                  </a:rPr>
                  <a:t>nature of singularity 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g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1/(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𝑧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).</m:t>
                    </m:r>
                  </m:oMath>
                </a14:m>
                <a:endParaRPr lang="en-US" sz="2400" b="0" dirty="0">
                  <a:cs typeface="Times New Roman" pitchFamily="18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  <a:latin typeface="+mn-lt"/>
                  </a:rPr>
                  <a:t>Sol. </a:t>
                </a:r>
                <a:r>
                  <a:rPr lang="en-US" sz="2400" dirty="0">
                    <a:cs typeface="Times New Roman" panose="02020603050405020304" pitchFamily="18" charset="0"/>
                  </a:rPr>
                  <a:t>We have already seen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cs typeface="Times New Roman" pitchFamily="18" charset="0"/>
                  </a:rPr>
                  <a:t> is a zero of order 3 of the function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𝑧</m:t>
                        </m:r>
                      </m:e>
                    </m:func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cs typeface="Times New Roman" pitchFamily="18" charset="0"/>
                  </a:rPr>
                  <a:t> Therefore according to the above statement it should be a pole of order 3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cs typeface="Times New Roman" pitchFamily="18" charset="0"/>
                      </a:rPr>
                      <m:t>g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</m:oMath>
                </a14:m>
                <a:endParaRPr lang="en-US" sz="2400" dirty="0">
                  <a:cs typeface="Times New Roman" pitchFamily="18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2400" dirty="0">
                    <a:cs typeface="Times New Roman" pitchFamily="18" charset="0"/>
                  </a:rPr>
                  <a:t>Now we see</a:t>
                </a:r>
              </a:p>
            </p:txBody>
          </p:sp>
        </mc:Choice>
        <mc:Fallback xmlns="">
          <p:sp>
            <p:nvSpPr>
              <p:cNvPr id="95234" name="Text Box 2">
                <a:extLst>
                  <a:ext uri="{FF2B5EF4-FFF2-40B4-BE49-F238E27FC236}">
                    <a16:creationId xmlns:a16="http://schemas.microsoft.com/office/drawing/2014/main" id="{F743D86B-DA3C-4040-A5FC-A897C1FC4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700" y="245986"/>
                <a:ext cx="8877300" cy="4541500"/>
              </a:xfrm>
              <a:prstGeom prst="rect">
                <a:avLst/>
              </a:prstGeom>
              <a:blipFill>
                <a:blip r:embed="rId3"/>
                <a:stretch>
                  <a:fillRect l="-1099" t="-940" r="-206" b="-214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4F696F-69CC-4CA1-9F84-AB511822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D089A1-6782-4895-A085-CFC632FEC2E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FDE5F2F-ED33-4680-A07A-295244E67C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647844"/>
              </p:ext>
            </p:extLst>
          </p:nvPr>
        </p:nvGraphicFramePr>
        <p:xfrm>
          <a:off x="2419350" y="4199185"/>
          <a:ext cx="45720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0" imgH="2590560" progId="Equation.DSMT4">
                  <p:embed/>
                </p:oleObj>
              </mc:Choice>
              <mc:Fallback>
                <p:oleObj name="Equation" r:id="rId4" imgW="4572000" imgH="259056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9F7F401A-30F6-438E-90AF-7EEE520188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19350" y="4199185"/>
                        <a:ext cx="4572000" cy="259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2705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5234" name="Text Box 2">
                <a:extLst>
                  <a:ext uri="{FF2B5EF4-FFF2-40B4-BE49-F238E27FC236}">
                    <a16:creationId xmlns:a16="http://schemas.microsoft.com/office/drawing/2014/main" id="{F743D86B-DA3C-4040-A5FC-A897C1FC4E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350" y="5213647"/>
                <a:ext cx="8877300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dirty="0">
                    <a:cs typeface="Times New Roman" pitchFamily="18" charset="0"/>
                  </a:rPr>
                  <a:t>Therefore, the principle part of the Laurent series is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400" dirty="0">
                    <a:cs typeface="Times New Roman" pitchFamily="18" charset="0"/>
                  </a:rPr>
                  <a:t>Hence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cs typeface="Times New Roman" pitchFamily="18" charset="0"/>
                  </a:rPr>
                  <a:t> is a pole of order 3.</a:t>
                </a:r>
              </a:p>
            </p:txBody>
          </p:sp>
        </mc:Choice>
        <mc:Fallback xmlns="">
          <p:sp>
            <p:nvSpPr>
              <p:cNvPr id="95234" name="Text Box 2">
                <a:extLst>
                  <a:ext uri="{FF2B5EF4-FFF2-40B4-BE49-F238E27FC236}">
                    <a16:creationId xmlns:a16="http://schemas.microsoft.com/office/drawing/2014/main" id="{F743D86B-DA3C-4040-A5FC-A897C1FC4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350" y="5213647"/>
                <a:ext cx="8877300" cy="1015663"/>
              </a:xfrm>
              <a:prstGeom prst="rect">
                <a:avLst/>
              </a:prstGeom>
              <a:blipFill>
                <a:blip r:embed="rId3"/>
                <a:stretch>
                  <a:fillRect l="-1099" t="-4192" b="-1317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4F696F-69CC-4CA1-9F84-AB511822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D089A1-6782-4895-A085-CFC632FEC2E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FDE5F2F-ED33-4680-A07A-295244E67C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52780"/>
              </p:ext>
            </p:extLst>
          </p:nvPr>
        </p:nvGraphicFramePr>
        <p:xfrm>
          <a:off x="1066800" y="152400"/>
          <a:ext cx="61341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134040" imgH="4952880" progId="Equation.DSMT4">
                  <p:embed/>
                </p:oleObj>
              </mc:Choice>
              <mc:Fallback>
                <p:oleObj name="Equation" r:id="rId4" imgW="6134040" imgH="49528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FDE5F2F-ED33-4680-A07A-295244E67C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6800" y="152400"/>
                        <a:ext cx="6134100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0D16602-DEDA-43DA-A5EC-2E4B04F6A7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648122"/>
              </p:ext>
            </p:extLst>
          </p:nvPr>
        </p:nvGraphicFramePr>
        <p:xfrm>
          <a:off x="7391400" y="5072743"/>
          <a:ext cx="965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65160" imgH="736560" progId="Equation.DSMT4">
                  <p:embed/>
                </p:oleObj>
              </mc:Choice>
              <mc:Fallback>
                <p:oleObj name="Equation" r:id="rId6" imgW="96516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91400" y="5072743"/>
                        <a:ext cx="9652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52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4F696F-69CC-4CA1-9F84-AB511822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D089A1-6782-4895-A085-CFC632FEC2E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8F01B8-C63F-472E-97A4-C32DB5852793}"/>
                  </a:ext>
                </a:extLst>
              </p:cNvPr>
              <p:cNvSpPr txBox="1"/>
              <p:nvPr/>
            </p:nvSpPr>
            <p:spPr>
              <a:xfrm>
                <a:off x="155120" y="136525"/>
                <a:ext cx="8607879" cy="43137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ct val="200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Example: </a:t>
                </a:r>
                <a:r>
                  <a:rPr lang="en-US" sz="2400" dirty="0">
                    <a:cs typeface="Arial" panose="020B0604020202020204" pitchFamily="34" charset="0"/>
                  </a:rPr>
                  <a:t>Show that the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cs typeface="Times New Roman" pitchFamily="18" charset="0"/>
                      </a:rPr>
                      <m:t>f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𝑧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𝑧</m:t>
                            </m:r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cs typeface="Arial" panose="020B0604020202020204" pitchFamily="34" charset="0"/>
                  </a:rPr>
                  <a:t>  has a pole of order 2 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=0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. </m:t>
                    </m:r>
                  </m:oMath>
                </a14:m>
                <a:endParaRPr lang="en-US" sz="2400" b="0" dirty="0">
                  <a:cs typeface="Arial" panose="020B0604020202020204" pitchFamily="34" charset="0"/>
                </a:endParaRPr>
              </a:p>
              <a:p>
                <a:pPr algn="just">
                  <a:spcBef>
                    <a:spcPct val="200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Solution:</a:t>
                </a:r>
              </a:p>
              <a:p>
                <a:pPr algn="just">
                  <a:spcBef>
                    <a:spcPct val="20000"/>
                  </a:spcBef>
                </a:pPr>
                <a:endParaRPr lang="en-US" sz="2400" b="1" i="1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pPr algn="just">
                  <a:spcBef>
                    <a:spcPct val="20000"/>
                  </a:spcBef>
                </a:pPr>
                <a:endParaRPr lang="en-US" sz="2400" b="1" i="1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pPr algn="just">
                  <a:spcBef>
                    <a:spcPct val="20000"/>
                  </a:spcBef>
                </a:pPr>
                <a:endParaRPr lang="en-US" sz="2400" b="1" i="1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2400" dirty="0">
                    <a:cs typeface="Times New Roman" pitchFamily="18" charset="0"/>
                  </a:rPr>
                  <a:t>Therefore, the principle part of the Laurent series is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400" dirty="0">
                    <a:cs typeface="Times New Roman" pitchFamily="18" charset="0"/>
                  </a:rPr>
                  <a:t>Hence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cs typeface="Times New Roman" pitchFamily="18" charset="0"/>
                  </a:rPr>
                  <a:t> is a pole of order 2.</a:t>
                </a:r>
              </a:p>
              <a:p>
                <a:pPr algn="just">
                  <a:spcBef>
                    <a:spcPct val="20000"/>
                  </a:spcBef>
                </a:pPr>
                <a:endParaRPr lang="en-US" sz="2400" i="1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8F01B8-C63F-472E-97A4-C32DB5852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20" y="136525"/>
                <a:ext cx="8607879" cy="4313745"/>
              </a:xfrm>
              <a:prstGeom prst="rect">
                <a:avLst/>
              </a:prstGeom>
              <a:blipFill>
                <a:blip r:embed="rId3"/>
                <a:stretch>
                  <a:fillRect l="-1062" r="-11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A5BCFE8-79B8-48AC-AD95-65BA000B3C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365641"/>
              </p:ext>
            </p:extLst>
          </p:nvPr>
        </p:nvGraphicFramePr>
        <p:xfrm>
          <a:off x="2057400" y="1143000"/>
          <a:ext cx="427990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79680" imgH="1701720" progId="Equation.DSMT4">
                  <p:embed/>
                </p:oleObj>
              </mc:Choice>
              <mc:Fallback>
                <p:oleObj name="Equation" r:id="rId4" imgW="4279680" imgH="1701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7400" y="1143000"/>
                        <a:ext cx="4279900" cy="170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08D7432-B4A8-49F7-974A-E5DFA14D3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72739"/>
              </p:ext>
            </p:extLst>
          </p:nvPr>
        </p:nvGraphicFramePr>
        <p:xfrm>
          <a:off x="7315200" y="2862263"/>
          <a:ext cx="355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320" imgH="723600" progId="Equation.DSMT4">
                  <p:embed/>
                </p:oleObj>
              </mc:Choice>
              <mc:Fallback>
                <p:oleObj name="Equation" r:id="rId6" imgW="355320" imgH="72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15200" y="2862263"/>
                        <a:ext cx="3556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6299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4F696F-69CC-4CA1-9F84-AB511822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D089A1-6782-4895-A085-CFC632FEC2E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EE1134-2813-4DB9-B0D6-EC2A56A29994}"/>
                  </a:ext>
                </a:extLst>
              </p:cNvPr>
              <p:cNvSpPr txBox="1"/>
              <p:nvPr/>
            </p:nvSpPr>
            <p:spPr>
              <a:xfrm>
                <a:off x="381000" y="143213"/>
                <a:ext cx="8610600" cy="58480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sz="2000" b="1" u="sng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Isolated and Non-isolated Singularities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 b="1" u="sng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Remark 4: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sz="2000" dirty="0">
                    <a:cs typeface="Arial" panose="020B0604020202020204" pitchFamily="34" charset="0"/>
                    <a:sym typeface="Symbol" panose="05050102010706020507" pitchFamily="18" charset="2"/>
                  </a:rPr>
                  <a:t>Limit point of the poles is always a non isolated singularity.</a:t>
                </a:r>
                <a:endParaRPr lang="en-US" sz="2000" dirty="0">
                  <a:solidFill>
                    <a:schemeClr val="accent4"/>
                  </a:solidFill>
                  <a:cs typeface="Arial" panose="020B0604020202020204" pitchFamily="34" charset="0"/>
                </a:endParaRPr>
              </a:p>
              <a:p>
                <a:pPr algn="just">
                  <a:spcBef>
                    <a:spcPct val="20000"/>
                  </a:spcBef>
                </a:pPr>
                <a:r>
                  <a:rPr lang="en-US" sz="2000" b="1" dirty="0">
                    <a:solidFill>
                      <a:srgbClr val="CC3300"/>
                    </a:solidFill>
                    <a:cs typeface="Arial" panose="020B0604020202020204" pitchFamily="34" charset="0"/>
                  </a:rPr>
                  <a:t>Examples:  (i) </a:t>
                </a:r>
                <a:r>
                  <a:rPr lang="en-US" sz="2000" dirty="0">
                    <a:cs typeface="Arial" panose="020B0604020202020204" pitchFamily="34" charset="0"/>
                  </a:rPr>
                  <a:t>The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  <a:cs typeface="Times New Roman" pitchFamily="18" charset="0"/>
                      </a:rPr>
                      <m:t>f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0" smtClean="0">
                        <a:latin typeface="Cambria Math"/>
                        <a:cs typeface="Times New Roman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tan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  <m:t>𝑧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  <m:t>−3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>
                    <a:cs typeface="Arial" panose="020B0604020202020204" pitchFamily="34" charset="0"/>
                  </a:rPr>
                  <a:t> has non isolated singular points at z = 3.</a:t>
                </a:r>
              </a:p>
              <a:p>
                <a:pPr algn="just">
                  <a:spcBef>
                    <a:spcPct val="20000"/>
                  </a:spcBef>
                </a:pPr>
                <a:r>
                  <a:rPr lang="en-US" sz="2000" dirty="0">
                    <a:cs typeface="Arial" panose="020B0604020202020204" pitchFamily="34" charset="0"/>
                  </a:rPr>
                  <a:t>                        </a:t>
                </a:r>
              </a:p>
              <a:p>
                <a:pPr algn="just">
                  <a:spcBef>
                    <a:spcPct val="20000"/>
                  </a:spcBef>
                </a:pPr>
                <a:r>
                  <a:rPr lang="en-US" sz="2000" dirty="0">
                    <a:cs typeface="Arial" panose="020B0604020202020204" pitchFamily="34" charset="0"/>
                  </a:rPr>
                  <a:t>                                   for singularity </a:t>
                </a:r>
              </a:p>
              <a:p>
                <a:pPr algn="just">
                  <a:spcBef>
                    <a:spcPct val="20000"/>
                  </a:spcBef>
                </a:pPr>
                <a:endParaRPr lang="en-US" sz="2000" i="1" dirty="0">
                  <a:cs typeface="Arial" panose="020B0604020202020204" pitchFamily="34" charset="0"/>
                </a:endParaRPr>
              </a:p>
              <a:p>
                <a:pPr algn="just">
                  <a:spcBef>
                    <a:spcPct val="20000"/>
                  </a:spcBef>
                </a:pPr>
                <a:endParaRPr lang="en-US" sz="2000" i="1" dirty="0">
                  <a:cs typeface="Arial" panose="020B0604020202020204" pitchFamily="34" charset="0"/>
                </a:endParaRPr>
              </a:p>
              <a:p>
                <a:pPr algn="just">
                  <a:spcBef>
                    <a:spcPct val="20000"/>
                  </a:spcBef>
                </a:pPr>
                <a:endParaRPr lang="en-US" sz="2000" i="1" dirty="0">
                  <a:cs typeface="Arial" panose="020B0604020202020204" pitchFamily="34" charset="0"/>
                </a:endParaRPr>
              </a:p>
              <a:p>
                <a:pPr algn="just">
                  <a:spcBef>
                    <a:spcPct val="20000"/>
                  </a:spcBef>
                </a:pPr>
                <a:r>
                  <a:rPr lang="en-US" sz="2000" dirty="0">
                    <a:cs typeface="Arial" panose="020B0604020202020204" pitchFamily="34" charset="0"/>
                  </a:rPr>
                  <a:t>Each point is isolated singular point whereas 3 is non isolated as </a:t>
                </a:r>
              </a:p>
              <a:p>
                <a:pPr algn="just">
                  <a:spcBef>
                    <a:spcPct val="20000"/>
                  </a:spcBef>
                </a:pPr>
                <a:endParaRPr lang="en-US" sz="2000" dirty="0">
                  <a:cs typeface="Arial" panose="020B0604020202020204" pitchFamily="34" charset="0"/>
                </a:endParaRPr>
              </a:p>
              <a:p>
                <a:pPr algn="just">
                  <a:spcBef>
                    <a:spcPct val="20000"/>
                  </a:spcBef>
                </a:pPr>
                <a:endParaRPr lang="en-US" sz="2000" i="1" dirty="0">
                  <a:cs typeface="Arial" panose="020B0604020202020204" pitchFamily="34" charset="0"/>
                </a:endParaRPr>
              </a:p>
              <a:p>
                <a:pPr algn="just">
                  <a:spcBef>
                    <a:spcPct val="20000"/>
                  </a:spcBef>
                </a:pPr>
                <a:endParaRPr lang="en-US" sz="2000" dirty="0">
                  <a:cs typeface="Arial" panose="020B0604020202020204" pitchFamily="34" charset="0"/>
                </a:endParaRPr>
              </a:p>
              <a:p>
                <a:pPr algn="just">
                  <a:spcBef>
                    <a:spcPct val="20000"/>
                  </a:spcBef>
                </a:pPr>
                <a:endParaRPr lang="en-US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EE1134-2813-4DB9-B0D6-EC2A56A29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43213"/>
                <a:ext cx="8610600" cy="5848011"/>
              </a:xfrm>
              <a:prstGeom prst="rect">
                <a:avLst/>
              </a:prstGeom>
              <a:blipFill>
                <a:blip r:embed="rId3"/>
                <a:stretch>
                  <a:fillRect l="-779" t="-417" r="-7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5690C79-EEDB-48CE-8C45-C4AF0262C8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9900" y="2514600"/>
          <a:ext cx="85217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521560" imgH="1447560" progId="Equation.DSMT4">
                  <p:embed/>
                </p:oleObj>
              </mc:Choice>
              <mc:Fallback>
                <p:oleObj name="Equation" r:id="rId4" imgW="8521560" imgH="14475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5690C79-EEDB-48CE-8C45-C4AF0262C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9900" y="2514600"/>
                        <a:ext cx="8521700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A303C9D-ED6E-4277-ADDE-354826B3C7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700" y="4673600"/>
          <a:ext cx="33401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40080" imgH="812520" progId="Equation.DSMT4">
                  <p:embed/>
                </p:oleObj>
              </mc:Choice>
              <mc:Fallback>
                <p:oleObj name="Equation" r:id="rId6" imgW="3340080" imgH="8125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A303C9D-ED6E-4277-ADDE-354826B3C7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3700" y="4673600"/>
                        <a:ext cx="33401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87296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6787</TotalTime>
  <Words>768</Words>
  <Application>Microsoft Office PowerPoint</Application>
  <PresentationFormat>On-screen Show (4:3)</PresentationFormat>
  <Paragraphs>115</Paragraphs>
  <Slides>12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Cambria Math</vt:lpstr>
      <vt:lpstr>Monotype Corsiva</vt:lpstr>
      <vt:lpstr>Times New Roman</vt:lpstr>
      <vt:lpstr>Wingdings</vt:lpstr>
      <vt:lpstr>Default Design</vt:lpstr>
      <vt:lpstr>Equation</vt:lpstr>
      <vt:lpstr>MathType 7.0 Equation</vt:lpstr>
      <vt:lpstr>PowerPoint Presentation</vt:lpstr>
      <vt:lpstr>Topics to be covered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jiit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manoj.sahni</dc:creator>
  <cp:lastModifiedBy>a k</cp:lastModifiedBy>
  <cp:revision>1212</cp:revision>
  <dcterms:created xsi:type="dcterms:W3CDTF">2007-02-19T03:46:13Z</dcterms:created>
  <dcterms:modified xsi:type="dcterms:W3CDTF">2021-05-02T21:39:57Z</dcterms:modified>
</cp:coreProperties>
</file>