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24" r:id="rId2"/>
    <p:sldId id="625" r:id="rId3"/>
    <p:sldId id="670" r:id="rId4"/>
    <p:sldId id="691" r:id="rId5"/>
    <p:sldId id="671" r:id="rId6"/>
    <p:sldId id="692" r:id="rId7"/>
    <p:sldId id="677" r:id="rId8"/>
    <p:sldId id="693" r:id="rId9"/>
    <p:sldId id="696" r:id="rId10"/>
    <p:sldId id="694" r:id="rId11"/>
    <p:sldId id="697" r:id="rId12"/>
    <p:sldId id="698" r:id="rId13"/>
    <p:sldId id="699" r:id="rId14"/>
    <p:sldId id="604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D0C"/>
    <a:srgbClr val="006699"/>
    <a:srgbClr val="CC3300"/>
    <a:srgbClr val="2F6E73"/>
    <a:srgbClr val="1FA122"/>
    <a:srgbClr val="EE5612"/>
    <a:srgbClr val="2C666A"/>
    <a:srgbClr val="660066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6" autoAdjust="0"/>
    <p:restoredTop sz="92897" autoAdjust="0"/>
  </p:normalViewPr>
  <p:slideViewPr>
    <p:cSldViewPr>
      <p:cViewPr varScale="1">
        <p:scale>
          <a:sx n="64" d="100"/>
          <a:sy n="64" d="100"/>
        </p:scale>
        <p:origin x="1704" y="7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B31C076-1226-4230-8FB7-26C969757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C3C7053-7D8C-46E7-A3F9-0E9A41896F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3C7053-7D8C-46E7-A3F9-0E9A41896F3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7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03F29-6611-4B55-9D36-4BD911F35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E463C-8476-48CB-9FA9-4338DAEFAE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6F0AD-43BE-432C-A841-C6DE0AC03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D507-FB6B-4E8A-BD77-05D2A1571D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IN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6C200-7FCC-4EAA-9FBF-5335CA5648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F555-3576-4473-8309-0A361A000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E5F81-0A1B-4B67-869A-5BBFA518E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0C02-1113-4DEB-8A1E-84695A073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DCF96-4048-4765-B6FB-829FE491F2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1C21E-745C-4A85-AD26-B3D6667BE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A649F-092A-4B07-9049-2203654D3E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89A1-6782-4895-A085-CFC632FEC2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85A18-43DD-4E4F-8A7B-734D122DCE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99DCD-2B1C-49EA-B140-3FD7F9F455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7F46CDE-5C21-4BE3-AC88-15680846E4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1059" y="16604"/>
            <a:ext cx="840448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002060"/>
              </a:solidFill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+mn-lt"/>
              </a:rPr>
              <a:t>Mathematics 2 (15B11MA211)</a:t>
            </a:r>
          </a:p>
          <a:p>
            <a:pPr algn="ctr"/>
            <a:endParaRPr lang="en-US" sz="3200" b="1" dirty="0"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CO [C106.6]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2600" b="1" dirty="0">
                <a:solidFill>
                  <a:srgbClr val="C00000"/>
                </a:solidFill>
              </a:rPr>
              <a:t>Topic: Evaluation of Real Integrals Using Residues</a:t>
            </a:r>
          </a:p>
          <a:p>
            <a:pPr algn="ctr"/>
            <a:endParaRPr lang="en-US" sz="2400" b="1" dirty="0">
              <a:solidFill>
                <a:srgbClr val="002060"/>
              </a:solidFill>
              <a:latin typeface="+mn-lt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+mn-lt"/>
              </a:rPr>
              <a:t>Reference for the lecture</a:t>
            </a:r>
          </a:p>
          <a:p>
            <a:pPr algn="ctr"/>
            <a:r>
              <a:rPr lang="en-IN" sz="2000" b="1" dirty="0">
                <a:latin typeface="+mn-lt"/>
              </a:rPr>
              <a:t>R.K Jain and S.R.K. </a:t>
            </a:r>
            <a:r>
              <a:rPr lang="en-IN" sz="2000" b="1" dirty="0" err="1">
                <a:latin typeface="+mn-lt"/>
              </a:rPr>
              <a:t>Iyenger</a:t>
            </a:r>
            <a:r>
              <a:rPr lang="en-IN" sz="2000" dirty="0">
                <a:latin typeface="+mn-lt"/>
              </a:rPr>
              <a:t>, “Advanced Engineering Mathematics” fifth edition, </a:t>
            </a:r>
            <a:r>
              <a:rPr lang="en-IN" sz="2000" dirty="0" err="1">
                <a:latin typeface="+mn-lt"/>
              </a:rPr>
              <a:t>Narosa</a:t>
            </a:r>
            <a:r>
              <a:rPr lang="en-IN" sz="2000" dirty="0">
                <a:latin typeface="+mn-lt"/>
              </a:rPr>
              <a:t> publishing house, 2016. </a:t>
            </a:r>
          </a:p>
          <a:p>
            <a:pPr algn="ctr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E. </a:t>
            </a:r>
            <a:r>
              <a:rPr lang="en-US" sz="20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Kreyszig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"Advanced Engineering Mathematics” 8th Edition, </a:t>
            </a:r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Wiley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2006.</a:t>
            </a:r>
          </a:p>
          <a:p>
            <a:pPr algn="ctr"/>
            <a:r>
              <a:rPr lang="en-US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B. S. Grewal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“Higher Engineering Mathematics” 42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nd</a:t>
            </a: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Edition, Khanna Publisher, New Delhi</a:t>
            </a:r>
          </a:p>
          <a:p>
            <a:pPr algn="ctr"/>
            <a:endParaRPr lang="en-US" sz="2000" dirty="0">
              <a:latin typeface="+mn-lt"/>
            </a:endParaRPr>
          </a:p>
          <a:p>
            <a:pPr algn="ctr"/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3129"/>
                <a:ext cx="8686800" cy="682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has a simple pole at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=3+2</m:t>
                    </m:r>
                    <m:rad>
                      <m:radPr>
                        <m:degHide m:val="on"/>
                        <m:ctrlP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=3−2</m:t>
                    </m:r>
                    <m:rad>
                      <m:radPr>
                        <m:degHide m:val="on"/>
                        <m:ctrlP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=3−2</m:t>
                    </m:r>
                    <m:rad>
                      <m:radPr>
                        <m:degHide m:val="on"/>
                        <m:ctrlP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I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lies within the circle |𝑧|=1</a:t>
                </a: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)(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𝑖𝑅𝑒𝑠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sz="2400" i="1" dirty="0">
                                      <a:solidFill>
                                        <a:srgbClr val="F42D0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sz="2400" i="1" dirty="0">
                                      <a:solidFill>
                                        <a:srgbClr val="F42D0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3129"/>
                <a:ext cx="8686800" cy="6820200"/>
              </a:xfrm>
              <a:prstGeom prst="rect">
                <a:avLst/>
              </a:prstGeom>
              <a:blipFill>
                <a:blip r:embed="rId2"/>
                <a:stretch>
                  <a:fillRect l="-1053" t="-715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1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85775"/>
                <a:ext cx="8534400" cy="702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3-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5−</m:t>
                            </m:r>
                            <m:func>
                              <m:func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Solution-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𝑅𝑒𝑎𝑙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5−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dz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𝑖𝑧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85775"/>
                <a:ext cx="8534400" cy="7026604"/>
              </a:xfrm>
              <a:prstGeom prst="rect">
                <a:avLst/>
              </a:prstGeo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7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3129"/>
                <a:ext cx="8229600" cy="637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has a simple pole at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=−2=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=−1/2=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lies within the circle C:|𝑧|=1</a:t>
                </a: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)((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I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1/6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3129"/>
                <a:ext cx="8229600" cy="6379823"/>
              </a:xfrm>
              <a:prstGeom prst="rect">
                <a:avLst/>
              </a:prstGeom>
              <a:blipFill>
                <a:blip r:embed="rId3"/>
                <a:stretch>
                  <a:fillRect l="-1111" t="-764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6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3128"/>
                <a:ext cx="8382000" cy="3943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𝑖𝑅𝑒𝑠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I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i="1" smtClean="0">
                          <a:solidFill>
                            <a:srgbClr val="F42D0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IN" sz="2400" b="0" i="1" smtClean="0">
                          <a:solidFill>
                            <a:srgbClr val="F42D0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/6</m:t>
                      </m:r>
                    </m:oMath>
                  </m:oMathPara>
                </a14:m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5−</m:t>
                            </m:r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𝑅𝑒𝑎𝑙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𝑃𝑎𝑟𝑡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5−</m:t>
                            </m:r>
                            <m:func>
                              <m:func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F42D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IN" sz="2400" i="1">
                        <a:solidFill>
                          <a:srgbClr val="F42D0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IN" sz="2400" i="1" dirty="0">
                    <a:solidFill>
                      <a:srgbClr val="CC33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3128"/>
                <a:ext cx="8382000" cy="3943195"/>
              </a:xfrm>
              <a:prstGeom prst="rect">
                <a:avLst/>
              </a:prstGeom>
              <a:blipFill>
                <a:blip r:embed="rId2"/>
                <a:stretch>
                  <a:fillRect l="-1091" t="-1236" b="-464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8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3276600"/>
            <a:ext cx="63246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46116"/>
            <a:ext cx="8534400" cy="21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definite integrals involving trigonometric functions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Examples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914400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definite integrals involving trigonometric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295400"/>
                <a:ext cx="8534400" cy="5688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Consider an integral </a:t>
                </a:r>
              </a:p>
              <a:p>
                <a:endParaRPr lang="en-IN" sz="2400" b="0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Where, F is real rational function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and is finite (does not become infinite) on the interval of integration.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8534400" cy="5688288"/>
              </a:xfrm>
              <a:prstGeom prst="rect">
                <a:avLst/>
              </a:prstGeom>
              <a:blipFill>
                <a:blip r:embed="rId2"/>
                <a:stretch>
                  <a:fillRect l="-1071" t="-857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99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914400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definite integrals involving trigonometric functions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475" y="1224940"/>
                <a:ext cx="8305800" cy="5389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now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IN" sz="2400" b="0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dz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b="0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𝑖𝑧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𝑖𝑧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C: is a unit circle of radius 1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=1)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This can be further solved using Cauchy Residue theorem.</a:t>
                </a:r>
              </a:p>
              <a:p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" y="1224940"/>
                <a:ext cx="8305800" cy="5389617"/>
              </a:xfrm>
              <a:prstGeom prst="rect">
                <a:avLst/>
              </a:prstGeom>
              <a:blipFill>
                <a:blip r:embed="rId2"/>
                <a:stretch>
                  <a:fillRect l="-1101" t="-905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4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2439" y="507815"/>
                <a:ext cx="8229600" cy="5816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1-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3+</m:t>
                            </m:r>
                            <m:func>
                              <m:func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dz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𝑖𝑧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9" y="507815"/>
                <a:ext cx="8229600" cy="5816785"/>
              </a:xfrm>
              <a:prstGeom prst="rect">
                <a:avLst/>
              </a:prstGeo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3129"/>
                <a:ext cx="8686800" cy="706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has a simple pole at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=−3+2</m:t>
                    </m:r>
                    <m:rad>
                      <m:radPr>
                        <m:degHide m:val="on"/>
                        <m:ctrlPr>
                          <a:rPr lang="en-I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=−3−2</m:t>
                    </m:r>
                    <m:rad>
                      <m:radPr>
                        <m:degHide m:val="on"/>
                        <m:ctrlP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endParaRPr lang="en-IN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=−3+2</m:t>
                    </m:r>
                    <m:rad>
                      <m:radPr>
                        <m:degHide m:val="on"/>
                        <m:ctrlP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I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I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lies within the circle |𝑧|=1</a:t>
                </a: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𝑅𝑒𝑠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I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num>
                                <m:den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IN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)(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r>
                                    <a:rPr lang="en-I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I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3129"/>
                <a:ext cx="8686800" cy="7061420"/>
              </a:xfrm>
              <a:prstGeom prst="rect">
                <a:avLst/>
              </a:prstGeom>
              <a:blipFill>
                <a:blip r:embed="rId2"/>
                <a:stretch>
                  <a:fillRect l="-1053" t="-691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4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346" y="-13377"/>
                <a:ext cx="8667307" cy="793024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endPara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0340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:pPr marL="180340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𝑖𝑅𝑒𝑠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I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i="1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sz="2400" b="0" i="1" smtClean="0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b="0" i="1" smtClean="0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IN" sz="2400" i="1" dirty="0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 dirty="0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400" b="0" i="1" dirty="0" smtClean="0">
                          <a:solidFill>
                            <a:srgbClr val="F42D0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 dirty="0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 dirty="0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i="1" dirty="0">
                  <a:solidFill>
                    <a:srgbClr val="F42D0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80340">
                  <a:lnSpc>
                    <a:spcPct val="200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limLoc m:val="undOvr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I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F42D0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 dirty="0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 dirty="0">
                                  <a:solidFill>
                                    <a:srgbClr val="F42D0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200000"/>
                  </a:lnSpc>
                  <a:spcAft>
                    <a:spcPts val="1000"/>
                  </a:spcAft>
                </a:pPr>
                <a:endParaRPr lang="en-IN" sz="24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6" y="-13377"/>
                <a:ext cx="8667307" cy="7930248"/>
              </a:xfrm>
              <a:prstGeom prst="rect">
                <a:avLst/>
              </a:prstGeom>
              <a:blipFill>
                <a:blip r:embed="rId2"/>
                <a:stretch>
                  <a:fillRect l="-983" t="-537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0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3129"/>
                <a:ext cx="8534400" cy="544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2-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 of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(1−</m:t>
                                  </m:r>
                                  <m:func>
                                    <m:func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N" sz="24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400" i="1" dirty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IN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b="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3129"/>
                <a:ext cx="8534400" cy="5449633"/>
              </a:xfrm>
              <a:prstGeom prst="rect">
                <a:avLst/>
              </a:prstGeo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0F5F988-C09D-4DA7-BE91-9A7D31EFF8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729552"/>
                  </p:ext>
                </p:extLst>
              </p:nvPr>
            </p:nvGraphicFramePr>
            <p:xfrm>
              <a:off x="2189813" y="4668520"/>
              <a:ext cx="44595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6525">
                      <a:extLst>
                        <a:ext uri="{9D8B030D-6E8A-4147-A177-3AD203B41FA5}">
                          <a16:colId xmlns:a16="http://schemas.microsoft.com/office/drawing/2014/main" val="2146143949"/>
                        </a:ext>
                      </a:extLst>
                    </a:gridCol>
                    <a:gridCol w="1486525">
                      <a:extLst>
                        <a:ext uri="{9D8B030D-6E8A-4147-A177-3AD203B41FA5}">
                          <a16:colId xmlns:a16="http://schemas.microsoft.com/office/drawing/2014/main" val="3673273616"/>
                        </a:ext>
                      </a:extLst>
                    </a:gridCol>
                    <a:gridCol w="1486525">
                      <a:extLst>
                        <a:ext uri="{9D8B030D-6E8A-4147-A177-3AD203B41FA5}">
                          <a16:colId xmlns:a16="http://schemas.microsoft.com/office/drawing/2014/main" val="333387652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BI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BI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BI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445481"/>
                      </a:ext>
                    </a:extLst>
                  </a:tr>
                  <a:tr h="3078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BI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BI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14:m>
                            <m:oMath xmlns:m="http://schemas.openxmlformats.org/officeDocument/2006/math"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BI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23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0F5F988-C09D-4DA7-BE91-9A7D31EFF8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729552"/>
                  </p:ext>
                </p:extLst>
              </p:nvPr>
            </p:nvGraphicFramePr>
            <p:xfrm>
              <a:off x="2189813" y="4668520"/>
              <a:ext cx="4459575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6525">
                      <a:extLst>
                        <a:ext uri="{9D8B030D-6E8A-4147-A177-3AD203B41FA5}">
                          <a16:colId xmlns:a16="http://schemas.microsoft.com/office/drawing/2014/main" val="2146143949"/>
                        </a:ext>
                      </a:extLst>
                    </a:gridCol>
                    <a:gridCol w="1486525">
                      <a:extLst>
                        <a:ext uri="{9D8B030D-6E8A-4147-A177-3AD203B41FA5}">
                          <a16:colId xmlns:a16="http://schemas.microsoft.com/office/drawing/2014/main" val="3673273616"/>
                        </a:ext>
                      </a:extLst>
                    </a:gridCol>
                    <a:gridCol w="1486525">
                      <a:extLst>
                        <a:ext uri="{9D8B030D-6E8A-4147-A177-3AD203B41FA5}">
                          <a16:colId xmlns:a16="http://schemas.microsoft.com/office/drawing/2014/main" val="333387652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BI"/>
                        </a:p>
                      </a:txBody>
                      <a:tcPr>
                        <a:blipFill>
                          <a:blip r:embed="rId3"/>
                          <a:stretch>
                            <a:fillRect l="-410" t="-9211" r="-20082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BI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I"/>
                        </a:p>
                      </a:txBody>
                      <a:tcPr>
                        <a:blipFill>
                          <a:blip r:embed="rId3"/>
                          <a:stretch>
                            <a:fillRect l="-200410" t="-9211" r="-820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644548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BI"/>
                        </a:p>
                      </a:txBody>
                      <a:tcPr>
                        <a:blipFill>
                          <a:blip r:embed="rId3"/>
                          <a:stretch>
                            <a:fillRect l="-410" t="-110667" r="-20082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BI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BI"/>
                        </a:p>
                      </a:txBody>
                      <a:tcPr>
                        <a:blipFill>
                          <a:blip r:embed="rId3"/>
                          <a:stretch>
                            <a:fillRect l="-200410" t="-110667" r="-820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3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297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53129"/>
                <a:ext cx="8229600" cy="651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 </a:t>
                </a:r>
                <a:r>
                  <a:rPr lang="en-I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contd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</m:t>
                              </m:r>
                              <m:func>
                                <m:func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I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We 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func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p>
                          </m:s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dz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I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𝑖𝑒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sup>
                          </m:sSup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𝑖𝑧</m:t>
                      </m:r>
                    </m:oMath>
                  </m:oMathPara>
                </a14:m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IN" sz="2400" i="1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i="1" dirty="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i="1" dirty="0">
                  <a:solidFill>
                    <a:srgbClr val="CC33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3129"/>
                <a:ext cx="8229600" cy="6519221"/>
              </a:xfrm>
              <a:prstGeom prst="rect">
                <a:avLst/>
              </a:prstGeom>
              <a:blipFill>
                <a:blip r:embed="rId3"/>
                <a:stretch>
                  <a:fillRect l="-1111" t="-748"/>
                </a:stretch>
              </a:blipFill>
            </p:spPr>
            <p:txBody>
              <a:bodyPr/>
              <a:lstStyle/>
              <a:p>
                <a:r>
                  <a:rPr lang="en-B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8676</TotalTime>
  <Words>620</Words>
  <Application>Microsoft Office PowerPoint</Application>
  <PresentationFormat>On-screen Show (4:3)</PresentationFormat>
  <Paragraphs>142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Amazon Ember</vt:lpstr>
      <vt:lpstr>Arial</vt:lpstr>
      <vt:lpstr>Calibri</vt:lpstr>
      <vt:lpstr>Cambria Math</vt:lpstr>
      <vt:lpstr>Monotype Corsiva</vt:lpstr>
      <vt:lpstr>Times New Roman</vt:lpstr>
      <vt:lpstr>Wingdings</vt:lpstr>
      <vt:lpstr>Default Design</vt:lpstr>
      <vt:lpstr>PowerPoint Presentation</vt:lpstr>
      <vt:lpstr>Topics to be covered</vt:lpstr>
      <vt:lpstr>Real definite integrals involving trigonometric functions</vt:lpstr>
      <vt:lpstr>Real definite integrals involving trigonometric functions contd…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manoj.sahni</dc:creator>
  <cp:lastModifiedBy>DINESH BISHT</cp:lastModifiedBy>
  <cp:revision>1246</cp:revision>
  <dcterms:created xsi:type="dcterms:W3CDTF">2007-02-19T03:46:13Z</dcterms:created>
  <dcterms:modified xsi:type="dcterms:W3CDTF">2021-05-02T09:19:52Z</dcterms:modified>
</cp:coreProperties>
</file>