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24" r:id="rId2"/>
    <p:sldId id="62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6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>
      <p:cViewPr varScale="1">
        <p:scale>
          <a:sx n="67" d="100"/>
          <a:sy n="67" d="100"/>
        </p:scale>
        <p:origin x="12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983ED-4747-47FC-BA4C-E6BA487A35A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27907-797D-4E1C-95E8-69AA547DF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/>
              <a:t>1/14/2021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Case when a part of CF is known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2558-05A1-44CC-9B9E-F1F076512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8596"/>
            <a:ext cx="8229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Lecture-4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Mathematics 2 (15B11MA211)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 CO [C106.1]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Second order differential equation case (</a:t>
            </a:r>
            <a:r>
              <a:rPr lang="en-US" sz="3200" b="1" dirty="0" err="1">
                <a:solidFill>
                  <a:srgbClr val="C00000"/>
                </a:solidFill>
              </a:rPr>
              <a:t>i</a:t>
            </a:r>
            <a:r>
              <a:rPr lang="en-US" sz="3200" b="1" dirty="0">
                <a:solidFill>
                  <a:srgbClr val="C00000"/>
                </a:solidFill>
              </a:rPr>
              <a:t>) Part of CF is known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Reference for the lecture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R.K Jain and S.R.K.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Iyenger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“Advanced Engineering Mathematics” fifth edition,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house, 2016. </a:t>
            </a:r>
          </a:p>
          <a:p>
            <a:pPr algn="ctr"/>
            <a:endParaRPr lang="en-US" sz="24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6E97-AAC5-4B53-AB4A-554B7F2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07223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Reducing to first order equation, we have</a:t>
            </a:r>
          </a:p>
          <a:p>
            <a:pPr>
              <a:buNone/>
            </a:pPr>
            <a:r>
              <a:rPr lang="en-US" b="1" dirty="0"/>
              <a:t>             z’ +  2 cot x  z  = cosec</a:t>
            </a:r>
            <a:r>
              <a:rPr lang="en-US" b="1" baseline="30000" dirty="0"/>
              <a:t>2</a:t>
            </a:r>
            <a:r>
              <a:rPr lang="en-US" b="1" dirty="0"/>
              <a:t>x  </a:t>
            </a:r>
          </a:p>
          <a:p>
            <a:pPr>
              <a:buNone/>
            </a:pPr>
            <a:r>
              <a:rPr lang="en-US" b="1" dirty="0"/>
              <a:t>  Here integrating factor is</a:t>
            </a:r>
          </a:p>
          <a:p>
            <a:pPr>
              <a:buNone/>
            </a:pPr>
            <a:r>
              <a:rPr lang="en-US" b="1" dirty="0"/>
              <a:t>              IF  = sin</a:t>
            </a:r>
            <a:r>
              <a:rPr lang="en-US" b="1" baseline="30000" dirty="0"/>
              <a:t>2 </a:t>
            </a:r>
            <a:r>
              <a:rPr lang="en-US" b="1" dirty="0"/>
              <a:t>x</a:t>
            </a:r>
          </a:p>
          <a:p>
            <a:pPr>
              <a:buNone/>
            </a:pPr>
            <a:r>
              <a:rPr lang="en-US" b="1" dirty="0"/>
              <a:t>  So     sin</a:t>
            </a:r>
            <a:r>
              <a:rPr lang="en-US" b="1" baseline="30000" dirty="0"/>
              <a:t>2 </a:t>
            </a:r>
            <a:r>
              <a:rPr lang="en-US" b="1" dirty="0"/>
              <a:t>x z’ + sin 2x  z = 1</a:t>
            </a:r>
          </a:p>
          <a:p>
            <a:pPr>
              <a:buNone/>
            </a:pPr>
            <a:r>
              <a:rPr lang="en-US" b="1" dirty="0"/>
              <a:t>   or   sin</a:t>
            </a:r>
            <a:r>
              <a:rPr lang="en-US" b="1" baseline="30000" dirty="0"/>
              <a:t>2 </a:t>
            </a:r>
            <a:r>
              <a:rPr lang="en-US" b="1" dirty="0"/>
              <a:t>x . z = x + a</a:t>
            </a:r>
          </a:p>
          <a:p>
            <a:pPr>
              <a:buNone/>
            </a:pPr>
            <a:r>
              <a:rPr lang="en-US" b="1" dirty="0"/>
              <a:t>     where   a is a constant of integration</a:t>
            </a:r>
          </a:p>
          <a:p>
            <a:pPr>
              <a:buNone/>
            </a:pPr>
            <a:r>
              <a:rPr lang="en-US" b="1" dirty="0"/>
              <a:t>   This gives,    v’ = x cosec</a:t>
            </a:r>
            <a:r>
              <a:rPr lang="en-US" b="1" baseline="30000" dirty="0"/>
              <a:t>2</a:t>
            </a:r>
            <a:r>
              <a:rPr lang="en-US" b="1" dirty="0"/>
              <a:t>x  + a cosec</a:t>
            </a:r>
            <a:r>
              <a:rPr lang="en-US" b="1" baseline="30000" dirty="0"/>
              <a:t>2</a:t>
            </a:r>
            <a:r>
              <a:rPr lang="en-US" b="1" dirty="0"/>
              <a:t>x</a:t>
            </a:r>
          </a:p>
          <a:p>
            <a:pPr>
              <a:buNone/>
            </a:pPr>
            <a:r>
              <a:rPr lang="en-US" b="1" dirty="0"/>
              <a:t>              v = -x. cot x  + log |sin x| + a cot x + b</a:t>
            </a:r>
          </a:p>
          <a:p>
            <a:pPr>
              <a:buNone/>
            </a:pPr>
            <a:r>
              <a:rPr lang="en-US" b="1" dirty="0"/>
              <a:t>    where b is again a constant of integration.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07223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So solution  y = </a:t>
            </a:r>
            <a:r>
              <a:rPr lang="en-US" b="1" dirty="0" err="1"/>
              <a:t>u.v</a:t>
            </a:r>
            <a:endParaRPr lang="en-US" b="1" dirty="0"/>
          </a:p>
          <a:p>
            <a:pPr>
              <a:buNone/>
            </a:pPr>
            <a:r>
              <a:rPr lang="en-US" b="1" dirty="0"/>
              <a:t>   or y = sin x ( -x. cot x  + log |sin x| + a cot x + b)</a:t>
            </a:r>
          </a:p>
          <a:p>
            <a:pPr>
              <a:buNone/>
            </a:pPr>
            <a:r>
              <a:rPr lang="en-US" b="1" dirty="0"/>
              <a:t>       = - x . cos x + sin x log |sin x|+ a cos x + b sin 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4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28800"/>
            <a:ext cx="8534400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/>
              <a:t>Method for finding solution when an integral of C.F. is known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/>
              <a:t>Solved Examples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054C59-ABA9-449D-8D2A-82DA0645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07156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Method for finding solution when an integral of C.F. is known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71612"/>
            <a:ext cx="8572560" cy="50006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Consider a general second order linear ordinary differential equation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 p(x) y”+ q(x) y’ + r(x) y = f(x)                   (1)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This can be written as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       y” + P(x) y’+ Q(x) y = R(x)                  (2)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Suppose part of CF  u(x) of  (2) is known, that is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        u”  + P(x) u’ + Q(x) u  = 0                   (3)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To find the solution of (2) , we assume solution of the form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           y = u(x). v(x)                                       (4)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when a part of CF is known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85728"/>
            <a:ext cx="8821644" cy="6167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Then y’ = </a:t>
            </a:r>
            <a:r>
              <a:rPr lang="en-US" dirty="0" err="1"/>
              <a:t>u’v</a:t>
            </a:r>
            <a:r>
              <a:rPr lang="en-US" dirty="0"/>
              <a:t> + u v’ </a:t>
            </a:r>
          </a:p>
          <a:p>
            <a:pPr>
              <a:buNone/>
            </a:pPr>
            <a:r>
              <a:rPr lang="en-US" dirty="0"/>
              <a:t>           y” = u” v + 2 </a:t>
            </a:r>
            <a:r>
              <a:rPr lang="en-US" dirty="0" err="1"/>
              <a:t>u’v</a:t>
            </a:r>
            <a:r>
              <a:rPr lang="en-US" dirty="0"/>
              <a:t>’+ </a:t>
            </a:r>
            <a:r>
              <a:rPr lang="en-US" dirty="0" err="1"/>
              <a:t>uv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Substituting in (2), we get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u”v</a:t>
            </a:r>
            <a:r>
              <a:rPr lang="en-US" dirty="0"/>
              <a:t> + 2u’v’ + </a:t>
            </a:r>
            <a:r>
              <a:rPr lang="en-US" dirty="0" err="1"/>
              <a:t>uv</a:t>
            </a:r>
            <a:r>
              <a:rPr lang="en-US" dirty="0"/>
              <a:t>” + P (</a:t>
            </a:r>
            <a:r>
              <a:rPr lang="en-US" dirty="0" err="1"/>
              <a:t>u’v+uv</a:t>
            </a:r>
            <a:r>
              <a:rPr lang="en-US" dirty="0"/>
              <a:t>’) + Q(x) </a:t>
            </a:r>
            <a:r>
              <a:rPr lang="en-US" dirty="0" err="1"/>
              <a:t>uv</a:t>
            </a:r>
            <a:r>
              <a:rPr lang="en-US" dirty="0"/>
              <a:t> = R(x)</a:t>
            </a:r>
          </a:p>
          <a:p>
            <a:pPr>
              <a:buNone/>
            </a:pPr>
            <a:r>
              <a:rPr lang="en-US" dirty="0"/>
              <a:t> This can be simplified as</a:t>
            </a:r>
          </a:p>
          <a:p>
            <a:pPr>
              <a:buNone/>
            </a:pPr>
            <a:r>
              <a:rPr lang="en-US" dirty="0"/>
              <a:t>     (u” + P u’ + Q u) v + u v” + (2u’+Pu)v’ = R(x)</a:t>
            </a:r>
          </a:p>
          <a:p>
            <a:pPr>
              <a:buNone/>
            </a:pPr>
            <a:r>
              <a:rPr lang="en-US" dirty="0"/>
              <a:t> Since u is a CF, using equation (3), we get</a:t>
            </a:r>
          </a:p>
          <a:p>
            <a:pPr>
              <a:buNone/>
            </a:pPr>
            <a:r>
              <a:rPr lang="en-US" dirty="0"/>
              <a:t>               u v” +  (2u’ + </a:t>
            </a:r>
            <a:r>
              <a:rPr lang="en-US" dirty="0" err="1"/>
              <a:t>Pu</a:t>
            </a:r>
            <a:r>
              <a:rPr lang="en-US" dirty="0"/>
              <a:t>) v’ = R(x)                     (5)</a:t>
            </a:r>
          </a:p>
          <a:p>
            <a:pPr>
              <a:buNone/>
            </a:pPr>
            <a:r>
              <a:rPr lang="en-US" dirty="0"/>
              <a:t> Equation (5) can be reduced to first order linear equation by putting  z = v’  to get</a:t>
            </a:r>
          </a:p>
          <a:p>
            <a:pPr>
              <a:buNone/>
            </a:pPr>
            <a:r>
              <a:rPr lang="en-US" dirty="0"/>
              <a:t>                      z’  + (2u’ + </a:t>
            </a:r>
            <a:r>
              <a:rPr lang="en-US" dirty="0" err="1"/>
              <a:t>Pu</a:t>
            </a:r>
            <a:r>
              <a:rPr lang="en-US" dirty="0"/>
              <a:t>)/u  z = R(x)/u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  or           z’+ w(x) z = F(x)                                   (6)  </a:t>
            </a:r>
          </a:p>
          <a:p>
            <a:pPr>
              <a:buNone/>
            </a:pPr>
            <a:r>
              <a:rPr lang="en-US" b="1" dirty="0"/>
              <a:t>  As you know, (6) can be solved for z by using integrating factor. Then the equation</a:t>
            </a:r>
          </a:p>
          <a:p>
            <a:pPr>
              <a:buNone/>
            </a:pPr>
            <a:r>
              <a:rPr lang="en-US" b="1" dirty="0"/>
              <a:t>                         v’ = z</a:t>
            </a:r>
          </a:p>
          <a:p>
            <a:pPr>
              <a:buNone/>
            </a:pPr>
            <a:r>
              <a:rPr lang="en-US" b="1" dirty="0"/>
              <a:t>   can be used to find v.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Now we can check when u = 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b="1" baseline="30000" dirty="0" err="1">
                <a:solidFill>
                  <a:srgbClr val="FF0000"/>
                </a:solidFill>
              </a:rPr>
              <a:t>mx</a:t>
            </a:r>
            <a:r>
              <a:rPr lang="en-US" b="1" dirty="0">
                <a:solidFill>
                  <a:srgbClr val="FF0000"/>
                </a:solidFill>
              </a:rPr>
              <a:t> is a C F of (3)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/>
              <a:t>Substituting in equation (3) we get</a:t>
            </a:r>
          </a:p>
          <a:p>
            <a:pPr>
              <a:buNone/>
            </a:pPr>
            <a:r>
              <a:rPr lang="en-US" b="1" dirty="0"/>
              <a:t>      (m</a:t>
            </a:r>
            <a:r>
              <a:rPr lang="en-US" b="1" baseline="30000" dirty="0"/>
              <a:t>2</a:t>
            </a:r>
            <a:r>
              <a:rPr lang="en-US" b="1" dirty="0"/>
              <a:t> + Pm + Q) </a:t>
            </a:r>
            <a:r>
              <a:rPr lang="en-US" b="1" dirty="0" err="1"/>
              <a:t>e</a:t>
            </a:r>
            <a:r>
              <a:rPr lang="en-US" b="1" baseline="30000" dirty="0" err="1"/>
              <a:t>mx</a:t>
            </a:r>
            <a:r>
              <a:rPr lang="en-US" b="1" dirty="0"/>
              <a:t> = 0</a:t>
            </a:r>
          </a:p>
          <a:p>
            <a:pPr>
              <a:buNone/>
            </a:pPr>
            <a:r>
              <a:rPr lang="en-US" b="1" dirty="0"/>
              <a:t>Since </a:t>
            </a:r>
            <a:r>
              <a:rPr lang="en-US" b="1" dirty="0" err="1"/>
              <a:t>e</a:t>
            </a:r>
            <a:r>
              <a:rPr lang="en-US" b="1" baseline="30000" dirty="0" err="1"/>
              <a:t>mx</a:t>
            </a:r>
            <a:r>
              <a:rPr lang="en-US" b="1" baseline="30000" dirty="0"/>
              <a:t> </a:t>
            </a:r>
            <a:r>
              <a:rPr lang="en-US" b="1" dirty="0"/>
              <a:t> can never be 0, so</a:t>
            </a:r>
          </a:p>
          <a:p>
            <a:pPr>
              <a:buNone/>
            </a:pPr>
            <a:r>
              <a:rPr lang="en-US" b="1" dirty="0"/>
              <a:t>                 </a:t>
            </a:r>
            <a:r>
              <a:rPr lang="en-US" b="1" i="1" dirty="0">
                <a:solidFill>
                  <a:schemeClr val="accent2"/>
                </a:solidFill>
              </a:rPr>
              <a:t>m</a:t>
            </a:r>
            <a:r>
              <a:rPr lang="en-US" b="1" i="1" baseline="30000" dirty="0">
                <a:solidFill>
                  <a:schemeClr val="accent2"/>
                </a:solidFill>
              </a:rPr>
              <a:t>2</a:t>
            </a:r>
            <a:r>
              <a:rPr lang="en-US" b="1" i="1" dirty="0">
                <a:solidFill>
                  <a:schemeClr val="accent2"/>
                </a:solidFill>
              </a:rPr>
              <a:t> + Pm + Q = 0                                 </a:t>
            </a:r>
            <a:r>
              <a:rPr lang="en-US" b="1" dirty="0"/>
              <a:t>(7)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So e</a:t>
            </a:r>
            <a:r>
              <a:rPr lang="en-US" b="1" baseline="30000" dirty="0">
                <a:solidFill>
                  <a:srgbClr val="00B0F0"/>
                </a:solidFill>
              </a:rPr>
              <a:t>x </a:t>
            </a:r>
            <a:r>
              <a:rPr lang="en-US" b="1" dirty="0">
                <a:solidFill>
                  <a:srgbClr val="00B0F0"/>
                </a:solidFill>
              </a:rPr>
              <a:t> is a CF of  (3)  when    1 + P + Q =  0     (8)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</a:t>
            </a:r>
          </a:p>
          <a:p>
            <a:pPr>
              <a:buNone/>
            </a:pPr>
            <a:r>
              <a:rPr lang="en-US" b="1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85728"/>
            <a:ext cx="8786874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 Similarly u= </a:t>
            </a:r>
            <a:r>
              <a:rPr lang="en-US" b="1" i="1" dirty="0" err="1"/>
              <a:t>x</a:t>
            </a:r>
            <a:r>
              <a:rPr lang="en-US" b="1" i="1" baseline="30000" dirty="0" err="1"/>
              <a:t>m</a:t>
            </a:r>
            <a:r>
              <a:rPr lang="en-US" b="1" dirty="0"/>
              <a:t> is a CF  of (3) if </a:t>
            </a:r>
          </a:p>
          <a:p>
            <a:pPr>
              <a:buNone/>
            </a:pPr>
            <a:r>
              <a:rPr lang="en-US" b="1" dirty="0"/>
              <a:t>         m(m-1) x</a:t>
            </a:r>
            <a:r>
              <a:rPr lang="en-US" b="1" baseline="30000" dirty="0"/>
              <a:t>m-2 </a:t>
            </a:r>
            <a:r>
              <a:rPr lang="en-US" b="1" dirty="0"/>
              <a:t>+ </a:t>
            </a:r>
            <a:r>
              <a:rPr lang="en-US" b="1" dirty="0" err="1"/>
              <a:t>mP</a:t>
            </a:r>
            <a:r>
              <a:rPr lang="en-US" b="1" dirty="0"/>
              <a:t> x</a:t>
            </a:r>
            <a:r>
              <a:rPr lang="en-US" b="1" baseline="30000" dirty="0"/>
              <a:t>m-1</a:t>
            </a:r>
            <a:r>
              <a:rPr lang="en-US" b="1" dirty="0"/>
              <a:t> + Q </a:t>
            </a:r>
            <a:r>
              <a:rPr lang="en-US" b="1" i="1" dirty="0" err="1"/>
              <a:t>x</a:t>
            </a:r>
            <a:r>
              <a:rPr lang="en-US" b="1" i="1" baseline="30000" dirty="0" err="1"/>
              <a:t>m</a:t>
            </a:r>
            <a:r>
              <a:rPr lang="en-US" b="1" i="1" baseline="30000" dirty="0"/>
              <a:t> </a:t>
            </a:r>
            <a:r>
              <a:rPr lang="en-US" b="1" i="1" dirty="0"/>
              <a:t>  = 0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   or  m(m-1) + m P x + Q x</a:t>
            </a:r>
            <a:r>
              <a:rPr lang="en-US" b="1" i="1" baseline="30000" dirty="0">
                <a:solidFill>
                  <a:srgbClr val="FF0000"/>
                </a:solidFill>
              </a:rPr>
              <a:t>2</a:t>
            </a:r>
            <a:r>
              <a:rPr lang="en-US" b="1" i="1" dirty="0">
                <a:solidFill>
                  <a:srgbClr val="FF0000"/>
                </a:solidFill>
              </a:rPr>
              <a:t> = 0                         (9)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  When m=1, we have </a:t>
            </a: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        P + </a:t>
            </a:r>
            <a:r>
              <a:rPr lang="en-US" b="1" i="1" dirty="0" err="1">
                <a:solidFill>
                  <a:srgbClr val="00B050"/>
                </a:solidFill>
              </a:rPr>
              <a:t>Q.x</a:t>
            </a:r>
            <a:r>
              <a:rPr lang="en-US" b="1" i="1" dirty="0">
                <a:solidFill>
                  <a:srgbClr val="00B050"/>
                </a:solidFill>
              </a:rPr>
              <a:t> = 0                                       (10)</a:t>
            </a: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dirty="0">
                <a:solidFill>
                  <a:srgbClr val="FF0000"/>
                </a:solidFill>
              </a:rPr>
              <a:t>              </a:t>
            </a:r>
            <a:r>
              <a:rPr lang="en-US" sz="4800" b="1" dirty="0">
                <a:solidFill>
                  <a:srgbClr val="FF0000"/>
                </a:solidFill>
              </a:rPr>
              <a:t>Examples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Example 1 :   </a:t>
            </a:r>
            <a:r>
              <a:rPr lang="en-US" b="1" dirty="0"/>
              <a:t>Solve  </a:t>
            </a:r>
          </a:p>
          <a:p>
            <a:pPr>
              <a:buNone/>
            </a:pPr>
            <a:r>
              <a:rPr lang="en-US" b="1" dirty="0"/>
              <a:t>        (x+2) y”- (2x+5) y’+ 2y = (x+1) </a:t>
            </a:r>
            <a:r>
              <a:rPr lang="en-US" b="1" i="1" dirty="0"/>
              <a:t>e</a:t>
            </a:r>
            <a:r>
              <a:rPr lang="en-US" b="1" i="1" baseline="30000" dirty="0"/>
              <a:t>x</a:t>
            </a: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Solution-</a:t>
            </a:r>
            <a:r>
              <a:rPr lang="en-US" b="1" dirty="0"/>
              <a:t> Here  P = - (2x+5)/(x+2) ,  Q = 2/(x+2)</a:t>
            </a:r>
          </a:p>
          <a:p>
            <a:pPr>
              <a:buNone/>
            </a:pPr>
            <a:r>
              <a:rPr lang="en-US" b="1" dirty="0"/>
              <a:t> Equation (7) gives  us  (x+2)m</a:t>
            </a:r>
            <a:r>
              <a:rPr lang="en-US" b="1" baseline="30000" dirty="0"/>
              <a:t>2</a:t>
            </a:r>
            <a:r>
              <a:rPr lang="en-US" b="1" dirty="0"/>
              <a:t> –(2x+5)m + 2 = 0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52"/>
            <a:ext cx="8715436" cy="650085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     x (m</a:t>
            </a:r>
            <a:r>
              <a:rPr lang="en-US" b="1" baseline="30000" dirty="0"/>
              <a:t>2 </a:t>
            </a:r>
            <a:r>
              <a:rPr lang="en-US" b="1" dirty="0"/>
              <a:t> - 2m) + (2m</a:t>
            </a:r>
            <a:r>
              <a:rPr lang="en-US" b="1" baseline="30000" dirty="0"/>
              <a:t>2 </a:t>
            </a:r>
            <a:r>
              <a:rPr lang="en-US" b="1" dirty="0"/>
              <a:t> -5m + 2) = 0</a:t>
            </a:r>
          </a:p>
          <a:p>
            <a:pPr>
              <a:buFont typeface="Symbol"/>
              <a:buChar char="Þ"/>
            </a:pPr>
            <a:r>
              <a:rPr lang="en-US" b="1" dirty="0"/>
              <a:t>  m</a:t>
            </a:r>
            <a:r>
              <a:rPr lang="en-US" b="1" baseline="30000" dirty="0"/>
              <a:t>2 </a:t>
            </a:r>
            <a:r>
              <a:rPr lang="en-US" b="1" dirty="0"/>
              <a:t> - 2m = 0  and 2m</a:t>
            </a:r>
            <a:r>
              <a:rPr lang="en-US" b="1" baseline="30000" dirty="0"/>
              <a:t>2 </a:t>
            </a:r>
            <a:r>
              <a:rPr lang="en-US" b="1" dirty="0"/>
              <a:t> - 5m + 2 = 0</a:t>
            </a:r>
          </a:p>
          <a:p>
            <a:pPr>
              <a:buFont typeface="Symbol"/>
              <a:buChar char="Þ"/>
            </a:pPr>
            <a:r>
              <a:rPr lang="en-US" b="1" dirty="0"/>
              <a:t>  m = 2</a:t>
            </a:r>
          </a:p>
          <a:p>
            <a:pPr>
              <a:buNone/>
            </a:pPr>
            <a:r>
              <a:rPr lang="en-US" b="1" dirty="0"/>
              <a:t> So    u = e</a:t>
            </a:r>
            <a:r>
              <a:rPr lang="en-US" b="1" baseline="30000" dirty="0"/>
              <a:t>2x</a:t>
            </a:r>
            <a:r>
              <a:rPr lang="en-US" b="1" dirty="0"/>
              <a:t>  is a part of C F of the given equation.</a:t>
            </a:r>
          </a:p>
          <a:p>
            <a:pPr>
              <a:buNone/>
            </a:pPr>
            <a:r>
              <a:rPr lang="en-US" b="1" dirty="0"/>
              <a:t>  Therefore equation (5) becomes</a:t>
            </a:r>
          </a:p>
          <a:p>
            <a:pPr>
              <a:buNone/>
            </a:pPr>
            <a:r>
              <a:rPr lang="en-US" b="1" dirty="0"/>
              <a:t>         e</a:t>
            </a:r>
            <a:r>
              <a:rPr lang="en-US" b="1" baseline="30000" dirty="0"/>
              <a:t>2x</a:t>
            </a:r>
            <a:r>
              <a:rPr lang="en-US" b="1" dirty="0"/>
              <a:t> v”  + e</a:t>
            </a:r>
            <a:r>
              <a:rPr lang="en-US" b="1" baseline="30000" dirty="0"/>
              <a:t>2x</a:t>
            </a:r>
            <a:r>
              <a:rPr lang="en-US" b="1" dirty="0"/>
              <a:t> ( 4 + P)v’ = (x+1)/(x+2) </a:t>
            </a:r>
            <a:r>
              <a:rPr lang="en-US" b="1" i="1" dirty="0"/>
              <a:t>e</a:t>
            </a:r>
            <a:r>
              <a:rPr lang="en-US" b="1" i="1" baseline="30000" dirty="0"/>
              <a:t>x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or     v” + (4 - (2x+5)/(x+2)) v’ = (x+1)/(x+2)  e</a:t>
            </a:r>
            <a:r>
              <a:rPr lang="en-US" b="1" baseline="30000" dirty="0"/>
              <a:t>-x 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or         z’ +  (2- 1/(x+2)) z  = (x+1)/(x+2)  e</a:t>
            </a:r>
            <a:r>
              <a:rPr lang="en-US" b="1" baseline="30000" dirty="0"/>
              <a:t>-x  </a:t>
            </a:r>
            <a:r>
              <a:rPr lang="en-US" b="1" dirty="0"/>
              <a:t>    (11) </a:t>
            </a:r>
          </a:p>
          <a:p>
            <a:pPr>
              <a:buNone/>
            </a:pPr>
            <a:r>
              <a:rPr lang="en-US" b="1" dirty="0"/>
              <a:t>   where  z = v’ .    </a:t>
            </a:r>
          </a:p>
          <a:p>
            <a:pPr>
              <a:buNone/>
            </a:pPr>
            <a:r>
              <a:rPr lang="en-US" b="1" dirty="0"/>
              <a:t>     The integrating  IF of above equation is</a:t>
            </a:r>
          </a:p>
          <a:p>
            <a:pPr>
              <a:buNone/>
            </a:pPr>
            <a:r>
              <a:rPr lang="en-US" b="1" dirty="0"/>
              <a:t>                                 = e</a:t>
            </a:r>
            <a:r>
              <a:rPr lang="en-US" b="1" baseline="30000" dirty="0"/>
              <a:t>2x</a:t>
            </a:r>
            <a:r>
              <a:rPr lang="en-US" b="1" dirty="0"/>
              <a:t> /(x+2)</a:t>
            </a:r>
          </a:p>
          <a:p>
            <a:pPr>
              <a:buNone/>
            </a:pPr>
            <a:r>
              <a:rPr lang="en-US" b="1" baseline="30000" dirty="0"/>
              <a:t>        </a:t>
            </a:r>
          </a:p>
          <a:p>
            <a:pPr>
              <a:buNone/>
            </a:pPr>
            <a:r>
              <a:rPr lang="en-US" b="1" baseline="30000" dirty="0"/>
              <a:t>          </a:t>
            </a:r>
            <a:endParaRPr lang="en-US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5929330"/>
            <a:ext cx="2017842" cy="72866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when a part of CF is known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215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       So equation (11) becomes</a:t>
            </a:r>
          </a:p>
          <a:p>
            <a:pPr>
              <a:buNone/>
            </a:pPr>
            <a:r>
              <a:rPr lang="en-US" b="1" dirty="0"/>
              <a:t>          (e</a:t>
            </a:r>
            <a:r>
              <a:rPr lang="en-US" b="1" baseline="30000" dirty="0"/>
              <a:t>2x</a:t>
            </a:r>
            <a:r>
              <a:rPr lang="en-US" b="1" dirty="0"/>
              <a:t> /(x+2) z) = (x+1)/(x+2)</a:t>
            </a:r>
            <a:r>
              <a:rPr lang="en-US" b="1" baseline="30000" dirty="0"/>
              <a:t>2 </a:t>
            </a:r>
            <a:r>
              <a:rPr lang="en-US" b="1" dirty="0"/>
              <a:t>e</a:t>
            </a:r>
            <a:r>
              <a:rPr lang="en-US" b="1" baseline="30000" dirty="0"/>
              <a:t>x </a:t>
            </a:r>
          </a:p>
          <a:p>
            <a:pPr>
              <a:buNone/>
            </a:pPr>
            <a:r>
              <a:rPr lang="en-US" b="1" baseline="30000" dirty="0"/>
              <a:t>                     </a:t>
            </a:r>
            <a:r>
              <a:rPr lang="en-US" b="1" dirty="0"/>
              <a:t>                   = ( 1/(x+2) – 1/(x+2)</a:t>
            </a:r>
            <a:r>
              <a:rPr lang="en-US" b="1" baseline="30000" dirty="0"/>
              <a:t>2</a:t>
            </a:r>
            <a:r>
              <a:rPr lang="en-US" b="1" dirty="0"/>
              <a:t> ) e</a:t>
            </a:r>
            <a:r>
              <a:rPr lang="en-US" b="1" baseline="30000" dirty="0"/>
              <a:t>x </a:t>
            </a: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   On integration we get</a:t>
            </a:r>
          </a:p>
          <a:p>
            <a:pPr>
              <a:buNone/>
            </a:pPr>
            <a:r>
              <a:rPr lang="en-US" b="1" dirty="0"/>
              <a:t>           e</a:t>
            </a:r>
            <a:r>
              <a:rPr lang="en-US" b="1" baseline="30000" dirty="0"/>
              <a:t>2x</a:t>
            </a:r>
            <a:r>
              <a:rPr lang="en-US" b="1" dirty="0"/>
              <a:t> /(x+2) z  = e</a:t>
            </a:r>
            <a:r>
              <a:rPr lang="en-US" b="1" baseline="30000" dirty="0"/>
              <a:t>x </a:t>
            </a:r>
            <a:r>
              <a:rPr lang="en-US" b="1" dirty="0"/>
              <a:t>/(x+2)  + C</a:t>
            </a:r>
          </a:p>
          <a:p>
            <a:pPr>
              <a:buNone/>
            </a:pPr>
            <a:r>
              <a:rPr lang="en-US" b="1" dirty="0"/>
              <a:t>      where C is a constant of integration</a:t>
            </a:r>
          </a:p>
          <a:p>
            <a:pPr>
              <a:buNone/>
            </a:pPr>
            <a:r>
              <a:rPr lang="en-US" b="1" dirty="0"/>
              <a:t>                   z = e</a:t>
            </a:r>
            <a:r>
              <a:rPr lang="en-US" b="1" baseline="30000" dirty="0"/>
              <a:t>-x</a:t>
            </a:r>
            <a:r>
              <a:rPr lang="en-US" b="1" dirty="0"/>
              <a:t> + C (x+2) e</a:t>
            </a:r>
            <a:r>
              <a:rPr lang="en-US" b="1" baseline="30000" dirty="0"/>
              <a:t>-2x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baseline="30000" dirty="0"/>
              <a:t>   </a:t>
            </a:r>
            <a:r>
              <a:rPr lang="en-US" b="1" dirty="0"/>
              <a:t>   So   v’ = e</a:t>
            </a:r>
            <a:r>
              <a:rPr lang="en-US" b="1" baseline="30000" dirty="0"/>
              <a:t>-x</a:t>
            </a:r>
            <a:r>
              <a:rPr lang="en-US" b="1" dirty="0"/>
              <a:t> + C (x+2) e</a:t>
            </a:r>
            <a:r>
              <a:rPr lang="en-US" b="1" baseline="30000" dirty="0"/>
              <a:t>-2x</a:t>
            </a: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 =&gt;      v =  - e</a:t>
            </a:r>
            <a:r>
              <a:rPr lang="en-US" b="1" baseline="30000" dirty="0"/>
              <a:t>-x</a:t>
            </a:r>
            <a:r>
              <a:rPr lang="en-US" b="1" dirty="0"/>
              <a:t>  + C                    </a:t>
            </a:r>
          </a:p>
          <a:p>
            <a:pPr>
              <a:buNone/>
            </a:pPr>
            <a:r>
              <a:rPr lang="en-US" b="1" dirty="0"/>
              <a:t>      On integrating by parts we get</a:t>
            </a:r>
          </a:p>
          <a:p>
            <a:pPr>
              <a:buNone/>
            </a:pPr>
            <a:r>
              <a:rPr lang="en-US" b="1" dirty="0"/>
              <a:t>         v = - e</a:t>
            </a:r>
            <a:r>
              <a:rPr lang="en-US" b="1" baseline="30000" dirty="0"/>
              <a:t>-x </a:t>
            </a:r>
            <a:r>
              <a:rPr lang="en-US" b="1" dirty="0"/>
              <a:t>+ C { - (x+2) e</a:t>
            </a:r>
            <a:r>
              <a:rPr lang="en-US" b="1" baseline="30000" dirty="0"/>
              <a:t>-2x</a:t>
            </a:r>
            <a:r>
              <a:rPr lang="en-US" b="1" dirty="0"/>
              <a:t> /2 - e</a:t>
            </a:r>
            <a:r>
              <a:rPr lang="en-US" b="1" baseline="30000" dirty="0"/>
              <a:t>-2x</a:t>
            </a:r>
            <a:r>
              <a:rPr lang="en-US" b="1" dirty="0"/>
              <a:t> / 4 } + D</a:t>
            </a:r>
          </a:p>
          <a:p>
            <a:pPr>
              <a:buNone/>
            </a:pPr>
            <a:r>
              <a:rPr lang="en-US" b="1" baseline="30000" dirty="0"/>
              <a:t>       </a:t>
            </a:r>
          </a:p>
          <a:p>
            <a:pPr>
              <a:buNone/>
            </a:pPr>
            <a:r>
              <a:rPr lang="en-US" b="1" baseline="30000" dirty="0"/>
              <a:t>  </a:t>
            </a:r>
            <a:endParaRPr lang="en-US" b="1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785794"/>
            <a:ext cx="352426" cy="736891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857760"/>
            <a:ext cx="1521940" cy="587764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  where D is a constant of integration.</a:t>
            </a:r>
          </a:p>
          <a:p>
            <a:pPr>
              <a:buNone/>
            </a:pPr>
            <a:r>
              <a:rPr lang="en-US" b="1" dirty="0"/>
              <a:t> So solution  y = u. v</a:t>
            </a:r>
          </a:p>
          <a:p>
            <a:pPr>
              <a:buNone/>
            </a:pPr>
            <a:r>
              <a:rPr lang="en-US" b="1" dirty="0"/>
              <a:t>           = - e</a:t>
            </a:r>
            <a:r>
              <a:rPr lang="en-US" b="1" baseline="30000" dirty="0"/>
              <a:t>2x </a:t>
            </a:r>
            <a:r>
              <a:rPr lang="en-US" b="1" dirty="0"/>
              <a:t>[e</a:t>
            </a:r>
            <a:r>
              <a:rPr lang="en-US" b="1" baseline="30000" dirty="0"/>
              <a:t>-x </a:t>
            </a:r>
            <a:r>
              <a:rPr lang="en-US" b="1" dirty="0"/>
              <a:t>+ C { (x+2) e</a:t>
            </a:r>
            <a:r>
              <a:rPr lang="en-US" b="1" baseline="30000" dirty="0"/>
              <a:t>-2x</a:t>
            </a:r>
            <a:r>
              <a:rPr lang="en-US" b="1" dirty="0"/>
              <a:t> /2 + e</a:t>
            </a:r>
            <a:r>
              <a:rPr lang="en-US" b="1" baseline="30000" dirty="0"/>
              <a:t>-2x</a:t>
            </a:r>
            <a:r>
              <a:rPr lang="en-US" b="1" dirty="0"/>
              <a:t> / 4 }]+D e</a:t>
            </a:r>
            <a:r>
              <a:rPr lang="en-US" b="1" baseline="30000" dirty="0"/>
              <a:t>2x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       = - e</a:t>
            </a:r>
            <a:r>
              <a:rPr lang="en-US" b="1" baseline="30000" dirty="0"/>
              <a:t>x </a:t>
            </a:r>
            <a:r>
              <a:rPr lang="en-US" b="1" dirty="0"/>
              <a:t> - C (2x + 5)</a:t>
            </a:r>
            <a:r>
              <a:rPr lang="en-US" b="1" baseline="30000" dirty="0"/>
              <a:t> </a:t>
            </a:r>
            <a:r>
              <a:rPr lang="en-US" b="1" dirty="0"/>
              <a:t> / 4 </a:t>
            </a:r>
            <a:r>
              <a:rPr lang="en-US" b="1" baseline="30000" dirty="0"/>
              <a:t> </a:t>
            </a:r>
            <a:r>
              <a:rPr lang="en-US" b="1" dirty="0"/>
              <a:t>+ D e</a:t>
            </a:r>
            <a:r>
              <a:rPr lang="en-US" b="1" baseline="30000" dirty="0"/>
              <a:t>2x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Example 2 :  </a:t>
            </a:r>
            <a:r>
              <a:rPr lang="en-US" b="1" dirty="0"/>
              <a:t>Solve y” + y = cosec x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Solution:</a:t>
            </a:r>
            <a:r>
              <a:rPr lang="en-US" b="1" dirty="0" err="1"/>
              <a:t>Here</a:t>
            </a:r>
            <a:r>
              <a:rPr lang="en-US" b="1" dirty="0"/>
              <a:t>   P = 0 and Q= 1</a:t>
            </a:r>
          </a:p>
          <a:p>
            <a:pPr>
              <a:buNone/>
            </a:pPr>
            <a:r>
              <a:rPr lang="en-US" b="1" dirty="0"/>
              <a:t> Obviously    u= sin x .</a:t>
            </a:r>
          </a:p>
          <a:p>
            <a:pPr>
              <a:buNone/>
            </a:pPr>
            <a:r>
              <a:rPr lang="en-US" b="1" dirty="0"/>
              <a:t>  So equation (5 ) becomes</a:t>
            </a:r>
          </a:p>
          <a:p>
            <a:pPr>
              <a:buNone/>
            </a:pPr>
            <a:r>
              <a:rPr lang="en-US" b="1" dirty="0"/>
              <a:t>              sin x. v” + 2 </a:t>
            </a:r>
            <a:r>
              <a:rPr lang="en-US" b="1" dirty="0" err="1"/>
              <a:t>cos</a:t>
            </a:r>
            <a:r>
              <a:rPr lang="en-US" b="1" dirty="0"/>
              <a:t> x. v’ = cosec</a:t>
            </a:r>
            <a:r>
              <a:rPr lang="en-US" b="1" baseline="30000" dirty="0"/>
              <a:t> </a:t>
            </a:r>
            <a:r>
              <a:rPr lang="en-US" b="1" dirty="0"/>
              <a:t>x</a:t>
            </a:r>
          </a:p>
          <a:p>
            <a:pPr>
              <a:buNone/>
            </a:pPr>
            <a:r>
              <a:rPr lang="en-US" b="1" dirty="0"/>
              <a:t> or         v” + 2 cot x v’  = cosec</a:t>
            </a:r>
            <a:r>
              <a:rPr lang="en-US" b="1" baseline="30000" dirty="0"/>
              <a:t>2 </a:t>
            </a:r>
            <a:r>
              <a:rPr lang="en-US" b="1" dirty="0"/>
              <a:t>x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2558-05A1-44CC-9B9E-F1F0765127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1344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Monotype Corsiva</vt:lpstr>
      <vt:lpstr>Symbol</vt:lpstr>
      <vt:lpstr>Times New Roman</vt:lpstr>
      <vt:lpstr>Wingdings</vt:lpstr>
      <vt:lpstr>Office Theme</vt:lpstr>
      <vt:lpstr>PowerPoint Presentation</vt:lpstr>
      <vt:lpstr>Topics to be covered</vt:lpstr>
      <vt:lpstr>Method for finding solution when an integral of C.F. is known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Order Linear Ordinary Differential Equations</dc:title>
  <dc:creator>rameshchand.mittal</dc:creator>
  <cp:lastModifiedBy>shikha arora</cp:lastModifiedBy>
  <cp:revision>37</cp:revision>
  <dcterms:created xsi:type="dcterms:W3CDTF">2021-01-14T04:59:56Z</dcterms:created>
  <dcterms:modified xsi:type="dcterms:W3CDTF">2022-01-15T11:49:07Z</dcterms:modified>
</cp:coreProperties>
</file>