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24" r:id="rId2"/>
    <p:sldId id="625" r:id="rId3"/>
    <p:sldId id="669" r:id="rId4"/>
    <p:sldId id="294" r:id="rId5"/>
    <p:sldId id="295" r:id="rId6"/>
    <p:sldId id="296" r:id="rId7"/>
    <p:sldId id="297" r:id="rId8"/>
    <p:sldId id="668" r:id="rId9"/>
    <p:sldId id="298" r:id="rId10"/>
    <p:sldId id="299" r:id="rId11"/>
    <p:sldId id="300" r:id="rId12"/>
    <p:sldId id="301" r:id="rId13"/>
    <p:sldId id="604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612"/>
    <a:srgbClr val="2F6E73"/>
    <a:srgbClr val="2C666A"/>
    <a:srgbClr val="006699"/>
    <a:srgbClr val="660066"/>
    <a:srgbClr val="1FA122"/>
    <a:srgbClr val="CC66FF"/>
    <a:srgbClr val="F42D0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6" autoAdjust="0"/>
    <p:restoredTop sz="92897" autoAdjust="0"/>
  </p:normalViewPr>
  <p:slideViewPr>
    <p:cSldViewPr>
      <p:cViewPr varScale="1">
        <p:scale>
          <a:sx n="59" d="100"/>
          <a:sy n="59" d="100"/>
        </p:scale>
        <p:origin x="1708" y="4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B31C076-1226-4230-8FB7-26C9697574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C3C7053-7D8C-46E7-A3F9-0E9A41896F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03F29-6611-4B55-9D36-4BD911F35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E463C-8476-48CB-9FA9-4338DAEFAE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6F0AD-43BE-432C-A841-C6DE0AC03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D507-FB6B-4E8A-BD77-05D2A1571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IN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6C200-7FCC-4EAA-9FBF-5335CA5648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F555-3576-4473-8309-0A361A0000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E5F81-0A1B-4B67-869A-5BBFA518E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00C02-1113-4DEB-8A1E-84695A073E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DCF96-4048-4765-B6FB-829FE491F2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1C21E-745C-4A85-AD26-B3D6667BEF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A649F-092A-4B07-9049-2203654D3E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089A1-6782-4895-A085-CFC632FEC2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85A18-43DD-4E4F-8A7B-734D122DC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99DCD-2B1C-49EA-B140-3FD7F9F455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7F46CDE-5C21-4BE3-AC88-15680846E4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46.bin"/><Relationship Id="rId3" Type="http://schemas.openxmlformats.org/officeDocument/2006/relationships/image" Target="../media/image33.wmf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0.wmf"/><Relationship Id="rId25" Type="http://schemas.openxmlformats.org/officeDocument/2006/relationships/image" Target="../media/image44.wmf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45.bin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4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1" y="304800"/>
            <a:ext cx="795216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Lecture-5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+mn-lt"/>
              </a:rPr>
              <a:t>Mathematics 2 (15B11MA211)</a:t>
            </a:r>
          </a:p>
          <a:p>
            <a:pPr algn="ctr"/>
            <a:endParaRPr lang="en-US" sz="3200" b="1" dirty="0">
              <a:latin typeface="+mn-lt"/>
            </a:endParaRPr>
          </a:p>
          <a:p>
            <a:pPr algn="ctr"/>
            <a:r>
              <a:rPr lang="en-US" sz="3200" b="1" dirty="0">
                <a:solidFill>
                  <a:srgbClr val="00CC00"/>
                </a:solidFill>
              </a:rPr>
              <a:t>CO [C106.1]</a:t>
            </a:r>
          </a:p>
          <a:p>
            <a:pPr algn="ctr"/>
            <a:endParaRPr 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Topic: </a:t>
            </a:r>
            <a:r>
              <a:rPr lang="en-US" sz="3200" b="1" dirty="0"/>
              <a:t>Solution of second order differential equations using </a:t>
            </a:r>
            <a:r>
              <a:rPr lang="en-US" sz="3200" b="1" dirty="0">
                <a:solidFill>
                  <a:srgbClr val="C00000"/>
                </a:solidFill>
              </a:rPr>
              <a:t>Change of Dependent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C00000"/>
                </a:solidFill>
              </a:rPr>
              <a:t> Independent Variables </a:t>
            </a:r>
          </a:p>
          <a:p>
            <a:pPr algn="ctr"/>
            <a:endParaRPr lang="en-US" sz="3200" b="1" dirty="0">
              <a:solidFill>
                <a:srgbClr val="00B0F0"/>
              </a:solidFill>
              <a:latin typeface="+mn-lt"/>
              <a:ea typeface="Calibri"/>
              <a:cs typeface="Times New Roman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+mn-lt"/>
              </a:rPr>
              <a:t>References for the lecture</a:t>
            </a:r>
          </a:p>
          <a:p>
            <a:r>
              <a:rPr lang="en-IN" sz="2000" b="1" dirty="0">
                <a:latin typeface="+mn-lt"/>
              </a:rPr>
              <a:t>R.K Jain and S.R.K. </a:t>
            </a:r>
            <a:r>
              <a:rPr lang="en-IN" sz="2000" b="1" dirty="0" err="1">
                <a:latin typeface="+mn-lt"/>
              </a:rPr>
              <a:t>Iyenger</a:t>
            </a:r>
            <a:r>
              <a:rPr lang="en-IN" sz="2000" dirty="0">
                <a:latin typeface="+mn-lt"/>
              </a:rPr>
              <a:t>, “Advanced Engineering Mathematics” fifth edition, </a:t>
            </a:r>
            <a:r>
              <a:rPr lang="en-IN" sz="2000" dirty="0" err="1">
                <a:latin typeface="+mn-lt"/>
              </a:rPr>
              <a:t>Narosa</a:t>
            </a:r>
            <a:r>
              <a:rPr lang="en-IN" sz="2000" dirty="0">
                <a:latin typeface="+mn-lt"/>
              </a:rPr>
              <a:t> publishing house, 2016. </a:t>
            </a:r>
          </a:p>
          <a:p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Arial"/>
              <a:cs typeface="Times New Roman" pitchFamily="18" charset="0"/>
              <a:sym typeface="Arial"/>
            </a:endParaRPr>
          </a:p>
          <a:p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B. S.</a:t>
            </a:r>
            <a:r>
              <a:rPr kumimoji="0" lang="en-IN" sz="2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IN" sz="2000" b="1" kern="0" dirty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  <a:sym typeface="Arial"/>
              </a:rPr>
              <a:t>G</a:t>
            </a:r>
            <a:r>
              <a:rPr kumimoji="0" lang="en-IN" sz="20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rewal</a:t>
            </a:r>
            <a:r>
              <a:rPr kumimoji="0" lang="en-IN" sz="2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,  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“Higher Engineering Mathematics” 42</a:t>
            </a:r>
            <a:r>
              <a:rPr kumimoji="0" lang="en-IN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nd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IN" sz="2000" kern="0" dirty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  <a:sym typeface="Arial"/>
              </a:rPr>
              <a:t>-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Edition, Khanna Publisher, New Delhi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76D8BAD9-516F-44F1-BF11-993B868F8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207503"/>
              </p:ext>
            </p:extLst>
          </p:nvPr>
        </p:nvGraphicFramePr>
        <p:xfrm>
          <a:off x="654050" y="1114425"/>
          <a:ext cx="57308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600" imgH="419040" progId="Equation.DSMT4">
                  <p:embed/>
                </p:oleObj>
              </mc:Choice>
              <mc:Fallback>
                <p:oleObj name="Equation" r:id="rId2" imgW="3009600" imgH="419040" progId="Equation.DSMT4">
                  <p:embed/>
                  <p:pic>
                    <p:nvPicPr>
                      <p:cNvPr id="49154" name="Object 2">
                        <a:extLst>
                          <a:ext uri="{FF2B5EF4-FFF2-40B4-BE49-F238E27FC236}">
                            <a16:creationId xmlns:a16="http://schemas.microsoft.com/office/drawing/2014/main" id="{76D8BAD9-516F-44F1-BF11-993B868F8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114425"/>
                        <a:ext cx="57308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>
            <a:extLst>
              <a:ext uri="{FF2B5EF4-FFF2-40B4-BE49-F238E27FC236}">
                <a16:creationId xmlns:a16="http://schemas.microsoft.com/office/drawing/2014/main" id="{53124DDA-CFE7-400B-9F08-D304A6E7A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79003"/>
              </p:ext>
            </p:extLst>
          </p:nvPr>
        </p:nvGraphicFramePr>
        <p:xfrm>
          <a:off x="1374775" y="1876425"/>
          <a:ext cx="41338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520" imgH="419040" progId="Equation.DSMT4">
                  <p:embed/>
                </p:oleObj>
              </mc:Choice>
              <mc:Fallback>
                <p:oleObj name="Equation" r:id="rId4" imgW="2171520" imgH="419040" progId="Equation.DSMT4">
                  <p:embed/>
                  <p:pic>
                    <p:nvPicPr>
                      <p:cNvPr id="49155" name="Object 3">
                        <a:extLst>
                          <a:ext uri="{FF2B5EF4-FFF2-40B4-BE49-F238E27FC236}">
                            <a16:creationId xmlns:a16="http://schemas.microsoft.com/office/drawing/2014/main" id="{53124DDA-CFE7-400B-9F08-D304A6E7A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1876425"/>
                        <a:ext cx="41338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>
            <a:extLst>
              <a:ext uri="{FF2B5EF4-FFF2-40B4-BE49-F238E27FC236}">
                <a16:creationId xmlns:a16="http://schemas.microsoft.com/office/drawing/2014/main" id="{F38C8C56-EB04-4188-99E7-DB5A1585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670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Changing the variable x to z by </a:t>
            </a:r>
            <a:r>
              <a:rPr lang="en-US" altLang="en-US" sz="2400" i="1" dirty="0">
                <a:latin typeface="Times New Roman" panose="02020603050405020304" pitchFamily="18" charset="0"/>
              </a:rPr>
              <a:t>z = f(x) </a:t>
            </a:r>
            <a:r>
              <a:rPr lang="en-US" altLang="en-US" sz="2400" dirty="0">
                <a:latin typeface="Times New Roman" panose="02020603050405020304" pitchFamily="18" charset="0"/>
              </a:rPr>
              <a:t>we get</a:t>
            </a:r>
          </a:p>
        </p:txBody>
      </p:sp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C2F4A3DA-FC12-47FD-867A-B156FA034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614276"/>
              </p:ext>
            </p:extLst>
          </p:nvPr>
        </p:nvGraphicFramePr>
        <p:xfrm>
          <a:off x="1077913" y="5029200"/>
          <a:ext cx="54879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82880" imgH="203040" progId="Equation.DSMT4">
                  <p:embed/>
                </p:oleObj>
              </mc:Choice>
              <mc:Fallback>
                <p:oleObj name="Equation" r:id="rId6" imgW="2882880" imgH="203040" progId="Equation.DSMT4">
                  <p:embed/>
                  <p:pic>
                    <p:nvPicPr>
                      <p:cNvPr id="49157" name="Object 5">
                        <a:extLst>
                          <a:ext uri="{FF2B5EF4-FFF2-40B4-BE49-F238E27FC236}">
                            <a16:creationId xmlns:a16="http://schemas.microsoft.com/office/drawing/2014/main" id="{C2F4A3DA-FC12-47FD-867A-B156FA034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5029200"/>
                        <a:ext cx="54879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73C63046-1151-4C20-B331-FA9EDDBBA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165333"/>
              </p:ext>
            </p:extLst>
          </p:nvPr>
        </p:nvGraphicFramePr>
        <p:xfrm>
          <a:off x="2878138" y="5427663"/>
          <a:ext cx="20066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393480" progId="Equation.DSMT4">
                  <p:embed/>
                </p:oleObj>
              </mc:Choice>
              <mc:Fallback>
                <p:oleObj name="Equation" r:id="rId8" imgW="1054080" imgH="393480" progId="Equation.DSMT4">
                  <p:embed/>
                  <p:pic>
                    <p:nvPicPr>
                      <p:cNvPr id="49158" name="Object 6">
                        <a:extLst>
                          <a:ext uri="{FF2B5EF4-FFF2-40B4-BE49-F238E27FC236}">
                            <a16:creationId xmlns:a16="http://schemas.microsoft.com/office/drawing/2014/main" id="{73C63046-1151-4C20-B331-FA9EDDBBA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5427663"/>
                        <a:ext cx="20066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9" name="Group 7">
            <a:extLst>
              <a:ext uri="{FF2B5EF4-FFF2-40B4-BE49-F238E27FC236}">
                <a16:creationId xmlns:a16="http://schemas.microsoft.com/office/drawing/2014/main" id="{D3EF71EC-7DB3-4278-AE17-5A5DC11690A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3219451"/>
            <a:ext cx="6340475" cy="1636713"/>
            <a:chOff x="950" y="2028"/>
            <a:chExt cx="3994" cy="1031"/>
          </a:xfrm>
        </p:grpSpPr>
        <p:graphicFrame>
          <p:nvGraphicFramePr>
            <p:cNvPr id="49160" name="Object 8">
              <a:extLst>
                <a:ext uri="{FF2B5EF4-FFF2-40B4-BE49-F238E27FC236}">
                  <a16:creationId xmlns:a16="http://schemas.microsoft.com/office/drawing/2014/main" id="{67114B5E-C834-4B87-9953-797FA92695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3980591"/>
                </p:ext>
              </p:extLst>
            </p:nvPr>
          </p:nvGraphicFramePr>
          <p:xfrm>
            <a:off x="950" y="2028"/>
            <a:ext cx="2985" cy="1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89040" imgH="863280" progId="Equation.DSMT4">
                    <p:embed/>
                  </p:oleObj>
                </mc:Choice>
                <mc:Fallback>
                  <p:oleObj name="Equation" r:id="rId10" imgW="2489040" imgH="863280" progId="Equation.DSMT4">
                    <p:embed/>
                    <p:pic>
                      <p:nvPicPr>
                        <p:cNvPr id="49160" name="Object 8">
                          <a:extLst>
                            <a:ext uri="{FF2B5EF4-FFF2-40B4-BE49-F238E27FC236}">
                              <a16:creationId xmlns:a16="http://schemas.microsoft.com/office/drawing/2014/main" id="{67114B5E-C834-4B87-9953-797FA92695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2028"/>
                          <a:ext cx="2985" cy="10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1" name="Text Box 9">
              <a:extLst>
                <a:ext uri="{FF2B5EF4-FFF2-40B4-BE49-F238E27FC236}">
                  <a16:creationId xmlns:a16="http://schemas.microsoft.com/office/drawing/2014/main" id="{1918AB86-28E3-4736-8A9A-A95431E25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10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(2)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D4DAA7B-4EE6-4470-8354-D826E21A9D34}"/>
              </a:ext>
            </a:extLst>
          </p:cNvPr>
          <p:cNvSpPr txBox="1"/>
          <p:nvPr/>
        </p:nvSpPr>
        <p:spPr>
          <a:xfrm>
            <a:off x="391886" y="457200"/>
            <a:ext cx="5437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4B36ACC-8744-498B-8FB5-08A242C5D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382484"/>
              </p:ext>
            </p:extLst>
          </p:nvPr>
        </p:nvGraphicFramePr>
        <p:xfrm>
          <a:off x="2133600" y="352879"/>
          <a:ext cx="3175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74840" imgH="711000" progId="Equation.DSMT4">
                  <p:embed/>
                </p:oleObj>
              </mc:Choice>
              <mc:Fallback>
                <p:oleObj name="Equation" r:id="rId12" imgW="31748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33600" y="352879"/>
                        <a:ext cx="3175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3754C-757F-484B-A15F-D9EBDC4A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58485677-6227-4DE8-A7CD-3D387C7E8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899466"/>
              </p:ext>
            </p:extLst>
          </p:nvPr>
        </p:nvGraphicFramePr>
        <p:xfrm>
          <a:off x="552450" y="1584325"/>
          <a:ext cx="31432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444240" progId="Equation.DSMT4">
                  <p:embed/>
                </p:oleObj>
              </mc:Choice>
              <mc:Fallback>
                <p:oleObj name="Equation" r:id="rId2" imgW="1650960" imgH="444240" progId="Equation.DSMT4">
                  <p:embed/>
                  <p:pic>
                    <p:nvPicPr>
                      <p:cNvPr id="50178" name="Object 2">
                        <a:extLst>
                          <a:ext uri="{FF2B5EF4-FFF2-40B4-BE49-F238E27FC236}">
                            <a16:creationId xmlns:a16="http://schemas.microsoft.com/office/drawing/2014/main" id="{58485677-6227-4DE8-A7CD-3D387C7E8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584325"/>
                        <a:ext cx="31432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25503FFC-DDFA-444F-8FF6-E8A62DE0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69909"/>
              </p:ext>
            </p:extLst>
          </p:nvPr>
        </p:nvGraphicFramePr>
        <p:xfrm>
          <a:off x="1179513" y="3032125"/>
          <a:ext cx="20050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419040" progId="Equation.DSMT4">
                  <p:embed/>
                </p:oleObj>
              </mc:Choice>
              <mc:Fallback>
                <p:oleObj name="Equation" r:id="rId4" imgW="1054080" imgH="419040" progId="Equation.DSMT4">
                  <p:embed/>
                  <p:pic>
                    <p:nvPicPr>
                      <p:cNvPr id="50179" name="Object 3">
                        <a:extLst>
                          <a:ext uri="{FF2B5EF4-FFF2-40B4-BE49-F238E27FC236}">
                            <a16:creationId xmlns:a16="http://schemas.microsoft.com/office/drawing/2014/main" id="{25503FFC-DDFA-444F-8FF6-E8A62DE0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3032125"/>
                        <a:ext cx="20050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36050694-4A23-4219-89D3-8931B51BA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67331"/>
              </p:ext>
            </p:extLst>
          </p:nvPr>
        </p:nvGraphicFramePr>
        <p:xfrm>
          <a:off x="1149350" y="315913"/>
          <a:ext cx="111283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393480" progId="Equation.DSMT4">
                  <p:embed/>
                </p:oleObj>
              </mc:Choice>
              <mc:Fallback>
                <p:oleObj name="Equation" r:id="rId6" imgW="583920" imgH="393480" progId="Equation.DSMT4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36050694-4A23-4219-89D3-8931B51BAB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15913"/>
                        <a:ext cx="1112838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>
            <a:extLst>
              <a:ext uri="{FF2B5EF4-FFF2-40B4-BE49-F238E27FC236}">
                <a16:creationId xmlns:a16="http://schemas.microsoft.com/office/drawing/2014/main" id="{A34FEA78-DDD3-49B4-9E74-A750AA98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4572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Integrating</a:t>
            </a:r>
          </a:p>
        </p:txBody>
      </p:sp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40DF0599-CC1E-43DB-9369-65B11AAF2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878958"/>
              </p:ext>
            </p:extLst>
          </p:nvPr>
        </p:nvGraphicFramePr>
        <p:xfrm>
          <a:off x="5054888" y="544869"/>
          <a:ext cx="1955512" cy="369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880" imgH="330120" progId="Equation.DSMT4">
                  <p:embed/>
                </p:oleObj>
              </mc:Choice>
              <mc:Fallback>
                <p:oleObj name="Equation" r:id="rId8" imgW="1739880" imgH="330120" progId="Equation.DSMT4">
                  <p:embed/>
                  <p:pic>
                    <p:nvPicPr>
                      <p:cNvPr id="50182" name="Object 6">
                        <a:extLst>
                          <a:ext uri="{FF2B5EF4-FFF2-40B4-BE49-F238E27FC236}">
                            <a16:creationId xmlns:a16="http://schemas.microsoft.com/office/drawing/2014/main" id="{40DF0599-CC1E-43DB-9369-65B11AAF2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888" y="544869"/>
                        <a:ext cx="1955512" cy="369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>
            <a:extLst>
              <a:ext uri="{FF2B5EF4-FFF2-40B4-BE49-F238E27FC236}">
                <a16:creationId xmlns:a16="http://schemas.microsoft.com/office/drawing/2014/main" id="{5ECCF78E-5613-4D59-94FC-D34B5526C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196705"/>
              </p:ext>
            </p:extLst>
          </p:nvPr>
        </p:nvGraphicFramePr>
        <p:xfrm>
          <a:off x="1660525" y="1025525"/>
          <a:ext cx="9191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203040" progId="Equation.DSMT4">
                  <p:embed/>
                </p:oleObj>
              </mc:Choice>
              <mc:Fallback>
                <p:oleObj name="Equation" r:id="rId10" imgW="482400" imgH="203040" progId="Equation.DSMT4">
                  <p:embed/>
                  <p:pic>
                    <p:nvPicPr>
                      <p:cNvPr id="50183" name="Object 7">
                        <a:extLst>
                          <a:ext uri="{FF2B5EF4-FFF2-40B4-BE49-F238E27FC236}">
                            <a16:creationId xmlns:a16="http://schemas.microsoft.com/office/drawing/2014/main" id="{5ECCF78E-5613-4D59-94FC-D34B5526C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1025525"/>
                        <a:ext cx="91916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8">
            <a:extLst>
              <a:ext uri="{FF2B5EF4-FFF2-40B4-BE49-F238E27FC236}">
                <a16:creationId xmlns:a16="http://schemas.microsoft.com/office/drawing/2014/main" id="{7D7A46DB-FF96-4B6B-A135-7860C029B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066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Integrating again</a:t>
            </a:r>
          </a:p>
        </p:txBody>
      </p:sp>
      <p:graphicFrame>
        <p:nvGraphicFramePr>
          <p:cNvPr id="50185" name="Object 9">
            <a:extLst>
              <a:ext uri="{FF2B5EF4-FFF2-40B4-BE49-F238E27FC236}">
                <a16:creationId xmlns:a16="http://schemas.microsoft.com/office/drawing/2014/main" id="{D882B98D-7B28-4F39-AAD6-3E92A0897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0" y="811213"/>
          <a:ext cx="128111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2840" imgH="431640" progId="Equation.3">
                  <p:embed/>
                </p:oleObj>
              </mc:Choice>
              <mc:Fallback>
                <p:oleObj name="Equation" r:id="rId12" imgW="672840" imgH="431640" progId="Equation.3">
                  <p:embed/>
                  <p:pic>
                    <p:nvPicPr>
                      <p:cNvPr id="50185" name="Object 9">
                        <a:extLst>
                          <a:ext uri="{FF2B5EF4-FFF2-40B4-BE49-F238E27FC236}">
                            <a16:creationId xmlns:a16="http://schemas.microsoft.com/office/drawing/2014/main" id="{D882B98D-7B28-4F39-AAD6-3E92A0897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811213"/>
                        <a:ext cx="128111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>
            <a:extLst>
              <a:ext uri="{FF2B5EF4-FFF2-40B4-BE49-F238E27FC236}">
                <a16:creationId xmlns:a16="http://schemas.microsoft.com/office/drawing/2014/main" id="{6517B96C-0376-4C9D-8EAB-2CCFB9EA3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77286"/>
              </p:ext>
            </p:extLst>
          </p:nvPr>
        </p:nvGraphicFramePr>
        <p:xfrm>
          <a:off x="4641850" y="1654175"/>
          <a:ext cx="37226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55520" imgH="419040" progId="Equation.DSMT4">
                  <p:embed/>
                </p:oleObj>
              </mc:Choice>
              <mc:Fallback>
                <p:oleObj name="Equation" r:id="rId14" imgW="1955520" imgH="419040" progId="Equation.DSMT4">
                  <p:embed/>
                  <p:pic>
                    <p:nvPicPr>
                      <p:cNvPr id="50186" name="Object 10">
                        <a:extLst>
                          <a:ext uri="{FF2B5EF4-FFF2-40B4-BE49-F238E27FC236}">
                            <a16:creationId xmlns:a16="http://schemas.microsoft.com/office/drawing/2014/main" id="{6517B96C-0376-4C9D-8EAB-2CCFB9EA3A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1654175"/>
                        <a:ext cx="37226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Text Box 11">
            <a:extLst>
              <a:ext uri="{FF2B5EF4-FFF2-40B4-BE49-F238E27FC236}">
                <a16:creationId xmlns:a16="http://schemas.microsoft.com/office/drawing/2014/main" id="{72371BA9-BDD2-462D-9505-476BAD3C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146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Therefore the equation (2) reduces to</a:t>
            </a:r>
          </a:p>
        </p:txBody>
      </p:sp>
      <p:graphicFrame>
        <p:nvGraphicFramePr>
          <p:cNvPr id="50188" name="Object 12">
            <a:extLst>
              <a:ext uri="{FF2B5EF4-FFF2-40B4-BE49-F238E27FC236}">
                <a16:creationId xmlns:a16="http://schemas.microsoft.com/office/drawing/2014/main" id="{A401C04D-232C-444B-9BE8-90EE8909A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493230"/>
              </p:ext>
            </p:extLst>
          </p:nvPr>
        </p:nvGraphicFramePr>
        <p:xfrm>
          <a:off x="4298950" y="3032125"/>
          <a:ext cx="43259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73040" imgH="393480" progId="Equation.DSMT4">
                  <p:embed/>
                </p:oleObj>
              </mc:Choice>
              <mc:Fallback>
                <p:oleObj name="Equation" r:id="rId16" imgW="2273040" imgH="393480" progId="Equation.DSMT4">
                  <p:embed/>
                  <p:pic>
                    <p:nvPicPr>
                      <p:cNvPr id="50188" name="Object 12">
                        <a:extLst>
                          <a:ext uri="{FF2B5EF4-FFF2-40B4-BE49-F238E27FC236}">
                            <a16:creationId xmlns:a16="http://schemas.microsoft.com/office/drawing/2014/main" id="{A401C04D-232C-444B-9BE8-90EE8909A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3032125"/>
                        <a:ext cx="43259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>
            <a:extLst>
              <a:ext uri="{FF2B5EF4-FFF2-40B4-BE49-F238E27FC236}">
                <a16:creationId xmlns:a16="http://schemas.microsoft.com/office/drawing/2014/main" id="{343B7635-9D85-4B10-A156-7238BB05A9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286427"/>
              </p:ext>
            </p:extLst>
          </p:nvPr>
        </p:nvGraphicFramePr>
        <p:xfrm>
          <a:off x="1103313" y="3875088"/>
          <a:ext cx="38909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44440" imgH="228600" progId="Equation.DSMT4">
                  <p:embed/>
                </p:oleObj>
              </mc:Choice>
              <mc:Fallback>
                <p:oleObj name="Equation" r:id="rId18" imgW="2044440" imgH="228600" progId="Equation.DSMT4">
                  <p:embed/>
                  <p:pic>
                    <p:nvPicPr>
                      <p:cNvPr id="50189" name="Object 13">
                        <a:extLst>
                          <a:ext uri="{FF2B5EF4-FFF2-40B4-BE49-F238E27FC236}">
                            <a16:creationId xmlns:a16="http://schemas.microsoft.com/office/drawing/2014/main" id="{343B7635-9D85-4B10-A156-7238BB05A9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875088"/>
                        <a:ext cx="38909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>
            <a:extLst>
              <a:ext uri="{FF2B5EF4-FFF2-40B4-BE49-F238E27FC236}">
                <a16:creationId xmlns:a16="http://schemas.microsoft.com/office/drawing/2014/main" id="{8CA002B0-DAD4-4305-86D7-62415FE90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22071"/>
              </p:ext>
            </p:extLst>
          </p:nvPr>
        </p:nvGraphicFramePr>
        <p:xfrm>
          <a:off x="831850" y="4489450"/>
          <a:ext cx="248761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07880" imgH="393480" progId="Equation.DSMT4">
                  <p:embed/>
                </p:oleObj>
              </mc:Choice>
              <mc:Fallback>
                <p:oleObj name="Equation" r:id="rId20" imgW="1307880" imgH="393480" progId="Equation.DSMT4">
                  <p:embed/>
                  <p:pic>
                    <p:nvPicPr>
                      <p:cNvPr id="50190" name="Object 14">
                        <a:extLst>
                          <a:ext uri="{FF2B5EF4-FFF2-40B4-BE49-F238E27FC236}">
                            <a16:creationId xmlns:a16="http://schemas.microsoft.com/office/drawing/2014/main" id="{8CA002B0-DAD4-4305-86D7-62415FE90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489450"/>
                        <a:ext cx="248761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>
            <a:extLst>
              <a:ext uri="{FF2B5EF4-FFF2-40B4-BE49-F238E27FC236}">
                <a16:creationId xmlns:a16="http://schemas.microsoft.com/office/drawing/2014/main" id="{9E2D6AF5-AF04-4F72-987A-68408CA2B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814378"/>
              </p:ext>
            </p:extLst>
          </p:nvPr>
        </p:nvGraphicFramePr>
        <p:xfrm>
          <a:off x="3592513" y="4335463"/>
          <a:ext cx="20780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91880" imgH="507960" progId="Equation.DSMT4">
                  <p:embed/>
                </p:oleObj>
              </mc:Choice>
              <mc:Fallback>
                <p:oleObj name="Equation" r:id="rId22" imgW="1091880" imgH="507960" progId="Equation.DSMT4">
                  <p:embed/>
                  <p:pic>
                    <p:nvPicPr>
                      <p:cNvPr id="50191" name="Object 15">
                        <a:extLst>
                          <a:ext uri="{FF2B5EF4-FFF2-40B4-BE49-F238E27FC236}">
                            <a16:creationId xmlns:a16="http://schemas.microsoft.com/office/drawing/2014/main" id="{9E2D6AF5-AF04-4F72-987A-68408CA2B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4335463"/>
                        <a:ext cx="207803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2" name="Group 16">
            <a:extLst>
              <a:ext uri="{FF2B5EF4-FFF2-40B4-BE49-F238E27FC236}">
                <a16:creationId xmlns:a16="http://schemas.microsoft.com/office/drawing/2014/main" id="{A6695EAA-03C3-404E-A6A6-2AF1E579094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257800"/>
            <a:ext cx="6507163" cy="1312863"/>
            <a:chOff x="192" y="3312"/>
            <a:chExt cx="4099" cy="827"/>
          </a:xfrm>
        </p:grpSpPr>
        <p:graphicFrame>
          <p:nvGraphicFramePr>
            <p:cNvPr id="50193" name="Object 17">
              <a:extLst>
                <a:ext uri="{FF2B5EF4-FFF2-40B4-BE49-F238E27FC236}">
                  <a16:creationId xmlns:a16="http://schemas.microsoft.com/office/drawing/2014/main" id="{12A06C3F-BBEB-4035-A85B-8503657F80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0738654"/>
                </p:ext>
              </p:extLst>
            </p:nvPr>
          </p:nvGraphicFramePr>
          <p:xfrm>
            <a:off x="1145" y="3564"/>
            <a:ext cx="2481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070000" imgH="482400" progId="Equation.DSMT4">
                    <p:embed/>
                  </p:oleObj>
                </mc:Choice>
                <mc:Fallback>
                  <p:oleObj name="Equation" r:id="rId24" imgW="2070000" imgH="482400" progId="Equation.DSMT4">
                    <p:embed/>
                    <p:pic>
                      <p:nvPicPr>
                        <p:cNvPr id="50193" name="Object 17">
                          <a:extLst>
                            <a:ext uri="{FF2B5EF4-FFF2-40B4-BE49-F238E27FC236}">
                              <a16:creationId xmlns:a16="http://schemas.microsoft.com/office/drawing/2014/main" id="{12A06C3F-BBEB-4035-A85B-8503657F80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3564"/>
                          <a:ext cx="2481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D810FBD5-AF32-4668-BB3D-9A1224251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31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Using Binomial expansion</a:t>
              </a:r>
            </a:p>
          </p:txBody>
        </p:sp>
        <p:graphicFrame>
          <p:nvGraphicFramePr>
            <p:cNvPr id="50195" name="Object 19">
              <a:extLst>
                <a:ext uri="{FF2B5EF4-FFF2-40B4-BE49-F238E27FC236}">
                  <a16:creationId xmlns:a16="http://schemas.microsoft.com/office/drawing/2014/main" id="{A344832F-E920-4235-8693-2A3F0D4BC5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4300561"/>
                </p:ext>
              </p:extLst>
            </p:nvPr>
          </p:nvGraphicFramePr>
          <p:xfrm>
            <a:off x="3759" y="3641"/>
            <a:ext cx="532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44240" imgH="393480" progId="Equation.DSMT4">
                    <p:embed/>
                  </p:oleObj>
                </mc:Choice>
                <mc:Fallback>
                  <p:oleObj name="Equation" r:id="rId26" imgW="444240" imgH="393480" progId="Equation.DSMT4">
                    <p:embed/>
                    <p:pic>
                      <p:nvPicPr>
                        <p:cNvPr id="50195" name="Object 19">
                          <a:extLst>
                            <a:ext uri="{FF2B5EF4-FFF2-40B4-BE49-F238E27FC236}">
                              <a16:creationId xmlns:a16="http://schemas.microsoft.com/office/drawing/2014/main" id="{A344832F-E920-4235-8693-2A3F0D4BC5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3641"/>
                          <a:ext cx="532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98016-A8B2-4A42-B1ED-3C1C0C34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4" grpId="0"/>
      <p:bldP spid="501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>
            <a:extLst>
              <a:ext uri="{FF2B5EF4-FFF2-40B4-BE49-F238E27FC236}">
                <a16:creationId xmlns:a16="http://schemas.microsoft.com/office/drawing/2014/main" id="{35B83883-56E0-4ED4-8F00-226140C3B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51202" name="Object 2">
                        <a:extLst>
                          <a:ext uri="{FF2B5EF4-FFF2-40B4-BE49-F238E27FC236}">
                            <a16:creationId xmlns:a16="http://schemas.microsoft.com/office/drawing/2014/main" id="{35B83883-56E0-4ED4-8F00-226140C3B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3" name="Group 3">
            <a:extLst>
              <a:ext uri="{FF2B5EF4-FFF2-40B4-BE49-F238E27FC236}">
                <a16:creationId xmlns:a16="http://schemas.microsoft.com/office/drawing/2014/main" id="{DFA8FC3F-1D77-4A11-AE52-FE02DD1A723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6705600" cy="1182688"/>
            <a:chOff x="336" y="288"/>
            <a:chExt cx="4224" cy="745"/>
          </a:xfrm>
        </p:grpSpPr>
        <p:sp>
          <p:nvSpPr>
            <p:cNvPr id="51204" name="Text Box 4">
              <a:extLst>
                <a:ext uri="{FF2B5EF4-FFF2-40B4-BE49-F238E27FC236}">
                  <a16:creationId xmlns:a16="http://schemas.microsoft.com/office/drawing/2014/main" id="{C70A57E6-BD17-48AF-8678-C2ACCDF4C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4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The general solution of equation (2), therefore is</a:t>
              </a:r>
            </a:p>
          </p:txBody>
        </p:sp>
        <p:graphicFrame>
          <p:nvGraphicFramePr>
            <p:cNvPr id="51205" name="Object 5">
              <a:extLst>
                <a:ext uri="{FF2B5EF4-FFF2-40B4-BE49-F238E27FC236}">
                  <a16:creationId xmlns:a16="http://schemas.microsoft.com/office/drawing/2014/main" id="{ED68183C-2500-443E-BC3A-CDF6C6B119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171300"/>
                </p:ext>
              </p:extLst>
            </p:nvPr>
          </p:nvGraphicFramePr>
          <p:xfrm>
            <a:off x="854" y="564"/>
            <a:ext cx="2132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7680" imgH="393480" progId="Equation.DSMT4">
                    <p:embed/>
                  </p:oleObj>
                </mc:Choice>
                <mc:Fallback>
                  <p:oleObj name="Equation" r:id="rId4" imgW="1777680" imgH="393480" progId="Equation.DSMT4">
                    <p:embed/>
                    <p:pic>
                      <p:nvPicPr>
                        <p:cNvPr id="51205" name="Object 5">
                          <a:extLst>
                            <a:ext uri="{FF2B5EF4-FFF2-40B4-BE49-F238E27FC236}">
                              <a16:creationId xmlns:a16="http://schemas.microsoft.com/office/drawing/2014/main" id="{ED68183C-2500-443E-BC3A-CDF6C6B119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564"/>
                          <a:ext cx="2132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06" name="Group 6">
            <a:extLst>
              <a:ext uri="{FF2B5EF4-FFF2-40B4-BE49-F238E27FC236}">
                <a16:creationId xmlns:a16="http://schemas.microsoft.com/office/drawing/2014/main" id="{58C5E6AD-627C-4B63-984D-6C0DDE6D0AA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08138"/>
            <a:ext cx="8001000" cy="473075"/>
            <a:chOff x="336" y="1015"/>
            <a:chExt cx="5040" cy="298"/>
          </a:xfrm>
        </p:grpSpPr>
        <p:sp>
          <p:nvSpPr>
            <p:cNvPr id="51207" name="Text Box 7">
              <a:extLst>
                <a:ext uri="{FF2B5EF4-FFF2-40B4-BE49-F238E27FC236}">
                  <a16:creationId xmlns:a16="http://schemas.microsoft.com/office/drawing/2014/main" id="{6FC2884A-3B22-4089-B766-7E6FC564F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025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Since		 , the general solution of equation (1) is </a:t>
              </a:r>
            </a:p>
          </p:txBody>
        </p:sp>
        <p:graphicFrame>
          <p:nvGraphicFramePr>
            <p:cNvPr id="51208" name="Object 8">
              <a:extLst>
                <a:ext uri="{FF2B5EF4-FFF2-40B4-BE49-F238E27FC236}">
                  <a16:creationId xmlns:a16="http://schemas.microsoft.com/office/drawing/2014/main" id="{4EB5AF8B-5EF9-4B3C-893A-313D914F0F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2" y="1015"/>
            <a:ext cx="76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11000" imgH="228600" progId="Equation.3">
                    <p:embed/>
                  </p:oleObj>
                </mc:Choice>
                <mc:Fallback>
                  <p:oleObj name="Equation" r:id="rId6" imgW="711000" imgH="228600" progId="Equation.3">
                    <p:embed/>
                    <p:pic>
                      <p:nvPicPr>
                        <p:cNvPr id="51208" name="Object 8">
                          <a:extLst>
                            <a:ext uri="{FF2B5EF4-FFF2-40B4-BE49-F238E27FC236}">
                              <a16:creationId xmlns:a16="http://schemas.microsoft.com/office/drawing/2014/main" id="{4EB5AF8B-5EF9-4B3C-893A-313D914F0F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1015"/>
                          <a:ext cx="76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9" name="Object 9">
            <a:extLst>
              <a:ext uri="{FF2B5EF4-FFF2-40B4-BE49-F238E27FC236}">
                <a16:creationId xmlns:a16="http://schemas.microsoft.com/office/drawing/2014/main" id="{D03E6327-466D-4AE8-8DFC-3ED3825B1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610288"/>
              </p:ext>
            </p:extLst>
          </p:nvPr>
        </p:nvGraphicFramePr>
        <p:xfrm>
          <a:off x="1306513" y="2114550"/>
          <a:ext cx="40147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160" imgH="393480" progId="Equation.DSMT4">
                  <p:embed/>
                </p:oleObj>
              </mc:Choice>
              <mc:Fallback>
                <p:oleObj name="Equation" r:id="rId8" imgW="2108160" imgH="393480" progId="Equation.DSMT4">
                  <p:embed/>
                  <p:pic>
                    <p:nvPicPr>
                      <p:cNvPr id="51209" name="Object 9">
                        <a:extLst>
                          <a:ext uri="{FF2B5EF4-FFF2-40B4-BE49-F238E27FC236}">
                            <a16:creationId xmlns:a16="http://schemas.microsoft.com/office/drawing/2014/main" id="{D03E6327-466D-4AE8-8DFC-3ED3825B16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2114550"/>
                        <a:ext cx="4014787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95D10-8DAC-41A8-BA6C-0EE47677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477D2-641A-4EB3-B956-2A99D45FE3E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371600" y="3276600"/>
            <a:ext cx="6324600" cy="1524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915400" cy="609600"/>
          </a:xfrm>
          <a:noFill/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be covered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46116"/>
            <a:ext cx="8534400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Solution of second order differential equations using 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Change of dependent variable (</a:t>
            </a:r>
            <a:r>
              <a:rPr lang="en-US" sz="2000" b="1" dirty="0">
                <a:solidFill>
                  <a:srgbClr val="C00000"/>
                </a:solidFill>
              </a:rPr>
              <a:t>OR </a:t>
            </a:r>
            <a:r>
              <a:rPr lang="en-US" sz="2000" b="1" dirty="0"/>
              <a:t>Removal of first derivative </a:t>
            </a:r>
            <a:r>
              <a:rPr lang="en-US" sz="2000" b="1" dirty="0">
                <a:solidFill>
                  <a:srgbClr val="C00000"/>
                </a:solidFill>
              </a:rPr>
              <a:t>OR</a:t>
            </a:r>
            <a:r>
              <a:rPr lang="en-US" sz="2000" b="1" dirty="0"/>
              <a:t> Normal Form)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Change of independent variable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Example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2C4D2DC-8931-41E6-8D0B-2CFA87866F12}"/>
              </a:ext>
            </a:extLst>
          </p:cNvPr>
          <p:cNvSpPr txBox="1"/>
          <p:nvPr/>
        </p:nvSpPr>
        <p:spPr>
          <a:xfrm>
            <a:off x="364670" y="208648"/>
            <a:ext cx="8626929" cy="5466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 of solving equation (1) by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hanging the dependent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variable: 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C00000"/>
                </a:solidFill>
              </a:rPr>
              <a:t>OR </a:t>
            </a:r>
            <a:r>
              <a:rPr lang="en-US" sz="2400" b="1" dirty="0"/>
              <a:t>Removal of first derivative </a:t>
            </a:r>
            <a:r>
              <a:rPr lang="en-US" sz="2400" b="1" dirty="0">
                <a:solidFill>
                  <a:srgbClr val="C00000"/>
                </a:solidFill>
              </a:rPr>
              <a:t>OR</a:t>
            </a:r>
            <a:r>
              <a:rPr lang="en-US" sz="2400" b="1" dirty="0"/>
              <a:t> Normal Form)</a:t>
            </a:r>
            <a:endParaRPr lang="en-US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We assume            </a:t>
            </a:r>
            <a:r>
              <a:rPr lang="en-US" altLang="en-US" sz="2400" i="1" dirty="0">
                <a:latin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</a:rPr>
              <a:t>a solution of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equ</a:t>
            </a:r>
            <a:r>
              <a:rPr lang="en-US" altLang="en-US" sz="2400" dirty="0">
                <a:latin typeface="Times New Roman" panose="02020603050405020304" pitchFamily="18" charset="0"/>
              </a:rPr>
              <a:t>. (1)</a:t>
            </a:r>
          </a:p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endParaRPr lang="en-US" altLang="en-US" sz="1200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On substituting                in equation (1)</a:t>
            </a:r>
          </a:p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Writing in terms of </a:t>
            </a:r>
            <a:r>
              <a:rPr lang="en-US" altLang="en-US" sz="2400" i="1" dirty="0">
                <a:latin typeface="Times New Roman" panose="02020603050405020304" pitchFamily="18" charset="0"/>
              </a:rPr>
              <a:t>v</a:t>
            </a:r>
          </a:p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50ACE-4992-4D9D-A78F-ED05ADC37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892892"/>
              </p:ext>
            </p:extLst>
          </p:nvPr>
        </p:nvGraphicFramePr>
        <p:xfrm>
          <a:off x="2133600" y="1219200"/>
          <a:ext cx="4457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57520" imgH="330120" progId="Equation.DSMT4">
                  <p:embed/>
                </p:oleObj>
              </mc:Choice>
              <mc:Fallback>
                <p:oleObj name="Equation" r:id="rId2" imgW="445752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50ACE-4992-4D9D-A78F-ED05ADC376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3600" y="1219200"/>
                        <a:ext cx="4457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DA3960-8778-4193-A48D-A1CAA6C8F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430906"/>
              </p:ext>
            </p:extLst>
          </p:nvPr>
        </p:nvGraphicFramePr>
        <p:xfrm>
          <a:off x="1955800" y="1752600"/>
          <a:ext cx="27940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960" imgH="1460160" progId="Equation.DSMT4">
                  <p:embed/>
                </p:oleObj>
              </mc:Choice>
              <mc:Fallback>
                <p:oleObj name="Equation" r:id="rId4" imgW="2793960" imgH="1460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EDA3960-8778-4193-A48D-A1CAA6C8F5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800" y="1752600"/>
                        <a:ext cx="27940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DC5A2E1-D431-426B-99F4-AF15C73AC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759637"/>
              </p:ext>
            </p:extLst>
          </p:nvPr>
        </p:nvGraphicFramePr>
        <p:xfrm>
          <a:off x="2489200" y="3352800"/>
          <a:ext cx="86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342720" progId="Equation.DSMT4">
                  <p:embed/>
                </p:oleObj>
              </mc:Choice>
              <mc:Fallback>
                <p:oleObj name="Equation" r:id="rId6" imgW="863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9200" y="3352800"/>
                        <a:ext cx="863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03C153ED-DCCB-49F7-93DB-BD77771C499F}"/>
                  </a:ext>
                </a:extLst>
              </p:cNvPr>
              <p:cNvSpPr txBox="1"/>
              <p:nvPr/>
            </p:nvSpPr>
            <p:spPr>
              <a:xfrm>
                <a:off x="908050" y="4025900"/>
                <a:ext cx="6908800" cy="3937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03C153ED-DCCB-49F7-93DB-BD77771C4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4025900"/>
                <a:ext cx="6908800" cy="39370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3D04439-DC08-40A3-A0C4-D3AA52FC2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57495"/>
              </p:ext>
            </p:extLst>
          </p:nvPr>
        </p:nvGraphicFramePr>
        <p:xfrm>
          <a:off x="2590800" y="5322708"/>
          <a:ext cx="4470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70120" imgH="330120" progId="Equation.DSMT4">
                  <p:embed/>
                </p:oleObj>
              </mc:Choice>
              <mc:Fallback>
                <p:oleObj name="Equation" r:id="rId9" imgW="4470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5322708"/>
                        <a:ext cx="4470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FB894-272A-4476-B904-02CB6858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3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1549F49-CBC1-4D1D-8D6E-3A0AD780F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241034"/>
              </p:ext>
            </p:extLst>
          </p:nvPr>
        </p:nvGraphicFramePr>
        <p:xfrm>
          <a:off x="1327150" y="1217613"/>
          <a:ext cx="542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22680" imgH="342720" progId="Equation.DSMT4">
                  <p:embed/>
                </p:oleObj>
              </mc:Choice>
              <mc:Fallback>
                <p:oleObj name="Equation" r:id="rId2" imgW="5422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27150" y="1217613"/>
                        <a:ext cx="5422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F2E0514-406E-4651-A9CC-5077AD21F506}"/>
              </a:ext>
            </a:extLst>
          </p:cNvPr>
          <p:cNvSpPr txBox="1"/>
          <p:nvPr/>
        </p:nvSpPr>
        <p:spPr>
          <a:xfrm>
            <a:off x="436335" y="1828800"/>
            <a:ext cx="8626929" cy="540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choose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the above equation does not contain terms of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he-IL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 that equation (2) becomes</a:t>
            </a:r>
          </a:p>
          <a:p>
            <a:pPr>
              <a:spcBef>
                <a:spcPct val="3000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spcBef>
                <a:spcPct val="3000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(3) is first order homogeneous equation in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solved and the result is used in equation (4). The dif.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(4) becomes a linear dif.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 constant coefficient in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Cauchy-Euler equation which can be solved.</a:t>
            </a:r>
          </a:p>
          <a:p>
            <a:pPr>
              <a:spcBef>
                <a:spcPct val="30000"/>
              </a:spcBef>
            </a:pPr>
            <a:endParaRPr lang="he-IL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CD16848-F0A2-47E4-AF2A-0F3300BB7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768452"/>
              </p:ext>
            </p:extLst>
          </p:nvPr>
        </p:nvGraphicFramePr>
        <p:xfrm>
          <a:off x="4108450" y="2438400"/>
          <a:ext cx="2667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6880" imgH="330120" progId="Equation.DSMT4">
                  <p:embed/>
                </p:oleObj>
              </mc:Choice>
              <mc:Fallback>
                <p:oleObj name="Equation" r:id="rId4" imgW="266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8450" y="2438400"/>
                        <a:ext cx="2667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21EFB5B-DEC1-41DD-B231-CD17B1F7D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66872"/>
              </p:ext>
            </p:extLst>
          </p:nvPr>
        </p:nvGraphicFramePr>
        <p:xfrm>
          <a:off x="2724150" y="3784600"/>
          <a:ext cx="405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51080" imgH="330120" progId="Equation.DSMT4">
                  <p:embed/>
                </p:oleObj>
              </mc:Choice>
              <mc:Fallback>
                <p:oleObj name="Equation" r:id="rId6" imgW="4051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24150" y="3784600"/>
                        <a:ext cx="405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87B5D-775A-488A-8242-7B7BB9CB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EFE24BB5-8999-46AF-BA1E-3C5E35FC1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4" y="240625"/>
            <a:ext cx="82296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differential equation</a:t>
            </a:r>
          </a:p>
          <a:p>
            <a:pPr>
              <a:spcBef>
                <a:spcPct val="5000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061" name="Group 5">
            <a:extLst>
              <a:ext uri="{FF2B5EF4-FFF2-40B4-BE49-F238E27FC236}">
                <a16:creationId xmlns:a16="http://schemas.microsoft.com/office/drawing/2014/main" id="{E1A3B518-E1C5-454E-BA91-911F0716E4D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153400" cy="708025"/>
            <a:chOff x="288" y="816"/>
            <a:chExt cx="5136" cy="446"/>
          </a:xfrm>
        </p:grpSpPr>
        <p:sp>
          <p:nvSpPr>
            <p:cNvPr id="45062" name="Rectangle 6">
              <a:extLst>
                <a:ext uri="{FF2B5EF4-FFF2-40B4-BE49-F238E27FC236}">
                  <a16:creationId xmlns:a16="http://schemas.microsoft.com/office/drawing/2014/main" id="{B22E02F4-F7D4-4781-A453-7742D0657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513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 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Applying  the substitution		where </a:t>
              </a:r>
              <a:r>
                <a:rPr lang="en-US" altLang="en-US" sz="2000" i="1" dirty="0">
                  <a:latin typeface="Times New Roman" panose="02020603050405020304" pitchFamily="18" charset="0"/>
                </a:rPr>
                <a:t>u, v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are the functions of</a:t>
              </a:r>
              <a:r>
                <a:rPr lang="en-US" altLang="en-US" sz="2000" i="1" dirty="0">
                  <a:latin typeface="Times New Roman" panose="02020603050405020304" pitchFamily="18" charset="0"/>
                </a:rPr>
                <a:t> x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, we get</a:t>
              </a:r>
            </a:p>
          </p:txBody>
        </p:sp>
        <p:graphicFrame>
          <p:nvGraphicFramePr>
            <p:cNvPr id="45063" name="Object 7">
              <a:extLst>
                <a:ext uri="{FF2B5EF4-FFF2-40B4-BE49-F238E27FC236}">
                  <a16:creationId xmlns:a16="http://schemas.microsoft.com/office/drawing/2014/main" id="{C355E0EF-1F76-4DD6-9CA8-C6EB1EDCAC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3322744"/>
                </p:ext>
              </p:extLst>
            </p:nvPr>
          </p:nvGraphicFramePr>
          <p:xfrm>
            <a:off x="2639" y="873"/>
            <a:ext cx="48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1640" imgH="164880" progId="Equation.DSMT4">
                    <p:embed/>
                  </p:oleObj>
                </mc:Choice>
                <mc:Fallback>
                  <p:oleObj name="Equation" r:id="rId2" imgW="431640" imgH="164880" progId="Equation.DSMT4">
                    <p:embed/>
                    <p:pic>
                      <p:nvPicPr>
                        <p:cNvPr id="45063" name="Object 7">
                          <a:extLst>
                            <a:ext uri="{FF2B5EF4-FFF2-40B4-BE49-F238E27FC236}">
                              <a16:creationId xmlns:a16="http://schemas.microsoft.com/office/drawing/2014/main" id="{C355E0EF-1F76-4DD6-9CA8-C6EB1EDCAC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873"/>
                          <a:ext cx="488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4" name="Text Box 8">
            <a:extLst>
              <a:ext uri="{FF2B5EF4-FFF2-40B4-BE49-F238E27FC236}">
                <a16:creationId xmlns:a16="http://schemas.microsoft.com/office/drawing/2014/main" id="{71378649-AB27-40AD-A948-83B5B6D68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Writing as DE in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grpSp>
        <p:nvGrpSpPr>
          <p:cNvPr id="45065" name="Group 9">
            <a:extLst>
              <a:ext uri="{FF2B5EF4-FFF2-40B4-BE49-F238E27FC236}">
                <a16:creationId xmlns:a16="http://schemas.microsoft.com/office/drawing/2014/main" id="{9CB227F0-B4C3-40C4-8E74-046CB536F5A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457575"/>
            <a:ext cx="4953000" cy="414338"/>
            <a:chOff x="240" y="2178"/>
            <a:chExt cx="3120" cy="261"/>
          </a:xfrm>
        </p:grpSpPr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890CD453-BC05-40BE-81E5-5672DFF7B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208"/>
              <a:ext cx="31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This equation will not contain term in      if </a:t>
              </a:r>
            </a:p>
          </p:txBody>
        </p:sp>
        <p:graphicFrame>
          <p:nvGraphicFramePr>
            <p:cNvPr id="45067" name="Object 11">
              <a:extLst>
                <a:ext uri="{FF2B5EF4-FFF2-40B4-BE49-F238E27FC236}">
                  <a16:creationId xmlns:a16="http://schemas.microsoft.com/office/drawing/2014/main" id="{82C2AB3E-4D0F-4161-89F5-1DF39896F6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3547039"/>
                </p:ext>
              </p:extLst>
            </p:nvPr>
          </p:nvGraphicFramePr>
          <p:xfrm>
            <a:off x="2681" y="2178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77480" progId="Equation.DSMT4">
                    <p:embed/>
                  </p:oleObj>
                </mc:Choice>
                <mc:Fallback>
                  <p:oleObj name="Equation" r:id="rId4" imgW="152280" imgH="177480" progId="Equation.DSMT4">
                    <p:embed/>
                    <p:pic>
                      <p:nvPicPr>
                        <p:cNvPr id="45067" name="Object 11">
                          <a:extLst>
                            <a:ext uri="{FF2B5EF4-FFF2-40B4-BE49-F238E27FC236}">
                              <a16:creationId xmlns:a16="http://schemas.microsoft.com/office/drawing/2014/main" id="{82C2AB3E-4D0F-4161-89F5-1DF39896F6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2178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8" name="Object 12">
            <a:extLst>
              <a:ext uri="{FF2B5EF4-FFF2-40B4-BE49-F238E27FC236}">
                <a16:creationId xmlns:a16="http://schemas.microsoft.com/office/drawing/2014/main" id="{74C4939D-A4A0-4260-B532-C421CA8247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531458"/>
              </p:ext>
            </p:extLst>
          </p:nvPr>
        </p:nvGraphicFramePr>
        <p:xfrm>
          <a:off x="1339850" y="4138613"/>
          <a:ext cx="16541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177480" progId="Equation.DSMT4">
                  <p:embed/>
                </p:oleObj>
              </mc:Choice>
              <mc:Fallback>
                <p:oleObj name="Equation" r:id="rId6" imgW="838080" imgH="177480" progId="Equation.DSMT4">
                  <p:embed/>
                  <p:pic>
                    <p:nvPicPr>
                      <p:cNvPr id="45068" name="Object 12">
                        <a:extLst>
                          <a:ext uri="{FF2B5EF4-FFF2-40B4-BE49-F238E27FC236}">
                            <a16:creationId xmlns:a16="http://schemas.microsoft.com/office/drawing/2014/main" id="{74C4939D-A4A0-4260-B532-C421CA824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4138613"/>
                        <a:ext cx="16541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9" name="Group 13">
            <a:extLst>
              <a:ext uri="{FF2B5EF4-FFF2-40B4-BE49-F238E27FC236}">
                <a16:creationId xmlns:a16="http://schemas.microsoft.com/office/drawing/2014/main" id="{57A4F615-83C1-4424-AB7B-8F6FF382CC1D}"/>
              </a:ext>
            </a:extLst>
          </p:cNvPr>
          <p:cNvGrpSpPr>
            <a:grpSpLocks/>
          </p:cNvGrpSpPr>
          <p:nvPr/>
        </p:nvGrpSpPr>
        <p:grpSpPr bwMode="auto">
          <a:xfrm>
            <a:off x="3817938" y="3935413"/>
            <a:ext cx="2468562" cy="776287"/>
            <a:chOff x="2016" y="2416"/>
            <a:chExt cx="1555" cy="489"/>
          </a:xfrm>
        </p:grpSpPr>
        <p:graphicFrame>
          <p:nvGraphicFramePr>
            <p:cNvPr id="45070" name="Object 14">
              <a:extLst>
                <a:ext uri="{FF2B5EF4-FFF2-40B4-BE49-F238E27FC236}">
                  <a16:creationId xmlns:a16="http://schemas.microsoft.com/office/drawing/2014/main" id="{92857193-7E82-4E4F-A9B6-727441078E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0257540"/>
                </p:ext>
              </p:extLst>
            </p:nvPr>
          </p:nvGraphicFramePr>
          <p:xfrm>
            <a:off x="2734" y="2416"/>
            <a:ext cx="837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72840" imgH="393480" progId="Equation.DSMT4">
                    <p:embed/>
                  </p:oleObj>
                </mc:Choice>
                <mc:Fallback>
                  <p:oleObj name="Equation" r:id="rId8" imgW="672840" imgH="393480" progId="Equation.DSMT4">
                    <p:embed/>
                    <p:pic>
                      <p:nvPicPr>
                        <p:cNvPr id="45070" name="Object 14">
                          <a:extLst>
                            <a:ext uri="{FF2B5EF4-FFF2-40B4-BE49-F238E27FC236}">
                              <a16:creationId xmlns:a16="http://schemas.microsoft.com/office/drawing/2014/main" id="{92857193-7E82-4E4F-A9B6-727441078E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2416"/>
                          <a:ext cx="837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1" name="Text Box 15">
              <a:extLst>
                <a:ext uri="{FF2B5EF4-FFF2-40B4-BE49-F238E27FC236}">
                  <a16:creationId xmlns:a16="http://schemas.microsoft.com/office/drawing/2014/main" id="{2F081F69-3C5B-495F-8C2E-82606F2C5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44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or</a:t>
              </a:r>
            </a:p>
          </p:txBody>
        </p:sp>
      </p:grpSp>
      <p:sp>
        <p:nvSpPr>
          <p:cNvPr id="45072" name="Text Box 16">
            <a:extLst>
              <a:ext uri="{FF2B5EF4-FFF2-40B4-BE49-F238E27FC236}">
                <a16:creationId xmlns:a16="http://schemas.microsoft.com/office/drawing/2014/main" id="{2B53AC0A-B90A-49DE-B271-2E08083F3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14887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Integrating</a:t>
            </a:r>
          </a:p>
        </p:txBody>
      </p:sp>
      <p:graphicFrame>
        <p:nvGraphicFramePr>
          <p:cNvPr id="45073" name="Object 17">
            <a:extLst>
              <a:ext uri="{FF2B5EF4-FFF2-40B4-BE49-F238E27FC236}">
                <a16:creationId xmlns:a16="http://schemas.microsoft.com/office/drawing/2014/main" id="{FA6196AE-67EA-48F0-B7B8-DCCE52DA7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544121"/>
              </p:ext>
            </p:extLst>
          </p:nvPr>
        </p:nvGraphicFramePr>
        <p:xfrm>
          <a:off x="2476500" y="4756150"/>
          <a:ext cx="1328737" cy="81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5800" imgH="419040" progId="Equation.DSMT4">
                  <p:embed/>
                </p:oleObj>
              </mc:Choice>
              <mc:Fallback>
                <p:oleObj name="Equation" r:id="rId10" imgW="685800" imgH="419040" progId="Equation.DSMT4">
                  <p:embed/>
                  <p:pic>
                    <p:nvPicPr>
                      <p:cNvPr id="45073" name="Object 17">
                        <a:extLst>
                          <a:ext uri="{FF2B5EF4-FFF2-40B4-BE49-F238E27FC236}">
                            <a16:creationId xmlns:a16="http://schemas.microsoft.com/office/drawing/2014/main" id="{FA6196AE-67EA-48F0-B7B8-DCCE52DA7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756150"/>
                        <a:ext cx="1328737" cy="813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>
            <a:extLst>
              <a:ext uri="{FF2B5EF4-FFF2-40B4-BE49-F238E27FC236}">
                <a16:creationId xmlns:a16="http://schemas.microsoft.com/office/drawing/2014/main" id="{93195435-1476-4FB1-800D-48750D682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158892"/>
              </p:ext>
            </p:extLst>
          </p:nvPr>
        </p:nvGraphicFramePr>
        <p:xfrm>
          <a:off x="4886325" y="4653641"/>
          <a:ext cx="14716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400" imgH="355320" progId="Equation.DSMT4">
                  <p:embed/>
                </p:oleObj>
              </mc:Choice>
              <mc:Fallback>
                <p:oleObj name="Equation" r:id="rId12" imgW="698400" imgH="355320" progId="Equation.DSMT4">
                  <p:embed/>
                  <p:pic>
                    <p:nvPicPr>
                      <p:cNvPr id="45074" name="Object 18">
                        <a:extLst>
                          <a:ext uri="{FF2B5EF4-FFF2-40B4-BE49-F238E27FC236}">
                            <a16:creationId xmlns:a16="http://schemas.microsoft.com/office/drawing/2014/main" id="{93195435-1476-4FB1-800D-48750D682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4653641"/>
                        <a:ext cx="14716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Text Box 19">
            <a:extLst>
              <a:ext uri="{FF2B5EF4-FFF2-40B4-BE49-F238E27FC236}">
                <a16:creationId xmlns:a16="http://schemas.microsoft.com/office/drawing/2014/main" id="{07AA7D72-AB3B-4347-93C0-8BF958E6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426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Substituting for u in equation (1), we get</a:t>
            </a:r>
          </a:p>
        </p:txBody>
      </p:sp>
      <p:grpSp>
        <p:nvGrpSpPr>
          <p:cNvPr id="45076" name="Group 20">
            <a:extLst>
              <a:ext uri="{FF2B5EF4-FFF2-40B4-BE49-F238E27FC236}">
                <a16:creationId xmlns:a16="http://schemas.microsoft.com/office/drawing/2014/main" id="{D678D85A-0672-41AA-919C-387763D055A1}"/>
              </a:ext>
            </a:extLst>
          </p:cNvPr>
          <p:cNvGrpSpPr>
            <a:grpSpLocks/>
          </p:cNvGrpSpPr>
          <p:nvPr/>
        </p:nvGrpSpPr>
        <p:grpSpPr bwMode="auto">
          <a:xfrm>
            <a:off x="1057275" y="2684760"/>
            <a:ext cx="7781925" cy="653755"/>
            <a:chOff x="707" y="1735"/>
            <a:chExt cx="5053" cy="416"/>
          </a:xfrm>
        </p:grpSpPr>
        <p:graphicFrame>
          <p:nvGraphicFramePr>
            <p:cNvPr id="45077" name="Object 21">
              <a:extLst>
                <a:ext uri="{FF2B5EF4-FFF2-40B4-BE49-F238E27FC236}">
                  <a16:creationId xmlns:a16="http://schemas.microsoft.com/office/drawing/2014/main" id="{1436B3DB-E053-40B4-B571-19F0DA529B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6112413"/>
                </p:ext>
              </p:extLst>
            </p:nvPr>
          </p:nvGraphicFramePr>
          <p:xfrm>
            <a:off x="707" y="1735"/>
            <a:ext cx="3931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638680" imgH="596880" progId="Equation.DSMT4">
                    <p:embed/>
                  </p:oleObj>
                </mc:Choice>
                <mc:Fallback>
                  <p:oleObj name="Equation" r:id="rId14" imgW="5638680" imgH="596880" progId="Equation.DSMT4">
                    <p:embed/>
                    <p:pic>
                      <p:nvPicPr>
                        <p:cNvPr id="45077" name="Object 21">
                          <a:extLst>
                            <a:ext uri="{FF2B5EF4-FFF2-40B4-BE49-F238E27FC236}">
                              <a16:creationId xmlns:a16="http://schemas.microsoft.com/office/drawing/2014/main" id="{1436B3DB-E053-40B4-B571-19F0DA529B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1735"/>
                          <a:ext cx="3931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8" name="Text Box 22">
              <a:extLst>
                <a:ext uri="{FF2B5EF4-FFF2-40B4-BE49-F238E27FC236}">
                  <a16:creationId xmlns:a16="http://schemas.microsoft.com/office/drawing/2014/main" id="{14799C06-D4F5-42C4-8ACC-FE4A8649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20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        (1)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1E0037-861A-4A07-A164-8E67567E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145CD2-D2C6-484D-895D-6488E0DB9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83070"/>
              </p:ext>
            </p:extLst>
          </p:nvPr>
        </p:nvGraphicFramePr>
        <p:xfrm>
          <a:off x="2641600" y="584200"/>
          <a:ext cx="3073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73320" imgH="596880" progId="Equation.DSMT4">
                  <p:embed/>
                </p:oleObj>
              </mc:Choice>
              <mc:Fallback>
                <p:oleObj name="Equation" r:id="rId16" imgW="307332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41600" y="584200"/>
                        <a:ext cx="30734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3395EE6-E036-40D8-9F9B-1B67B01E1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426102"/>
              </p:ext>
            </p:extLst>
          </p:nvPr>
        </p:nvGraphicFramePr>
        <p:xfrm>
          <a:off x="2003823" y="1672205"/>
          <a:ext cx="5549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549760" imgH="596880" progId="Equation.DSMT4">
                  <p:embed/>
                </p:oleObj>
              </mc:Choice>
              <mc:Fallback>
                <p:oleObj name="Equation" r:id="rId18" imgW="554976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03823" y="1672205"/>
                        <a:ext cx="55499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/>
      <p:bldP spid="45072" grpId="0"/>
      <p:bldP spid="450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E48395F9-A9DD-468E-BE59-BE46326C5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102027"/>
              </p:ext>
            </p:extLst>
          </p:nvPr>
        </p:nvGraphicFramePr>
        <p:xfrm>
          <a:off x="2862119" y="1389645"/>
          <a:ext cx="1709881" cy="47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406080" progId="Equation.DSMT4">
                  <p:embed/>
                </p:oleObj>
              </mc:Choice>
              <mc:Fallback>
                <p:oleObj name="Equation" r:id="rId2" imgW="1460160" imgH="406080" progId="Equation.DSMT4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E48395F9-A9DD-468E-BE59-BE46326C52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19" y="1389645"/>
                        <a:ext cx="1709881" cy="47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6B8B3286-9707-4F0F-B724-B9C854261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51613"/>
              </p:ext>
            </p:extLst>
          </p:nvPr>
        </p:nvGraphicFramePr>
        <p:xfrm>
          <a:off x="3336925" y="2234523"/>
          <a:ext cx="777875" cy="32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279360" progId="Equation.DSMT4">
                  <p:embed/>
                </p:oleObj>
              </mc:Choice>
              <mc:Fallback>
                <p:oleObj name="Equation" r:id="rId4" imgW="672840" imgH="279360" progId="Equation.DSMT4">
                  <p:embed/>
                  <p:pic>
                    <p:nvPicPr>
                      <p:cNvPr id="46083" name="Object 3">
                        <a:extLst>
                          <a:ext uri="{FF2B5EF4-FFF2-40B4-BE49-F238E27FC236}">
                            <a16:creationId xmlns:a16="http://schemas.microsoft.com/office/drawing/2014/main" id="{6B8B3286-9707-4F0F-B724-B9C854261F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2234523"/>
                        <a:ext cx="777875" cy="322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F7B71972-FE20-4CB2-99CB-BCB6E7CC0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815943"/>
              </p:ext>
            </p:extLst>
          </p:nvPr>
        </p:nvGraphicFramePr>
        <p:xfrm>
          <a:off x="3380184" y="2938586"/>
          <a:ext cx="2383631" cy="48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380880" progId="Equation.DSMT4">
                  <p:embed/>
                </p:oleObj>
              </mc:Choice>
              <mc:Fallback>
                <p:oleObj name="Equation" r:id="rId6" imgW="1879560" imgH="380880" progId="Equation.DSMT4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F7B71972-FE20-4CB2-99CB-BCB6E7CC0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184" y="2938586"/>
                        <a:ext cx="2383631" cy="482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E18898E3-6DA0-408A-9433-1EE0AAD4D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370000"/>
              </p:ext>
            </p:extLst>
          </p:nvPr>
        </p:nvGraphicFramePr>
        <p:xfrm>
          <a:off x="3342255" y="4705376"/>
          <a:ext cx="3873612" cy="665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98520" imgH="533160" progId="Equation.DSMT4">
                  <p:embed/>
                </p:oleObj>
              </mc:Choice>
              <mc:Fallback>
                <p:oleObj name="Equation" r:id="rId8" imgW="3098520" imgH="533160" progId="Equation.DSMT4">
                  <p:embed/>
                  <p:pic>
                    <p:nvPicPr>
                      <p:cNvPr id="46085" name="Object 5">
                        <a:extLst>
                          <a:ext uri="{FF2B5EF4-FFF2-40B4-BE49-F238E27FC236}">
                            <a16:creationId xmlns:a16="http://schemas.microsoft.com/office/drawing/2014/main" id="{E18898E3-6DA0-408A-9433-1EE0AAD4D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255" y="4705376"/>
                        <a:ext cx="3873612" cy="665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>
            <a:extLst>
              <a:ext uri="{FF2B5EF4-FFF2-40B4-BE49-F238E27FC236}">
                <a16:creationId xmlns:a16="http://schemas.microsoft.com/office/drawing/2014/main" id="{E55EFB6C-021F-4EC2-B0C6-22FB61EC9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76688"/>
            <a:ext cx="815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Therefore the general solution of the differential equation is</a:t>
            </a:r>
          </a:p>
        </p:txBody>
      </p:sp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A6B95673-9771-4827-AB42-164438EB4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733932"/>
              </p:ext>
            </p:extLst>
          </p:nvPr>
        </p:nvGraphicFramePr>
        <p:xfrm>
          <a:off x="1072696" y="437711"/>
          <a:ext cx="7162800" cy="736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86320" imgH="647640" progId="Equation.DSMT4">
                  <p:embed/>
                </p:oleObj>
              </mc:Choice>
              <mc:Fallback>
                <p:oleObj name="Equation" r:id="rId10" imgW="6286320" imgH="647640" progId="Equation.DSMT4">
                  <p:embed/>
                  <p:pic>
                    <p:nvPicPr>
                      <p:cNvPr id="46087" name="Object 7">
                        <a:extLst>
                          <a:ext uri="{FF2B5EF4-FFF2-40B4-BE49-F238E27FC236}">
                            <a16:creationId xmlns:a16="http://schemas.microsoft.com/office/drawing/2014/main" id="{A6B95673-9771-4827-AB42-164438EB42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696" y="437711"/>
                        <a:ext cx="7162800" cy="736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0D41F-9BAA-4C7E-B414-CDB57427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2C4D2DC-8931-41E6-8D0B-2CFA87866F12}"/>
              </a:ext>
            </a:extLst>
          </p:cNvPr>
          <p:cNvSpPr txBox="1"/>
          <p:nvPr/>
        </p:nvSpPr>
        <p:spPr>
          <a:xfrm>
            <a:off x="364670" y="208648"/>
            <a:ext cx="8626929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 of solving equation (1) by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hanging the independent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variable:</a:t>
            </a:r>
          </a:p>
          <a:p>
            <a:pPr>
              <a:spcBef>
                <a:spcPct val="3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We change the variable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 to </a:t>
            </a:r>
            <a:r>
              <a:rPr lang="en-US" altLang="en-US" sz="2400" i="1" dirty="0">
                <a:latin typeface="Times New Roman" panose="02020603050405020304" pitchFamily="18" charset="0"/>
              </a:rPr>
              <a:t>z</a:t>
            </a:r>
            <a:r>
              <a:rPr lang="en-US" altLang="en-US" sz="2400" dirty="0">
                <a:latin typeface="Times New Roman" panose="02020603050405020304" pitchFamily="18" charset="0"/>
              </a:rPr>
              <a:t> by a relation of the form </a:t>
            </a:r>
            <a:r>
              <a:rPr lang="en-US" altLang="en-US" sz="2400" i="1" dirty="0">
                <a:latin typeface="Times New Roman" panose="02020603050405020304" pitchFamily="18" charset="0"/>
              </a:rPr>
              <a:t>z = 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Then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50ACE-4992-4D9D-A78F-ED05ADC37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262174"/>
              </p:ext>
            </p:extLst>
          </p:nvPr>
        </p:nvGraphicFramePr>
        <p:xfrm>
          <a:off x="1897063" y="685800"/>
          <a:ext cx="4457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57520" imgH="330120" progId="Equation.DSMT4">
                  <p:embed/>
                </p:oleObj>
              </mc:Choice>
              <mc:Fallback>
                <p:oleObj name="Equation" r:id="rId2" imgW="44575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7063" y="685800"/>
                        <a:ext cx="4457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DA3960-8778-4193-A48D-A1CAA6C8F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032936"/>
              </p:ext>
            </p:extLst>
          </p:nvPr>
        </p:nvGraphicFramePr>
        <p:xfrm>
          <a:off x="1803400" y="1828800"/>
          <a:ext cx="2895600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480" imgH="4711680" progId="Equation.DSMT4">
                  <p:embed/>
                </p:oleObj>
              </mc:Choice>
              <mc:Fallback>
                <p:oleObj name="Equation" r:id="rId4" imgW="2895480" imgH="47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3400" y="1828800"/>
                        <a:ext cx="2895600" cy="471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6E81B8-17C9-4DF4-B5CB-8DFBF3A6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2C4D2DC-8931-41E6-8D0B-2CFA87866F12}"/>
              </a:ext>
            </a:extLst>
          </p:cNvPr>
          <p:cNvSpPr txBox="1"/>
          <p:nvPr/>
        </p:nvSpPr>
        <p:spPr>
          <a:xfrm>
            <a:off x="364670" y="429804"/>
            <a:ext cx="8626929" cy="4782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Substituting in the DE  (1)</a:t>
            </a:r>
          </a:p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OR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By assuming </a:t>
            </a:r>
          </a:p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above equation may be written as</a:t>
            </a:r>
          </a:p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1790CBE-F2D3-49CD-9AF1-446637A18C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428542"/>
              </p:ext>
            </p:extLst>
          </p:nvPr>
        </p:nvGraphicFramePr>
        <p:xfrm>
          <a:off x="1685925" y="1062038"/>
          <a:ext cx="42926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92280" imgH="1968480" progId="Equation.DSMT4">
                  <p:embed/>
                </p:oleObj>
              </mc:Choice>
              <mc:Fallback>
                <p:oleObj name="Equation" r:id="rId2" imgW="4292280" imgH="196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5925" y="1062038"/>
                        <a:ext cx="429260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D919170-A835-4A6E-8453-A723BBC18E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712586"/>
              </p:ext>
            </p:extLst>
          </p:nvPr>
        </p:nvGraphicFramePr>
        <p:xfrm>
          <a:off x="2209800" y="4943126"/>
          <a:ext cx="270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711000" progId="Equation.DSMT4">
                  <p:embed/>
                </p:oleObj>
              </mc:Choice>
              <mc:Fallback>
                <p:oleObj name="Equation" r:id="rId4" imgW="2705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4943126"/>
                        <a:ext cx="2705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FDCFE90-100A-4C62-906A-0D7C693F8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15508"/>
              </p:ext>
            </p:extLst>
          </p:nvPr>
        </p:nvGraphicFramePr>
        <p:xfrm>
          <a:off x="2527300" y="3268663"/>
          <a:ext cx="3670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70200" imgH="723600" progId="Equation.DSMT4">
                  <p:embed/>
                </p:oleObj>
              </mc:Choice>
              <mc:Fallback>
                <p:oleObj name="Equation" r:id="rId6" imgW="36702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27300" y="3268663"/>
                        <a:ext cx="36703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996C08-30A1-416B-8458-A1964F06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4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5D27F6-5680-49AE-8BB9-698B08BE6A88}"/>
              </a:ext>
            </a:extLst>
          </p:cNvPr>
          <p:cNvSpPr txBox="1"/>
          <p:nvPr/>
        </p:nvSpPr>
        <p:spPr>
          <a:xfrm>
            <a:off x="364670" y="429804"/>
            <a:ext cx="8626929" cy="345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Since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z </a:t>
            </a:r>
            <a:r>
              <a:rPr lang="en-US" altLang="en-US" sz="2400" dirty="0">
                <a:latin typeface="Times New Roman" panose="02020603050405020304" pitchFamily="18" charset="0"/>
              </a:rPr>
              <a:t> is arbitrary function, it can be chosen to satisfy one of the following conditions:</a:t>
            </a:r>
          </a:p>
          <a:p>
            <a:pPr>
              <a:spcBef>
                <a:spcPct val="50000"/>
              </a:spcBef>
              <a:buFontTx/>
              <a:buAutoNum type="romanLcParenBoth"/>
            </a:pPr>
            <a:r>
              <a:rPr lang="en-US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en-US" sz="2400" i="1" dirty="0">
                <a:latin typeface="Times New Roman" panose="02020603050405020304" pitchFamily="18" charset="0"/>
              </a:rPr>
              <a:t>q</a:t>
            </a:r>
            <a:r>
              <a:rPr lang="en-US" altLang="en-US" sz="2400" dirty="0">
                <a:latin typeface="Times New Roman" panose="02020603050405020304" pitchFamily="18" charset="0"/>
              </a:rPr>
              <a:t> is taken to be a constant, </a:t>
            </a:r>
            <a:r>
              <a:rPr lang="en-US" altLang="en-US" sz="240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</a:rPr>
              <a:t> also becomes constant </a:t>
            </a:r>
          </a:p>
          <a:p>
            <a:pPr>
              <a:spcBef>
                <a:spcPct val="50000"/>
              </a:spcBef>
              <a:buFontTx/>
              <a:buAutoNum type="romanLcParenBoth"/>
            </a:pPr>
            <a:r>
              <a:rPr lang="en-US" altLang="en-US" sz="2400" dirty="0">
                <a:latin typeface="Times New Roman" panose="02020603050405020304" pitchFamily="18" charset="0"/>
              </a:rPr>
              <a:t>   </a:t>
            </a:r>
            <a:r>
              <a:rPr lang="en-US" altLang="en-US" sz="240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</a:rPr>
              <a:t> = 0, so that either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is constant </a:t>
            </a:r>
            <a:r>
              <a:rPr lang="en-US" altLang="en-US" sz="2400" dirty="0">
                <a:latin typeface="Times New Roman" panose="02020603050405020304" pitchFamily="18" charset="0"/>
              </a:rPr>
              <a:t>or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a constant divided by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53FDF93-CD7B-4446-B2C0-CBB2DDB3E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538947"/>
              </p:ext>
            </p:extLst>
          </p:nvPr>
        </p:nvGraphicFramePr>
        <p:xfrm>
          <a:off x="2819400" y="533400"/>
          <a:ext cx="270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040" imgH="711000" progId="Equation.DSMT4">
                  <p:embed/>
                </p:oleObj>
              </mc:Choice>
              <mc:Fallback>
                <p:oleObj name="Equation" r:id="rId2" imgW="2705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9400" y="533400"/>
                        <a:ext cx="2705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3F66C-CFE0-4F69-AC0A-C6D68636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6536</TotalTime>
  <Words>481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Monotype Corsiva</vt:lpstr>
      <vt:lpstr>Times New Roman</vt:lpstr>
      <vt:lpstr>Wingdings</vt:lpstr>
      <vt:lpstr>Default Design</vt:lpstr>
      <vt:lpstr>Equation</vt:lpstr>
      <vt:lpstr>PowerPoint Presentation</vt:lpstr>
      <vt:lpstr>Topics to be covered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manoj.sahni</dc:creator>
  <cp:lastModifiedBy>shikha arora</cp:lastModifiedBy>
  <cp:revision>1190</cp:revision>
  <dcterms:created xsi:type="dcterms:W3CDTF">2007-02-19T03:46:13Z</dcterms:created>
  <dcterms:modified xsi:type="dcterms:W3CDTF">2022-01-15T11:58:15Z</dcterms:modified>
</cp:coreProperties>
</file>