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60" r:id="rId2"/>
    <p:sldId id="661" r:id="rId3"/>
    <p:sldId id="664" r:id="rId4"/>
    <p:sldId id="665" r:id="rId5"/>
    <p:sldId id="666" r:id="rId6"/>
    <p:sldId id="317" r:id="rId7"/>
    <p:sldId id="318" r:id="rId8"/>
    <p:sldId id="319" r:id="rId9"/>
    <p:sldId id="662" r:id="rId10"/>
    <p:sldId id="320" r:id="rId11"/>
    <p:sldId id="321" r:id="rId12"/>
    <p:sldId id="310" r:id="rId13"/>
    <p:sldId id="312" r:id="rId14"/>
    <p:sldId id="663" r:id="rId15"/>
    <p:sldId id="604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612"/>
    <a:srgbClr val="2F6E73"/>
    <a:srgbClr val="2C666A"/>
    <a:srgbClr val="006699"/>
    <a:srgbClr val="660066"/>
    <a:srgbClr val="1FA122"/>
    <a:srgbClr val="CC66FF"/>
    <a:srgbClr val="F42D0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6" autoAdjust="0"/>
    <p:restoredTop sz="92897" autoAdjust="0"/>
  </p:normalViewPr>
  <p:slideViewPr>
    <p:cSldViewPr>
      <p:cViewPr varScale="1">
        <p:scale>
          <a:sx n="59" d="100"/>
          <a:sy n="59" d="100"/>
        </p:scale>
        <p:origin x="1708" y="4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B31C076-1226-4230-8FB7-26C9697574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C3C7053-7D8C-46E7-A3F9-0E9A41896F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03F29-6611-4B55-9D36-4BD911F35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E463C-8476-48CB-9FA9-4338DAEFAE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6F0AD-43BE-432C-A841-C6DE0AC03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D507-FB6B-4E8A-BD77-05D2A1571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IN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6C200-7FCC-4EAA-9FBF-5335CA5648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F555-3576-4473-8309-0A361A0000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E5F81-0A1B-4B67-869A-5BBFA518E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00C02-1113-4DEB-8A1E-84695A073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DCF96-4048-4765-B6FB-829FE491F2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C21E-745C-4A85-AD26-B3D6667BEF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A649F-092A-4B07-9049-2203654D3E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89A1-6782-4895-A085-CFC632FEC2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85A18-43DD-4E4F-8A7B-734D122DC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99DCD-2B1C-49EA-B140-3FD7F9F455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7F46CDE-5C21-4BE3-AC88-15680846E4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9.emf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9.bin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23.wmf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1" y="509111"/>
            <a:ext cx="795216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Lecture-6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+mn-lt"/>
              </a:rPr>
              <a:t>Mathematics 2 (15B11MA211)</a:t>
            </a:r>
          </a:p>
          <a:p>
            <a:pPr algn="ctr"/>
            <a:endParaRPr lang="en-US" sz="3200" b="1" dirty="0">
              <a:latin typeface="+mn-lt"/>
            </a:endParaRPr>
          </a:p>
          <a:p>
            <a:pPr algn="ctr"/>
            <a:r>
              <a:rPr lang="en-US" sz="3200" b="1" dirty="0">
                <a:solidFill>
                  <a:srgbClr val="00CC00"/>
                </a:solidFill>
              </a:rPr>
              <a:t>CO [C106.1]</a:t>
            </a:r>
          </a:p>
          <a:p>
            <a:pPr algn="ctr"/>
            <a:endParaRPr 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Topic: </a:t>
            </a:r>
            <a:r>
              <a:rPr lang="en-US" sz="3200" b="1" dirty="0"/>
              <a:t>Solution of second order differential equations using </a:t>
            </a:r>
            <a:r>
              <a:rPr lang="en-US" sz="3200" b="1" dirty="0">
                <a:solidFill>
                  <a:srgbClr val="C00000"/>
                </a:solidFill>
              </a:rPr>
              <a:t>Variation of Parameters</a:t>
            </a:r>
          </a:p>
          <a:p>
            <a:pPr algn="ctr"/>
            <a:endParaRPr lang="en-US" sz="3200" b="1" dirty="0">
              <a:solidFill>
                <a:srgbClr val="00B0F0"/>
              </a:solidFill>
              <a:latin typeface="+mn-lt"/>
              <a:ea typeface="Calibri"/>
              <a:cs typeface="Times New Roman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+mn-lt"/>
              </a:rPr>
              <a:t>References for the lecture</a:t>
            </a:r>
          </a:p>
          <a:p>
            <a:r>
              <a:rPr lang="en-IN" sz="2000" b="1" dirty="0">
                <a:latin typeface="+mn-lt"/>
              </a:rPr>
              <a:t>R.K Jain and S.R.K. </a:t>
            </a:r>
            <a:r>
              <a:rPr lang="en-IN" sz="2000" b="1" dirty="0" err="1">
                <a:latin typeface="+mn-lt"/>
              </a:rPr>
              <a:t>Iyenger</a:t>
            </a:r>
            <a:r>
              <a:rPr lang="en-IN" sz="2000" dirty="0">
                <a:latin typeface="+mn-lt"/>
              </a:rPr>
              <a:t>, “Advanced Engineering Mathematics” fifth edition, </a:t>
            </a:r>
            <a:r>
              <a:rPr lang="en-IN" sz="2000" dirty="0" err="1">
                <a:latin typeface="+mn-lt"/>
              </a:rPr>
              <a:t>Narosa</a:t>
            </a:r>
            <a:r>
              <a:rPr lang="en-IN" sz="2000" dirty="0">
                <a:latin typeface="+mn-lt"/>
              </a:rPr>
              <a:t> publishing house, 2016. </a:t>
            </a:r>
          </a:p>
          <a:p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/>
              <a:cs typeface="Times New Roman" pitchFamily="18" charset="0"/>
              <a:sym typeface="Arial"/>
            </a:endParaRPr>
          </a:p>
          <a:p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B. S.</a:t>
            </a:r>
            <a:r>
              <a:rPr kumimoji="0" lang="en-IN" sz="2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IN" sz="2000" b="1" kern="0" dirty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  <a:sym typeface="Arial"/>
              </a:rPr>
              <a:t>G</a:t>
            </a:r>
            <a:r>
              <a:rPr kumimoji="0" lang="en-IN" sz="20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rewal</a:t>
            </a:r>
            <a:r>
              <a:rPr kumimoji="0" lang="en-IN" sz="2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,  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“Higher Engineering Mathematics” 42</a:t>
            </a:r>
            <a:r>
              <a:rPr kumimoji="0" lang="en-IN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nd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IN" sz="2000" kern="0" dirty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  <a:sym typeface="Arial"/>
              </a:rPr>
              <a:t>-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Edition, Khanna Publisher, New Delhi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9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01" name="Group 5">
            <a:extLst>
              <a:ext uri="{FF2B5EF4-FFF2-40B4-BE49-F238E27FC236}">
                <a16:creationId xmlns:a16="http://schemas.microsoft.com/office/drawing/2014/main" id="{39DD6D54-A2D0-413E-B51E-0D9204DC15C0}"/>
              </a:ext>
            </a:extLst>
          </p:cNvPr>
          <p:cNvGrpSpPr>
            <a:grpSpLocks/>
          </p:cNvGrpSpPr>
          <p:nvPr/>
        </p:nvGrpSpPr>
        <p:grpSpPr bwMode="auto">
          <a:xfrm>
            <a:off x="647701" y="2075211"/>
            <a:ext cx="8153400" cy="463551"/>
            <a:chOff x="336" y="2440"/>
            <a:chExt cx="5136" cy="292"/>
          </a:xfrm>
        </p:grpSpPr>
        <p:sp>
          <p:nvSpPr>
            <p:cNvPr id="106502" name="Text Box 6">
              <a:extLst>
                <a:ext uri="{FF2B5EF4-FFF2-40B4-BE49-F238E27FC236}">
                  <a16:creationId xmlns:a16="http://schemas.microsoft.com/office/drawing/2014/main" id="{A9AF1F18-01F0-45AE-88FD-CFE586DB2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44"/>
              <a:ext cx="5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</a:rPr>
                <a:t>Then      and       must satisfy the equations</a:t>
              </a:r>
            </a:p>
          </p:txBody>
        </p:sp>
        <p:graphicFrame>
          <p:nvGraphicFramePr>
            <p:cNvPr id="106503" name="Object 7">
              <a:extLst>
                <a:ext uri="{FF2B5EF4-FFF2-40B4-BE49-F238E27FC236}">
                  <a16:creationId xmlns:a16="http://schemas.microsoft.com/office/drawing/2014/main" id="{0BB0B374-20AA-4DF8-94ED-FD1E6E3924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1332776"/>
                </p:ext>
              </p:extLst>
            </p:nvPr>
          </p:nvGraphicFramePr>
          <p:xfrm>
            <a:off x="826" y="2440"/>
            <a:ext cx="20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600" imgH="253800" progId="Equation.DSMT4">
                    <p:embed/>
                  </p:oleObj>
                </mc:Choice>
                <mc:Fallback>
                  <p:oleObj name="Equation" r:id="rId2" imgW="228600" imgH="253800" progId="Equation.DSMT4">
                    <p:embed/>
                    <p:pic>
                      <p:nvPicPr>
                        <p:cNvPr id="106503" name="Object 7">
                          <a:extLst>
                            <a:ext uri="{FF2B5EF4-FFF2-40B4-BE49-F238E27FC236}">
                              <a16:creationId xmlns:a16="http://schemas.microsoft.com/office/drawing/2014/main" id="{0BB0B374-20AA-4DF8-94ED-FD1E6E3924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2440"/>
                          <a:ext cx="20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4" name="Object 8">
              <a:extLst>
                <a:ext uri="{FF2B5EF4-FFF2-40B4-BE49-F238E27FC236}">
                  <a16:creationId xmlns:a16="http://schemas.microsoft.com/office/drawing/2014/main" id="{C556366B-F04F-4FE8-95F4-10360C684F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9841676"/>
                </p:ext>
              </p:extLst>
            </p:nvPr>
          </p:nvGraphicFramePr>
          <p:xfrm>
            <a:off x="1416" y="2454"/>
            <a:ext cx="33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253800" progId="Equation.DSMT4">
                    <p:embed/>
                  </p:oleObj>
                </mc:Choice>
                <mc:Fallback>
                  <p:oleObj name="Equation" r:id="rId4" imgW="215640" imgH="253800" progId="Equation.DSMT4">
                    <p:embed/>
                    <p:pic>
                      <p:nvPicPr>
                        <p:cNvPr id="106504" name="Object 8">
                          <a:extLst>
                            <a:ext uri="{FF2B5EF4-FFF2-40B4-BE49-F238E27FC236}">
                              <a16:creationId xmlns:a16="http://schemas.microsoft.com/office/drawing/2014/main" id="{C556366B-F04F-4FE8-95F4-10360C684F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454"/>
                          <a:ext cx="33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08" name="Rectangle 12">
            <a:extLst>
              <a:ext uri="{FF2B5EF4-FFF2-40B4-BE49-F238E27FC236}">
                <a16:creationId xmlns:a16="http://schemas.microsoft.com/office/drawing/2014/main" id="{6BA36E11-FF7D-491F-B1C8-81DBB35DE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2" y="855663"/>
            <a:ext cx="81467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Let y = u(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 + v(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-1  </a:t>
            </a:r>
            <a:r>
              <a:rPr lang="en-US" altLang="en-US" sz="2400" dirty="0">
                <a:latin typeface="Times New Roman" panose="02020603050405020304" pitchFamily="18" charset="0"/>
              </a:rPr>
              <a:t>be the general solution of the given DE.</a:t>
            </a:r>
          </a:p>
        </p:txBody>
      </p:sp>
      <p:sp>
        <p:nvSpPr>
          <p:cNvPr id="106513" name="Text Box 17">
            <a:extLst>
              <a:ext uri="{FF2B5EF4-FFF2-40B4-BE49-F238E27FC236}">
                <a16:creationId xmlns:a16="http://schemas.microsoft.com/office/drawing/2014/main" id="{4BE14045-A4D2-4204-A1B0-BF1684C3C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08431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Solving these equations for      and        , we get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D492574-223C-401B-AACD-286727276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617112"/>
              </p:ext>
            </p:extLst>
          </p:nvPr>
        </p:nvGraphicFramePr>
        <p:xfrm>
          <a:off x="1993429" y="1414656"/>
          <a:ext cx="2959571" cy="49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5960" imgH="355320" progId="Equation.DSMT4">
                  <p:embed/>
                </p:oleObj>
              </mc:Choice>
              <mc:Fallback>
                <p:oleObj name="Equation" r:id="rId6" imgW="21459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93429" y="1414656"/>
                        <a:ext cx="2959571" cy="490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FEB783F-EC37-408B-A3DD-0BE97BEDB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131505"/>
              </p:ext>
            </p:extLst>
          </p:nvPr>
        </p:nvGraphicFramePr>
        <p:xfrm>
          <a:off x="2681288" y="2674938"/>
          <a:ext cx="19923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720" imgH="711000" progId="Equation.DSMT4">
                  <p:embed/>
                </p:oleObj>
              </mc:Choice>
              <mc:Fallback>
                <p:oleObj name="Equation" r:id="rId8" imgW="14857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1288" y="2674938"/>
                        <a:ext cx="1992312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7B34C0B-E677-4F21-89FF-D6525DB80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615618"/>
              </p:ext>
            </p:extLst>
          </p:nvPr>
        </p:nvGraphicFramePr>
        <p:xfrm>
          <a:off x="2438400" y="4591050"/>
          <a:ext cx="333046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368280" progId="Equation.DSMT4">
                  <p:embed/>
                </p:oleObj>
              </mc:Choice>
              <mc:Fallback>
                <p:oleObj name="Equation" r:id="rId10" imgW="21459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38400" y="4591050"/>
                        <a:ext cx="333046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580EFFA-EFCB-47C1-8C30-C1A5614E46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343277"/>
              </p:ext>
            </p:extLst>
          </p:nvPr>
        </p:nvGraphicFramePr>
        <p:xfrm>
          <a:off x="4191000" y="3962400"/>
          <a:ext cx="304800" cy="34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4949" imgH="440656" progId="Equation.DSMT4">
                  <p:embed/>
                </p:oleObj>
              </mc:Choice>
              <mc:Fallback>
                <p:oleObj name="Equation" r:id="rId12" imgW="394949" imgH="44065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91000" y="3962400"/>
                        <a:ext cx="304800" cy="34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D3AEDB4-F836-475C-AB0F-7CF4E3233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15216"/>
              </p:ext>
            </p:extLst>
          </p:nvPr>
        </p:nvGraphicFramePr>
        <p:xfrm>
          <a:off x="5213351" y="3984810"/>
          <a:ext cx="304800" cy="35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253800" progId="Equation.DSMT4">
                  <p:embed/>
                </p:oleObj>
              </mc:Choice>
              <mc:Fallback>
                <p:oleObj name="Equation" r:id="rId14" imgW="215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13351" y="3984810"/>
                        <a:ext cx="304800" cy="358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C05E4-0C03-4163-96CB-46770B16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>
            <a:extLst>
              <a:ext uri="{FF2B5EF4-FFF2-40B4-BE49-F238E27FC236}">
                <a16:creationId xmlns:a16="http://schemas.microsoft.com/office/drawing/2014/main" id="{B8F7BE45-C76F-4741-8E59-E63B36C64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Integrating</a:t>
            </a: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F87FF98B-383B-468B-8FD9-5AC8A4D9E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76966"/>
              </p:ext>
            </p:extLst>
          </p:nvPr>
        </p:nvGraphicFramePr>
        <p:xfrm>
          <a:off x="617537" y="1852386"/>
          <a:ext cx="5707063" cy="118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680" imgH="888840" progId="Equation.DSMT4">
                  <p:embed/>
                </p:oleObj>
              </mc:Choice>
              <mc:Fallback>
                <p:oleObj name="Equation" r:id="rId2" imgW="4279680" imgH="888840" progId="Equation.DSMT4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F87FF98B-383B-468B-8FD9-5AC8A4D9E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" y="1852386"/>
                        <a:ext cx="5707063" cy="1181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Text Box 6">
            <a:extLst>
              <a:ext uri="{FF2B5EF4-FFF2-40B4-BE49-F238E27FC236}">
                <a16:creationId xmlns:a16="http://schemas.microsoft.com/office/drawing/2014/main" id="{C0398CB8-875E-4DBE-A392-EF10A1ADF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Hence the general solution of the DE is</a:t>
            </a:r>
          </a:p>
        </p:txBody>
      </p:sp>
      <p:graphicFrame>
        <p:nvGraphicFramePr>
          <p:cNvPr id="107527" name="Object 7">
            <a:extLst>
              <a:ext uri="{FF2B5EF4-FFF2-40B4-BE49-F238E27FC236}">
                <a16:creationId xmlns:a16="http://schemas.microsoft.com/office/drawing/2014/main" id="{95F543A0-B755-44BD-8D2E-BC6B59928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734957"/>
              </p:ext>
            </p:extLst>
          </p:nvPr>
        </p:nvGraphicFramePr>
        <p:xfrm>
          <a:off x="617537" y="3957601"/>
          <a:ext cx="6589712" cy="64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81200" imgH="431640" progId="Equation.DSMT4">
                  <p:embed/>
                </p:oleObj>
              </mc:Choice>
              <mc:Fallback>
                <p:oleObj name="Equation" r:id="rId4" imgW="4381200" imgH="431640" progId="Equation.DSMT4">
                  <p:embed/>
                  <p:pic>
                    <p:nvPicPr>
                      <p:cNvPr id="107527" name="Object 7">
                        <a:extLst>
                          <a:ext uri="{FF2B5EF4-FFF2-40B4-BE49-F238E27FC236}">
                            <a16:creationId xmlns:a16="http://schemas.microsoft.com/office/drawing/2014/main" id="{95F543A0-B755-44BD-8D2E-BC6B599288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" y="3957601"/>
                        <a:ext cx="6589712" cy="647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107FE9-64FD-4ABC-8431-8AA7D683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F743D86B-DA3C-4040-A5FC-A897C1FC4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Variation of Parameters (</a:t>
            </a:r>
            <a:r>
              <a:rPr lang="en-US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Formula Based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F4B030F6-8CC3-41CE-AA1B-3B44AC5E3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17725"/>
            <a:ext cx="8305800" cy="52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 find two linearly independent functions i.e.          and          . </a:t>
            </a: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496D9FBC-9AF7-4A8A-B7D6-97D296DB8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70325"/>
            <a:ext cx="3810000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Find the Wronskian </a:t>
            </a:r>
          </a:p>
        </p:txBody>
      </p:sp>
      <p:sp>
        <p:nvSpPr>
          <p:cNvPr id="95252" name="Rectangle 20">
            <a:extLst>
              <a:ext uri="{FF2B5EF4-FFF2-40B4-BE49-F238E27FC236}">
                <a16:creationId xmlns:a16="http://schemas.microsoft.com/office/drawing/2014/main" id="{17485561-91D9-4102-B2FE-9FD764280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31875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the differential equation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5253" name="Rectangle 21">
            <a:extLst>
              <a:ext uri="{FF2B5EF4-FFF2-40B4-BE49-F238E27FC236}">
                <a16:creationId xmlns:a16="http://schemas.microsoft.com/office/drawing/2014/main" id="{DE990CE7-6FF6-4700-A427-FDBA8EFB3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71788"/>
            <a:ext cx="8305800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Write the complementary function i.e. C.F.</a:t>
            </a:r>
          </a:p>
        </p:txBody>
      </p:sp>
      <p:graphicFrame>
        <p:nvGraphicFramePr>
          <p:cNvPr id="95254" name="Object 22">
            <a:extLst>
              <a:ext uri="{FF2B5EF4-FFF2-40B4-BE49-F238E27FC236}">
                <a16:creationId xmlns:a16="http://schemas.microsoft.com/office/drawing/2014/main" id="{0AAB569A-FAFD-46F7-A3C3-EB38470A5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23440"/>
              </p:ext>
            </p:extLst>
          </p:nvPr>
        </p:nvGraphicFramePr>
        <p:xfrm>
          <a:off x="5827713" y="2932113"/>
          <a:ext cx="23907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253800" progId="Equation.DSMT4">
                  <p:embed/>
                </p:oleObj>
              </mc:Choice>
              <mc:Fallback>
                <p:oleObj name="Equation" r:id="rId2" imgW="1130040" imgH="253800" progId="Equation.DSMT4">
                  <p:embed/>
                  <p:pic>
                    <p:nvPicPr>
                      <p:cNvPr id="95254" name="Object 22">
                        <a:extLst>
                          <a:ext uri="{FF2B5EF4-FFF2-40B4-BE49-F238E27FC236}">
                            <a16:creationId xmlns:a16="http://schemas.microsoft.com/office/drawing/2014/main" id="{0AAB569A-FAFD-46F7-A3C3-EB38470A5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2932113"/>
                        <a:ext cx="23907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8EB031F-84A6-46D9-AA08-F2BEE1611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27083"/>
              </p:ext>
            </p:extLst>
          </p:nvPr>
        </p:nvGraphicFramePr>
        <p:xfrm>
          <a:off x="3003550" y="3870325"/>
          <a:ext cx="2019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787320" progId="Equation.DSMT4">
                  <p:embed/>
                </p:oleObj>
              </mc:Choice>
              <mc:Fallback>
                <p:oleObj name="Equation" r:id="rId4" imgW="20192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3550" y="3870325"/>
                        <a:ext cx="20193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1A9A5C1-483F-4EFB-B50F-2C66196D2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989499"/>
              </p:ext>
            </p:extLst>
          </p:nvPr>
        </p:nvGraphicFramePr>
        <p:xfrm>
          <a:off x="2362200" y="1564604"/>
          <a:ext cx="3924300" cy="50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380880" progId="Equation.DSMT4">
                  <p:embed/>
                </p:oleObj>
              </mc:Choice>
              <mc:Fallback>
                <p:oleObj name="Equation" r:id="rId6" imgW="2971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200" y="1564604"/>
                        <a:ext cx="3924300" cy="503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7FF72-9938-4B4B-999D-B971F69E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77BF1A1-A322-4CB5-A7B9-8B500A3F6B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20364"/>
              </p:ext>
            </p:extLst>
          </p:nvPr>
        </p:nvGraphicFramePr>
        <p:xfrm>
          <a:off x="7608207" y="2162633"/>
          <a:ext cx="642938" cy="53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253800" progId="Equation.DSMT4">
                  <p:embed/>
                </p:oleObj>
              </mc:Choice>
              <mc:Fallback>
                <p:oleObj name="Equation" r:id="rId8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8207" y="2162633"/>
                        <a:ext cx="642938" cy="53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BB5E881-0562-4B6A-9CFE-78B42582C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535220"/>
              </p:ext>
            </p:extLst>
          </p:nvPr>
        </p:nvGraphicFramePr>
        <p:xfrm>
          <a:off x="6380162" y="2183036"/>
          <a:ext cx="642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720" imgH="253800" progId="Equation.DSMT4">
                  <p:embed/>
                </p:oleObj>
              </mc:Choice>
              <mc:Fallback>
                <p:oleObj name="Equation" r:id="rId10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80162" y="2183036"/>
                        <a:ext cx="642938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06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107E4152-00B1-4E5A-B7CD-7EB304C6D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676501"/>
              </p:ext>
            </p:extLst>
          </p:nvPr>
        </p:nvGraphicFramePr>
        <p:xfrm>
          <a:off x="1371600" y="251908"/>
          <a:ext cx="4419600" cy="78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6160" imgH="660240" progId="Equation.DSMT4">
                  <p:embed/>
                </p:oleObj>
              </mc:Choice>
              <mc:Fallback>
                <p:oleObj name="Equation" r:id="rId2" imgW="3746160" imgH="660240" progId="Equation.DSMT4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107E4152-00B1-4E5A-B7CD-7EB304C6D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908"/>
                        <a:ext cx="4419600" cy="78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>
            <a:extLst>
              <a:ext uri="{FF2B5EF4-FFF2-40B4-BE49-F238E27FC236}">
                <a16:creationId xmlns:a16="http://schemas.microsoft.com/office/drawing/2014/main" id="{425D088F-135B-4356-81F6-12190B9A5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039700"/>
              </p:ext>
            </p:extLst>
          </p:nvPr>
        </p:nvGraphicFramePr>
        <p:xfrm>
          <a:off x="1295400" y="1371959"/>
          <a:ext cx="22098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291960" progId="Equation.DSMT4">
                  <p:embed/>
                </p:oleObj>
              </mc:Choice>
              <mc:Fallback>
                <p:oleObj name="Equation" r:id="rId4" imgW="1498320" imgH="291960" progId="Equation.DSMT4">
                  <p:embed/>
                  <p:pic>
                    <p:nvPicPr>
                      <p:cNvPr id="98313" name="Object 9">
                        <a:extLst>
                          <a:ext uri="{FF2B5EF4-FFF2-40B4-BE49-F238E27FC236}">
                            <a16:creationId xmlns:a16="http://schemas.microsoft.com/office/drawing/2014/main" id="{425D088F-135B-4356-81F6-12190B9A5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959"/>
                        <a:ext cx="22098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4">
            <a:extLst>
              <a:ext uri="{FF2B5EF4-FFF2-40B4-BE49-F238E27FC236}">
                <a16:creationId xmlns:a16="http://schemas.microsoft.com/office/drawing/2014/main" id="{64EE0F0F-31CC-4EB3-9EDA-69EBBB3C8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421664"/>
              </p:ext>
            </p:extLst>
          </p:nvPr>
        </p:nvGraphicFramePr>
        <p:xfrm>
          <a:off x="2743200" y="2635899"/>
          <a:ext cx="2253343" cy="343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600" imgH="291960" progId="Equation.DSMT4">
                  <p:embed/>
                </p:oleObj>
              </mc:Choice>
              <mc:Fallback>
                <p:oleObj name="Equation" r:id="rId6" imgW="2082600" imgH="291960" progId="Equation.DSMT4">
                  <p:embed/>
                  <p:pic>
                    <p:nvPicPr>
                      <p:cNvPr id="98318" name="Object 14">
                        <a:extLst>
                          <a:ext uri="{FF2B5EF4-FFF2-40B4-BE49-F238E27FC236}">
                            <a16:creationId xmlns:a16="http://schemas.microsoft.com/office/drawing/2014/main" id="{64EE0F0F-31CC-4EB3-9EDA-69EBBB3C8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35899"/>
                        <a:ext cx="2253343" cy="343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49601C-1EA6-4766-A4CE-9B6E7E7228F8}"/>
              </a:ext>
            </a:extLst>
          </p:cNvPr>
          <p:cNvSpPr txBox="1"/>
          <p:nvPr/>
        </p:nvSpPr>
        <p:spPr>
          <a:xfrm>
            <a:off x="304800" y="1971097"/>
            <a:ext cx="838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400" dirty="0">
                <a:latin typeface="Times New Roman" panose="02020603050405020304" pitchFamily="18" charset="0"/>
              </a:rPr>
              <a:t>Using the variation of parameters solve the dif.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equ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  <a:p>
            <a:endParaRPr lang="en-US" altLang="en-US" sz="2400" dirty="0">
              <a:latin typeface="Times New Roman" panose="02020603050405020304" pitchFamily="18" charset="0"/>
            </a:endParaRPr>
          </a:p>
          <a:p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endParaRPr lang="en-IN" sz="24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36AB9CD-4234-446A-A411-B2AB7E217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9700"/>
              </p:ext>
            </p:extLst>
          </p:nvPr>
        </p:nvGraphicFramePr>
        <p:xfrm>
          <a:off x="1574800" y="3124200"/>
          <a:ext cx="5994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94360" imgH="2361960" progId="Equation.DSMT4">
                  <p:embed/>
                </p:oleObj>
              </mc:Choice>
              <mc:Fallback>
                <p:oleObj name="Equation" r:id="rId8" imgW="5994360" imgH="236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74800" y="3124200"/>
                        <a:ext cx="5994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E94319-3575-401D-B527-B890E3E21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143398"/>
              </p:ext>
            </p:extLst>
          </p:nvPr>
        </p:nvGraphicFramePr>
        <p:xfrm>
          <a:off x="762000" y="5716588"/>
          <a:ext cx="563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638680" imgH="609480" progId="Equation.DSMT4">
                  <p:embed/>
                </p:oleObj>
              </mc:Choice>
              <mc:Fallback>
                <p:oleObj name="Equation" r:id="rId10" imgW="56386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5716588"/>
                        <a:ext cx="56388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73B64-FBF8-402B-BB18-5ECF8264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1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6E94319-3575-401D-B527-B890E3E21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45769"/>
              </p:ext>
            </p:extLst>
          </p:nvPr>
        </p:nvGraphicFramePr>
        <p:xfrm>
          <a:off x="366713" y="228600"/>
          <a:ext cx="8375650" cy="556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26280" imgH="4800600" progId="Equation.DSMT4">
                  <p:embed/>
                </p:oleObj>
              </mc:Choice>
              <mc:Fallback>
                <p:oleObj name="Equation" r:id="rId2" imgW="7226280" imgH="4800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6E94319-3575-401D-B527-B890E3E21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713" y="228600"/>
                        <a:ext cx="8375650" cy="556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1402F-9E36-40CB-8F2D-D0A95F8C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1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3276600"/>
            <a:ext cx="6324600" cy="1524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915400" cy="609600"/>
          </a:xfrm>
          <a:noFill/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be covered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46116"/>
            <a:ext cx="8534400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Solution of second order differential equations using 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Variation of Parameters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Example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F743D86B-DA3C-4040-A5FC-A897C1FC4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Variation of Parameters:</a:t>
            </a:r>
          </a:p>
        </p:txBody>
      </p:sp>
      <p:sp>
        <p:nvSpPr>
          <p:cNvPr id="95252" name="Rectangle 20">
            <a:extLst>
              <a:ext uri="{FF2B5EF4-FFF2-40B4-BE49-F238E27FC236}">
                <a16:creationId xmlns:a16="http://schemas.microsoft.com/office/drawing/2014/main" id="{17485561-91D9-4102-B2FE-9FD764280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66787"/>
            <a:ext cx="8382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the differential equation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 find two linearly independent functions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and 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of the corresponding homogeneous differential equation (2) of (1)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is the C.F. of (1)  and 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Let                           be a solution of (1)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1A9A5C1-483F-4EFB-B50F-2C66196D2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77607"/>
              </p:ext>
            </p:extLst>
          </p:nvPr>
        </p:nvGraphicFramePr>
        <p:xfrm>
          <a:off x="2373024" y="1371600"/>
          <a:ext cx="4851977" cy="37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89160" imgH="380880" progId="Equation.DSMT4">
                  <p:embed/>
                </p:oleObj>
              </mc:Choice>
              <mc:Fallback>
                <p:oleObj name="Equation" r:id="rId2" imgW="488916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1A9A5C1-483F-4EFB-B50F-2C66196D2B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3024" y="1371600"/>
                        <a:ext cx="4851977" cy="37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7F878D-1AD9-43D4-950B-1B7130F62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581675"/>
              </p:ext>
            </p:extLst>
          </p:nvPr>
        </p:nvGraphicFramePr>
        <p:xfrm>
          <a:off x="2692400" y="2689225"/>
          <a:ext cx="454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46440" imgH="380880" progId="Equation.DSMT4">
                  <p:embed/>
                </p:oleObj>
              </mc:Choice>
              <mc:Fallback>
                <p:oleObj name="Equation" r:id="rId4" imgW="45464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2400" y="2689225"/>
                        <a:ext cx="4546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C983C9B-67CE-4309-9DE0-872C70347C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936229"/>
              </p:ext>
            </p:extLst>
          </p:nvPr>
        </p:nvGraphicFramePr>
        <p:xfrm>
          <a:off x="457200" y="3177540"/>
          <a:ext cx="176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330120" progId="Equation.DSMT4">
                  <p:embed/>
                </p:oleObj>
              </mc:Choice>
              <mc:Fallback>
                <p:oleObj name="Equation" r:id="rId6" imgW="1765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3177540"/>
                        <a:ext cx="1765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3442A23-A53D-4A04-86AF-324BEB455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39453"/>
              </p:ext>
            </p:extLst>
          </p:nvPr>
        </p:nvGraphicFramePr>
        <p:xfrm>
          <a:off x="1007048" y="4403090"/>
          <a:ext cx="135509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560" imgH="291960" progId="Equation.DSMT4">
                  <p:embed/>
                </p:oleObj>
              </mc:Choice>
              <mc:Fallback>
                <p:oleObj name="Equation" r:id="rId8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7048" y="4403090"/>
                        <a:ext cx="1355090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428D823-FA2C-4C54-A948-BC9E041AF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417609"/>
              </p:ext>
            </p:extLst>
          </p:nvPr>
        </p:nvGraphicFramePr>
        <p:xfrm>
          <a:off x="2781300" y="3545840"/>
          <a:ext cx="445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57520" imgH="380880" progId="Equation.DSMT4">
                  <p:embed/>
                </p:oleObj>
              </mc:Choice>
              <mc:Fallback>
                <p:oleObj name="Equation" r:id="rId10" imgW="4457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1300" y="3545840"/>
                        <a:ext cx="445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B6F8EE2-89FC-48C4-A0E5-D4CCD9793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43653"/>
              </p:ext>
            </p:extLst>
          </p:nvPr>
        </p:nvGraphicFramePr>
        <p:xfrm>
          <a:off x="2603500" y="3962400"/>
          <a:ext cx="463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35360" imgH="380880" progId="Equation.DSMT4">
                  <p:embed/>
                </p:oleObj>
              </mc:Choice>
              <mc:Fallback>
                <p:oleObj name="Equation" r:id="rId12" imgW="4635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03500" y="3962400"/>
                        <a:ext cx="4635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F696F-69CC-4CA1-9F84-AB51182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2" name="Rectangle 20">
            <a:extLst>
              <a:ext uri="{FF2B5EF4-FFF2-40B4-BE49-F238E27FC236}">
                <a16:creationId xmlns:a16="http://schemas.microsoft.com/office/drawing/2014/main" id="{17485561-91D9-4102-B2FE-9FD764280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763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Let                           be a solution of (1)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Differentiating it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w.r.t.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Assume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Thus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Again differentiating it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w.r.t.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 substituting          and       in equation (1)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				(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using 3&amp;4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3442A23-A53D-4A04-86AF-324BEB455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790935"/>
              </p:ext>
            </p:extLst>
          </p:nvPr>
        </p:nvGraphicFramePr>
        <p:xfrm>
          <a:off x="990600" y="457200"/>
          <a:ext cx="13827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291960" progId="Equation.DSMT4">
                  <p:embed/>
                </p:oleObj>
              </mc:Choice>
              <mc:Fallback>
                <p:oleObj name="Equation" r:id="rId2" imgW="1257120" imgH="2919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3442A23-A53D-4A04-86AF-324BEB4551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457200"/>
                        <a:ext cx="1382713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E35187E6-C445-422D-8C9D-5C8FDD659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99767"/>
              </p:ext>
            </p:extLst>
          </p:nvPr>
        </p:nvGraphicFramePr>
        <p:xfrm>
          <a:off x="1600200" y="1235075"/>
          <a:ext cx="43656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685800" progId="Equation.DSMT4">
                  <p:embed/>
                </p:oleObj>
              </mc:Choice>
              <mc:Fallback>
                <p:oleObj name="Equation" r:id="rId4" imgW="4012920" imgH="685800" progId="Equation.DSMT4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E35187E6-C445-422D-8C9D-5C8FDD659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35075"/>
                        <a:ext cx="43656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195918A-419A-411F-8878-43A0B9F9B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03490"/>
              </p:ext>
            </p:extLst>
          </p:nvPr>
        </p:nvGraphicFramePr>
        <p:xfrm>
          <a:off x="2475923" y="3126901"/>
          <a:ext cx="3391477" cy="37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43200" imgH="304560" progId="Equation.DSMT4">
                  <p:embed/>
                </p:oleObj>
              </mc:Choice>
              <mc:Fallback>
                <p:oleObj name="Equation" r:id="rId6" imgW="2743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5923" y="3126901"/>
                        <a:ext cx="3391477" cy="376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3235503-E8FE-438F-85D2-44F070CCD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38212"/>
              </p:ext>
            </p:extLst>
          </p:nvPr>
        </p:nvGraphicFramePr>
        <p:xfrm>
          <a:off x="2590799" y="2209800"/>
          <a:ext cx="1820541" cy="39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304560" progId="Equation.DSMT4">
                  <p:embed/>
                </p:oleObj>
              </mc:Choice>
              <mc:Fallback>
                <p:oleObj name="Equation" r:id="rId8" imgW="1422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0799" y="2209800"/>
                        <a:ext cx="1820541" cy="390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C6BBB12-F832-4C28-B572-CDCC9BE43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940572"/>
              </p:ext>
            </p:extLst>
          </p:nvPr>
        </p:nvGraphicFramePr>
        <p:xfrm>
          <a:off x="2286000" y="3471862"/>
          <a:ext cx="5302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304560" progId="Equation.DSMT4">
                  <p:embed/>
                </p:oleObj>
              </mc:Choice>
              <mc:Fallback>
                <p:oleObj name="Equation" r:id="rId10" imgW="482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86000" y="3471862"/>
                        <a:ext cx="5302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B00D828D-2E08-46B4-A1A4-9F1F4047D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77163"/>
              </p:ext>
            </p:extLst>
          </p:nvPr>
        </p:nvGraphicFramePr>
        <p:xfrm>
          <a:off x="3351213" y="3475038"/>
          <a:ext cx="30638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304560" progId="Equation.DSMT4">
                  <p:embed/>
                </p:oleObj>
              </mc:Choice>
              <mc:Fallback>
                <p:oleObj name="Equation" r:id="rId12" imgW="279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1213" y="3475038"/>
                        <a:ext cx="306387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23D5C02-227D-4C05-9478-536186DB1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879791"/>
              </p:ext>
            </p:extLst>
          </p:nvPr>
        </p:nvGraphicFramePr>
        <p:xfrm>
          <a:off x="209550" y="3937000"/>
          <a:ext cx="81661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65880" imgH="1701720" progId="Equation.DSMT4">
                  <p:embed/>
                </p:oleObj>
              </mc:Choice>
              <mc:Fallback>
                <p:oleObj name="Equation" r:id="rId14" imgW="8165880" imgH="170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9550" y="3937000"/>
                        <a:ext cx="81661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EFE02-16A7-41A0-8318-C4CC65F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2" name="Rectangle 20">
            <a:extLst>
              <a:ext uri="{FF2B5EF4-FFF2-40B4-BE49-F238E27FC236}">
                <a16:creationId xmlns:a16="http://schemas.microsoft.com/office/drawing/2014/main" id="{17485561-91D9-4102-B2FE-9FD764280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1534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equations (5) and (6)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non-homogeneous algebraic equations for unknowns     and    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equation have unique solution if the determinant of coefficients does not vanish. i.e. if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      is known as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Wronskian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functions </a:t>
            </a:r>
            <a:r>
              <a:rPr lang="en-US" altLang="en-US" sz="2000" dirty="0">
                <a:sym typeface="Symbol" panose="05050102010706020507" pitchFamily="18" charset="2"/>
              </a:rPr>
              <a:t>(x)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 </a:t>
            </a:r>
            <a:r>
              <a:rPr lang="en-US" altLang="en-US" sz="2000" dirty="0">
                <a:sym typeface="Symbol" panose="05050102010706020507" pitchFamily="18" charset="2"/>
              </a:rPr>
              <a:t>(x).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E35187E6-C445-422D-8C9D-5C8FDD659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787567"/>
              </p:ext>
            </p:extLst>
          </p:nvPr>
        </p:nvGraphicFramePr>
        <p:xfrm>
          <a:off x="2098675" y="838200"/>
          <a:ext cx="33702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736560" progId="Equation.DSMT4">
                  <p:embed/>
                </p:oleObj>
              </mc:Choice>
              <mc:Fallback>
                <p:oleObj name="Equation" r:id="rId2" imgW="3098520" imgH="736560" progId="Equation.DSMT4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E35187E6-C445-422D-8C9D-5C8FDD659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838200"/>
                        <a:ext cx="3370263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3E65D4-1F87-4DCF-BEDE-A0727C370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42446"/>
              </p:ext>
            </p:extLst>
          </p:nvPr>
        </p:nvGraphicFramePr>
        <p:xfrm>
          <a:off x="6858000" y="1676400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304560" progId="Equation.DSMT4">
                  <p:embed/>
                </p:oleObj>
              </mc:Choice>
              <mc:Fallback>
                <p:oleObj name="Equation" r:id="rId4" imgW="266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0" y="1676400"/>
                        <a:ext cx="26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B9CA71D-BF25-429A-8E32-E4209E4C2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16071"/>
              </p:ext>
            </p:extLst>
          </p:nvPr>
        </p:nvGraphicFramePr>
        <p:xfrm>
          <a:off x="7632700" y="16764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53800" progId="Equation.DSMT4">
                  <p:embed/>
                </p:oleObj>
              </mc:Choice>
              <mc:Fallback>
                <p:oleObj name="Equation" r:id="rId6" imgW="215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32700" y="1676400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2731F63-7DF1-4322-9317-48771BB76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970095"/>
              </p:ext>
            </p:extLst>
          </p:nvPr>
        </p:nvGraphicFramePr>
        <p:xfrm>
          <a:off x="1898650" y="3111500"/>
          <a:ext cx="5346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46360" imgH="787320" progId="Equation.DSMT4">
                  <p:embed/>
                </p:oleObj>
              </mc:Choice>
              <mc:Fallback>
                <p:oleObj name="Equation" r:id="rId8" imgW="53463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8650" y="3111500"/>
                        <a:ext cx="53467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9977E12-3A75-4F25-8523-718CFD896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59978"/>
              </p:ext>
            </p:extLst>
          </p:nvPr>
        </p:nvGraphicFramePr>
        <p:xfrm>
          <a:off x="1295400" y="4141788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304560" progId="Equation.DSMT4">
                  <p:embed/>
                </p:oleObj>
              </mc:Choice>
              <mc:Fallback>
                <p:oleObj name="Equation" r:id="rId10" imgW="583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4141788"/>
                        <a:ext cx="584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30A38-A43C-4A73-A52F-4C771A85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8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452DA49-9788-4562-829B-3120E101B7BE}"/>
              </a:ext>
            </a:extLst>
          </p:cNvPr>
          <p:cNvSpPr txBox="1"/>
          <p:nvPr/>
        </p:nvSpPr>
        <p:spPr>
          <a:xfrm>
            <a:off x="387350" y="248183"/>
            <a:ext cx="82341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On solving equations (5) and (6) we get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these expressions we obtain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solution of the equation (1) can now be written as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known as Method of VARIATION OF PARAMETERS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3FA1236-B71C-4D6F-BC9C-BC77A3C633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389076"/>
              </p:ext>
            </p:extLst>
          </p:nvPr>
        </p:nvGraphicFramePr>
        <p:xfrm>
          <a:off x="5073650" y="811213"/>
          <a:ext cx="1828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711000" progId="Equation.DSMT4">
                  <p:embed/>
                </p:oleObj>
              </mc:Choice>
              <mc:Fallback>
                <p:oleObj name="Equation" r:id="rId2" imgW="1828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73650" y="811213"/>
                        <a:ext cx="1828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EB1273-7192-4531-B3C8-818284FA56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448051"/>
              </p:ext>
            </p:extLst>
          </p:nvPr>
        </p:nvGraphicFramePr>
        <p:xfrm>
          <a:off x="552450" y="869950"/>
          <a:ext cx="2044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711000" progId="Equation.DSMT4">
                  <p:embed/>
                </p:oleObj>
              </mc:Choice>
              <mc:Fallback>
                <p:oleObj name="Equation" r:id="rId4" imgW="20444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450" y="869950"/>
                        <a:ext cx="2044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550DA7-1C23-4C69-80AC-F1BBCC3DA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27335"/>
              </p:ext>
            </p:extLst>
          </p:nvPr>
        </p:nvGraphicFramePr>
        <p:xfrm>
          <a:off x="501650" y="2286000"/>
          <a:ext cx="5842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41720" imgH="711000" progId="Equation.DSMT4">
                  <p:embed/>
                </p:oleObj>
              </mc:Choice>
              <mc:Fallback>
                <p:oleObj name="Equation" r:id="rId6" imgW="58417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1650" y="2286000"/>
                        <a:ext cx="5842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5DEA815-23AB-4934-9136-E61B34B3D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552542"/>
              </p:ext>
            </p:extLst>
          </p:nvPr>
        </p:nvGraphicFramePr>
        <p:xfrm>
          <a:off x="1111250" y="4060825"/>
          <a:ext cx="6134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134040" imgH="787320" progId="Equation.DSMT4">
                  <p:embed/>
                </p:oleObj>
              </mc:Choice>
              <mc:Fallback>
                <p:oleObj name="Equation" r:id="rId8" imgW="61340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1250" y="4060825"/>
                        <a:ext cx="61341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739CF4-BA2E-4AD2-BFB3-615647CE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>
            <a:extLst>
              <a:ext uri="{FF2B5EF4-FFF2-40B4-BE49-F238E27FC236}">
                <a16:creationId xmlns:a16="http://schemas.microsoft.com/office/drawing/2014/main" id="{3EE48FC6-9320-493E-B1A3-54B85FF1C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65162"/>
            <a:ext cx="8877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C00000"/>
                </a:solidFill>
              </a:rPr>
              <a:t>Example: </a:t>
            </a:r>
            <a:r>
              <a:rPr lang="en-US" altLang="en-US" sz="2000" dirty="0"/>
              <a:t>Solve      		       by variations of parameters method. </a:t>
            </a: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ED74DF87-471C-4099-B2D7-A90D1399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1"/>
            <a:ext cx="79248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C00000"/>
                </a:solidFill>
              </a:rPr>
              <a:t>Solution: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First we find the solution of homogeneous equation</a:t>
            </a:r>
          </a:p>
        </p:txBody>
      </p:sp>
      <p:sp>
        <p:nvSpPr>
          <p:cNvPr id="104456" name="Text Box 8">
            <a:extLst>
              <a:ext uri="{FF2B5EF4-FFF2-40B4-BE49-F238E27FC236}">
                <a16:creationId xmlns:a16="http://schemas.microsoft.com/office/drawing/2014/main" id="{5B3A6F22-FA02-433D-B8A6-CCDDCBEC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098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auxiliary equation is</a:t>
            </a:r>
          </a:p>
        </p:txBody>
      </p:sp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F90C3AE2-4913-4D1E-92DB-02335FD8C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4636"/>
              </p:ext>
            </p:extLst>
          </p:nvPr>
        </p:nvGraphicFramePr>
        <p:xfrm>
          <a:off x="685800" y="2667000"/>
          <a:ext cx="1558925" cy="32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304560" progId="Equation.DSMT4">
                  <p:embed/>
                </p:oleObj>
              </mc:Choice>
              <mc:Fallback>
                <p:oleObj name="Equation" r:id="rId2" imgW="1485720" imgH="304560" progId="Equation.DSMT4">
                  <p:embed/>
                  <p:pic>
                    <p:nvPicPr>
                      <p:cNvPr id="104457" name="Object 9">
                        <a:extLst>
                          <a:ext uri="{FF2B5EF4-FFF2-40B4-BE49-F238E27FC236}">
                            <a16:creationId xmlns:a16="http://schemas.microsoft.com/office/drawing/2014/main" id="{F90C3AE2-4913-4D1E-92DB-02335FD8C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1558925" cy="320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 Box 10">
            <a:extLst>
              <a:ext uri="{FF2B5EF4-FFF2-40B4-BE49-F238E27FC236}">
                <a16:creationId xmlns:a16="http://schemas.microsoft.com/office/drawing/2014/main" id="{17DB8829-8D53-4C56-8E7A-385058D35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384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Therefore two independent solutions of the homogeneous equation are</a:t>
            </a:r>
          </a:p>
        </p:txBody>
      </p:sp>
      <p:graphicFrame>
        <p:nvGraphicFramePr>
          <p:cNvPr id="104459" name="Object 11">
            <a:extLst>
              <a:ext uri="{FF2B5EF4-FFF2-40B4-BE49-F238E27FC236}">
                <a16:creationId xmlns:a16="http://schemas.microsoft.com/office/drawing/2014/main" id="{072CD1D1-19E3-4748-9AFE-4611EC1C7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52020"/>
              </p:ext>
            </p:extLst>
          </p:nvPr>
        </p:nvGraphicFramePr>
        <p:xfrm>
          <a:off x="2889250" y="2713232"/>
          <a:ext cx="2784475" cy="36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304560" progId="Equation.DSMT4">
                  <p:embed/>
                </p:oleObj>
              </mc:Choice>
              <mc:Fallback>
                <p:oleObj name="Equation" r:id="rId4" imgW="2286000" imgH="304560" progId="Equation.DSMT4">
                  <p:embed/>
                  <p:pic>
                    <p:nvPicPr>
                      <p:cNvPr id="104459" name="Object 11">
                        <a:extLst>
                          <a:ext uri="{FF2B5EF4-FFF2-40B4-BE49-F238E27FC236}">
                            <a16:creationId xmlns:a16="http://schemas.microsoft.com/office/drawing/2014/main" id="{072CD1D1-19E3-4748-9AFE-4611EC1C7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713232"/>
                        <a:ext cx="2784475" cy="369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>
            <a:extLst>
              <a:ext uri="{FF2B5EF4-FFF2-40B4-BE49-F238E27FC236}">
                <a16:creationId xmlns:a16="http://schemas.microsoft.com/office/drawing/2014/main" id="{55BBF6FC-F90D-462A-B142-C5D9393F4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26244"/>
              </p:ext>
            </p:extLst>
          </p:nvPr>
        </p:nvGraphicFramePr>
        <p:xfrm>
          <a:off x="2281989" y="3441031"/>
          <a:ext cx="2667000" cy="38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480" imgH="355320" progId="Equation.DSMT4">
                  <p:embed/>
                </p:oleObj>
              </mc:Choice>
              <mc:Fallback>
                <p:oleObj name="Equation" r:id="rId6" imgW="2463480" imgH="355320" progId="Equation.DSMT4">
                  <p:embed/>
                  <p:pic>
                    <p:nvPicPr>
                      <p:cNvPr id="104460" name="Object 12">
                        <a:extLst>
                          <a:ext uri="{FF2B5EF4-FFF2-40B4-BE49-F238E27FC236}">
                            <a16:creationId xmlns:a16="http://schemas.microsoft.com/office/drawing/2014/main" id="{55BBF6FC-F90D-462A-B142-C5D9393F4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989" y="3441031"/>
                        <a:ext cx="2667000" cy="384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61" name="Group 13">
            <a:extLst>
              <a:ext uri="{FF2B5EF4-FFF2-40B4-BE49-F238E27FC236}">
                <a16:creationId xmlns:a16="http://schemas.microsoft.com/office/drawing/2014/main" id="{75024C8F-ADB3-4CD5-B57F-783B112751FF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3860799"/>
            <a:ext cx="7924801" cy="2159001"/>
            <a:chOff x="407" y="2510"/>
            <a:chExt cx="4992" cy="1360"/>
          </a:xfrm>
        </p:grpSpPr>
        <p:graphicFrame>
          <p:nvGraphicFramePr>
            <p:cNvPr id="104462" name="Object 14">
              <a:extLst>
                <a:ext uri="{FF2B5EF4-FFF2-40B4-BE49-F238E27FC236}">
                  <a16:creationId xmlns:a16="http://schemas.microsoft.com/office/drawing/2014/main" id="{DEA6D930-B500-47F1-A7FE-5FAA9B908F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871579"/>
                </p:ext>
              </p:extLst>
            </p:nvPr>
          </p:nvGraphicFramePr>
          <p:xfrm>
            <a:off x="1446" y="2756"/>
            <a:ext cx="16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8920" imgH="355320" progId="Equation.DSMT4">
                    <p:embed/>
                  </p:oleObj>
                </mc:Choice>
                <mc:Fallback>
                  <p:oleObj name="Equation" r:id="rId8" imgW="2158920" imgH="355320" progId="Equation.DSMT4">
                    <p:embed/>
                    <p:pic>
                      <p:nvPicPr>
                        <p:cNvPr id="104462" name="Object 14">
                          <a:extLst>
                            <a:ext uri="{FF2B5EF4-FFF2-40B4-BE49-F238E27FC236}">
                              <a16:creationId xmlns:a16="http://schemas.microsoft.com/office/drawing/2014/main" id="{DEA6D930-B500-47F1-A7FE-5FAA9B908F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2756"/>
                          <a:ext cx="160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3" name="Text Box 15">
              <a:extLst>
                <a:ext uri="{FF2B5EF4-FFF2-40B4-BE49-F238E27FC236}">
                  <a16:creationId xmlns:a16="http://schemas.microsoft.com/office/drawing/2014/main" id="{A9FB535C-87CA-4040-9DDB-F8E704125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2510"/>
              <a:ext cx="4992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Assume that the general solution of non-homogeneous equation is</a:t>
              </a:r>
            </a:p>
            <a:p>
              <a:pPr>
                <a:spcBef>
                  <a:spcPct val="50000"/>
                </a:spcBef>
              </a:pPr>
              <a:endParaRPr lang="en-US" altLang="en-US" dirty="0"/>
            </a:p>
            <a:p>
              <a:pPr>
                <a:spcBef>
                  <a:spcPct val="50000"/>
                </a:spcBef>
              </a:pPr>
              <a:r>
                <a:rPr lang="en-US" altLang="en-US" dirty="0"/>
                <a:t>where              satisfy the equations</a:t>
              </a:r>
            </a:p>
          </p:txBody>
        </p:sp>
        <p:graphicFrame>
          <p:nvGraphicFramePr>
            <p:cNvPr id="104464" name="Object 16">
              <a:extLst>
                <a:ext uri="{FF2B5EF4-FFF2-40B4-BE49-F238E27FC236}">
                  <a16:creationId xmlns:a16="http://schemas.microsoft.com/office/drawing/2014/main" id="{D9E0F854-CC75-4CD6-9EEE-22EB0B544F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989821"/>
                </p:ext>
              </p:extLst>
            </p:nvPr>
          </p:nvGraphicFramePr>
          <p:xfrm>
            <a:off x="958" y="3064"/>
            <a:ext cx="323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2400" imgH="304560" progId="Equation.DSMT4">
                    <p:embed/>
                  </p:oleObj>
                </mc:Choice>
                <mc:Fallback>
                  <p:oleObj name="Equation" r:id="rId10" imgW="482400" imgH="304560" progId="Equation.DSMT4">
                    <p:embed/>
                    <p:pic>
                      <p:nvPicPr>
                        <p:cNvPr id="104464" name="Object 16">
                          <a:extLst>
                            <a:ext uri="{FF2B5EF4-FFF2-40B4-BE49-F238E27FC236}">
                              <a16:creationId xmlns:a16="http://schemas.microsoft.com/office/drawing/2014/main" id="{D9E0F854-CC75-4CD6-9EEE-22EB0B544F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3064"/>
                          <a:ext cx="323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465" name="Group 17">
              <a:extLst>
                <a:ext uri="{FF2B5EF4-FFF2-40B4-BE49-F238E27FC236}">
                  <a16:creationId xmlns:a16="http://schemas.microsoft.com/office/drawing/2014/main" id="{2028CAF9-F3E2-4910-9574-A05B0A62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3282"/>
              <a:ext cx="2265" cy="588"/>
              <a:chOff x="1020" y="3326"/>
              <a:chExt cx="2315" cy="670"/>
            </a:xfrm>
          </p:grpSpPr>
          <p:graphicFrame>
            <p:nvGraphicFramePr>
              <p:cNvPr id="104466" name="Object 18">
                <a:extLst>
                  <a:ext uri="{FF2B5EF4-FFF2-40B4-BE49-F238E27FC236}">
                    <a16:creationId xmlns:a16="http://schemas.microsoft.com/office/drawing/2014/main" id="{42911DBD-A840-4244-A74B-30A94D9BDA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9198677"/>
                  </p:ext>
                </p:extLst>
              </p:nvPr>
            </p:nvGraphicFramePr>
            <p:xfrm>
              <a:off x="1237" y="3326"/>
              <a:ext cx="1966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387520" imgH="393480" progId="Equation.DSMT4">
                      <p:embed/>
                    </p:oleObj>
                  </mc:Choice>
                  <mc:Fallback>
                    <p:oleObj name="Equation" r:id="rId12" imgW="2387520" imgH="393480" progId="Equation.DSMT4">
                      <p:embed/>
                      <p:pic>
                        <p:nvPicPr>
                          <p:cNvPr id="104466" name="Object 18">
                            <a:extLst>
                              <a:ext uri="{FF2B5EF4-FFF2-40B4-BE49-F238E27FC236}">
                                <a16:creationId xmlns:a16="http://schemas.microsoft.com/office/drawing/2014/main" id="{42911DBD-A840-4244-A74B-30A94D9BDAF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7" y="3326"/>
                            <a:ext cx="1966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467" name="Object 19">
                <a:extLst>
                  <a:ext uri="{FF2B5EF4-FFF2-40B4-BE49-F238E27FC236}">
                    <a16:creationId xmlns:a16="http://schemas.microsoft.com/office/drawing/2014/main" id="{599279E8-20FC-4E4E-AD14-00822C58C0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085606"/>
                  </p:ext>
                </p:extLst>
              </p:nvPr>
            </p:nvGraphicFramePr>
            <p:xfrm>
              <a:off x="1020" y="3675"/>
              <a:ext cx="2315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844720" imgH="393480" progId="Equation.DSMT4">
                      <p:embed/>
                    </p:oleObj>
                  </mc:Choice>
                  <mc:Fallback>
                    <p:oleObj name="Equation" r:id="rId14" imgW="2844720" imgH="393480" progId="Equation.DSMT4">
                      <p:embed/>
                      <p:pic>
                        <p:nvPicPr>
                          <p:cNvPr id="104467" name="Object 19">
                            <a:extLst>
                              <a:ext uri="{FF2B5EF4-FFF2-40B4-BE49-F238E27FC236}">
                                <a16:creationId xmlns:a16="http://schemas.microsoft.com/office/drawing/2014/main" id="{599279E8-20FC-4E4E-AD14-00822C58C0C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3675"/>
                            <a:ext cx="2315" cy="3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468" name="Group 20">
            <a:extLst>
              <a:ext uri="{FF2B5EF4-FFF2-40B4-BE49-F238E27FC236}">
                <a16:creationId xmlns:a16="http://schemas.microsoft.com/office/drawing/2014/main" id="{7E828C38-3F68-4514-97B8-0AE14946BF2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172200"/>
            <a:ext cx="8153400" cy="366713"/>
            <a:chOff x="384" y="336"/>
            <a:chExt cx="5136" cy="231"/>
          </a:xfrm>
        </p:grpSpPr>
        <p:sp>
          <p:nvSpPr>
            <p:cNvPr id="104469" name="Text Box 21">
              <a:extLst>
                <a:ext uri="{FF2B5EF4-FFF2-40B4-BE49-F238E27FC236}">
                  <a16:creationId xmlns:a16="http://schemas.microsoft.com/office/drawing/2014/main" id="{879694F3-C02B-49C2-9405-7055CC289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36"/>
              <a:ext cx="51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Solving for            we get</a:t>
              </a:r>
            </a:p>
          </p:txBody>
        </p:sp>
        <p:graphicFrame>
          <p:nvGraphicFramePr>
            <p:cNvPr id="104470" name="Object 22">
              <a:extLst>
                <a:ext uri="{FF2B5EF4-FFF2-40B4-BE49-F238E27FC236}">
                  <a16:creationId xmlns:a16="http://schemas.microsoft.com/office/drawing/2014/main" id="{949C1949-B179-4ED4-99CB-D08AB45881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095126"/>
                </p:ext>
              </p:extLst>
            </p:nvPr>
          </p:nvGraphicFramePr>
          <p:xfrm>
            <a:off x="1211" y="363"/>
            <a:ext cx="31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33160" imgH="304560" progId="Equation.DSMT4">
                    <p:embed/>
                  </p:oleObj>
                </mc:Choice>
                <mc:Fallback>
                  <p:oleObj name="Equation" r:id="rId16" imgW="533160" imgH="304560" progId="Equation.DSMT4">
                    <p:embed/>
                    <p:pic>
                      <p:nvPicPr>
                        <p:cNvPr id="104470" name="Object 22">
                          <a:extLst>
                            <a:ext uri="{FF2B5EF4-FFF2-40B4-BE49-F238E27FC236}">
                              <a16:creationId xmlns:a16="http://schemas.microsoft.com/office/drawing/2014/main" id="{949C1949-B179-4ED4-99CB-D08AB45881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363"/>
                          <a:ext cx="31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09088F3-4094-4F63-AF14-A19BBA90E9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263101"/>
              </p:ext>
            </p:extLst>
          </p:nvPr>
        </p:nvGraphicFramePr>
        <p:xfrm>
          <a:off x="5927725" y="1612392"/>
          <a:ext cx="1920875" cy="36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304560" progId="Equation.DSMT4">
                  <p:embed/>
                </p:oleObj>
              </mc:Choice>
              <mc:Fallback>
                <p:oleObj name="Equation" r:id="rId18" imgW="1587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27725" y="1612392"/>
                        <a:ext cx="1920875" cy="368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E5D1171-459D-48B5-AB9B-AF7DA47AB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134557"/>
              </p:ext>
            </p:extLst>
          </p:nvPr>
        </p:nvGraphicFramePr>
        <p:xfrm>
          <a:off x="2525486" y="614816"/>
          <a:ext cx="21193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52480" imgH="355320" progId="Equation.DSMT4">
                  <p:embed/>
                </p:oleObj>
              </mc:Choice>
              <mc:Fallback>
                <p:oleObj name="Equation" r:id="rId20" imgW="17524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25486" y="614816"/>
                        <a:ext cx="2119313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70128-3149-4270-AED8-B9BA28F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/>
      <p:bldP spid="1044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>
            <a:extLst>
              <a:ext uri="{FF2B5EF4-FFF2-40B4-BE49-F238E27FC236}">
                <a16:creationId xmlns:a16="http://schemas.microsoft.com/office/drawing/2014/main" id="{F1543F9C-F3DE-4816-9DBE-5CE529512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93149"/>
              </p:ext>
            </p:extLst>
          </p:nvPr>
        </p:nvGraphicFramePr>
        <p:xfrm>
          <a:off x="605631" y="344286"/>
          <a:ext cx="6480969" cy="189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95600" imgH="1549080" progId="Equation.DSMT4">
                  <p:embed/>
                </p:oleObj>
              </mc:Choice>
              <mc:Fallback>
                <p:oleObj name="Equation" r:id="rId2" imgW="5295600" imgH="1549080" progId="Equation.DSMT4">
                  <p:embed/>
                  <p:pic>
                    <p:nvPicPr>
                      <p:cNvPr id="105474" name="Object 2">
                        <a:extLst>
                          <a:ext uri="{FF2B5EF4-FFF2-40B4-BE49-F238E27FC236}">
                            <a16:creationId xmlns:a16="http://schemas.microsoft.com/office/drawing/2014/main" id="{F1543F9C-F3DE-4816-9DBE-5CE529512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" y="344286"/>
                        <a:ext cx="6480969" cy="1896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>
            <a:extLst>
              <a:ext uri="{FF2B5EF4-FFF2-40B4-BE49-F238E27FC236}">
                <a16:creationId xmlns:a16="http://schemas.microsoft.com/office/drawing/2014/main" id="{C83A39C4-060E-44EC-9F9D-CBBFA6CB8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45031"/>
              </p:ext>
            </p:extLst>
          </p:nvPr>
        </p:nvGraphicFramePr>
        <p:xfrm>
          <a:off x="1730375" y="3023815"/>
          <a:ext cx="3070225" cy="62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8840" imgH="609480" progId="Equation.DSMT4">
                  <p:embed/>
                </p:oleObj>
              </mc:Choice>
              <mc:Fallback>
                <p:oleObj name="Equation" r:id="rId4" imgW="2958840" imgH="609480" progId="Equation.DSMT4">
                  <p:embed/>
                  <p:pic>
                    <p:nvPicPr>
                      <p:cNvPr id="105475" name="Object 3">
                        <a:extLst>
                          <a:ext uri="{FF2B5EF4-FFF2-40B4-BE49-F238E27FC236}">
                            <a16:creationId xmlns:a16="http://schemas.microsoft.com/office/drawing/2014/main" id="{C83A39C4-060E-44EC-9F9D-CBBFA6CB8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023815"/>
                        <a:ext cx="3070225" cy="628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>
            <a:extLst>
              <a:ext uri="{FF2B5EF4-FFF2-40B4-BE49-F238E27FC236}">
                <a16:creationId xmlns:a16="http://schemas.microsoft.com/office/drawing/2014/main" id="{5FBD074F-E468-40D0-A3F9-0FEEB56E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Integrating with respect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/>
              <a:t>, we get</a:t>
            </a:r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66D68A68-B5EF-4541-B29D-955E0637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777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Thus the general solution is </a:t>
            </a:r>
          </a:p>
        </p:txBody>
      </p:sp>
      <p:graphicFrame>
        <p:nvGraphicFramePr>
          <p:cNvPr id="105478" name="Object 6">
            <a:extLst>
              <a:ext uri="{FF2B5EF4-FFF2-40B4-BE49-F238E27FC236}">
                <a16:creationId xmlns:a16="http://schemas.microsoft.com/office/drawing/2014/main" id="{0D3259EF-3256-44C5-9B19-6C0C14A6C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683888"/>
              </p:ext>
            </p:extLst>
          </p:nvPr>
        </p:nvGraphicFramePr>
        <p:xfrm>
          <a:off x="1792792" y="4031342"/>
          <a:ext cx="3851854" cy="145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720" imgH="1422360" progId="Equation.DSMT4">
                  <p:embed/>
                </p:oleObj>
              </mc:Choice>
              <mc:Fallback>
                <p:oleObj name="Equation" r:id="rId6" imgW="3771720" imgH="1422360" progId="Equation.DSMT4">
                  <p:embed/>
                  <p:pic>
                    <p:nvPicPr>
                      <p:cNvPr id="105478" name="Object 6">
                        <a:extLst>
                          <a:ext uri="{FF2B5EF4-FFF2-40B4-BE49-F238E27FC236}">
                            <a16:creationId xmlns:a16="http://schemas.microsoft.com/office/drawing/2014/main" id="{0D3259EF-3256-44C5-9B19-6C0C14A6C4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792" y="4031342"/>
                        <a:ext cx="3851854" cy="1455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>
            <a:extLst>
              <a:ext uri="{FF2B5EF4-FFF2-40B4-BE49-F238E27FC236}">
                <a16:creationId xmlns:a16="http://schemas.microsoft.com/office/drawing/2014/main" id="{8BE589E0-649E-4D6C-854A-A24B22A6C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90353"/>
              </p:ext>
            </p:extLst>
          </p:nvPr>
        </p:nvGraphicFramePr>
        <p:xfrm>
          <a:off x="147637" y="5576887"/>
          <a:ext cx="48053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38400" imgH="368280" progId="Equation.DSMT4">
                  <p:embed/>
                </p:oleObj>
              </mc:Choice>
              <mc:Fallback>
                <p:oleObj name="Equation" r:id="rId8" imgW="4838400" imgH="368280" progId="Equation.DSMT4">
                  <p:embed/>
                  <p:pic>
                    <p:nvPicPr>
                      <p:cNvPr id="105479" name="Object 7">
                        <a:extLst>
                          <a:ext uri="{FF2B5EF4-FFF2-40B4-BE49-F238E27FC236}">
                            <a16:creationId xmlns:a16="http://schemas.microsoft.com/office/drawing/2014/main" id="{8BE589E0-649E-4D6C-854A-A24B22A6C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" y="5576887"/>
                        <a:ext cx="480536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>
            <a:extLst>
              <a:ext uri="{FF2B5EF4-FFF2-40B4-BE49-F238E27FC236}">
                <a16:creationId xmlns:a16="http://schemas.microsoft.com/office/drawing/2014/main" id="{A6519E0E-4FB7-4E14-920E-ACB3FB655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621837"/>
              </p:ext>
            </p:extLst>
          </p:nvPr>
        </p:nvGraphicFramePr>
        <p:xfrm>
          <a:off x="4983164" y="5441160"/>
          <a:ext cx="3856036" cy="67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11400" imgH="685800" progId="Equation.DSMT4">
                  <p:embed/>
                </p:oleObj>
              </mc:Choice>
              <mc:Fallback>
                <p:oleObj name="Equation" r:id="rId10" imgW="3911400" imgH="685800" progId="Equation.DSMT4">
                  <p:embed/>
                  <p:pic>
                    <p:nvPicPr>
                      <p:cNvPr id="105480" name="Object 8">
                        <a:extLst>
                          <a:ext uri="{FF2B5EF4-FFF2-40B4-BE49-F238E27FC236}">
                            <a16:creationId xmlns:a16="http://schemas.microsoft.com/office/drawing/2014/main" id="{A6519E0E-4FB7-4E14-920E-ACB3FB655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4" y="5441160"/>
                        <a:ext cx="3856036" cy="678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153BE-B00F-4432-94D0-E860D8CA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 autoUpdateAnimBg="0"/>
      <p:bldP spid="10547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>
            <a:extLst>
              <a:ext uri="{FF2B5EF4-FFF2-40B4-BE49-F238E27FC236}">
                <a16:creationId xmlns:a16="http://schemas.microsoft.com/office/drawing/2014/main" id="{D47F01D2-2A7A-4F10-899C-99E61FBB7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397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Example 2: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Using the variation of parameters solve the dif.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equ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6506" name="Text Box 10">
            <a:extLst>
              <a:ext uri="{FF2B5EF4-FFF2-40B4-BE49-F238E27FC236}">
                <a16:creationId xmlns:a16="http://schemas.microsoft.com/office/drawing/2014/main" id="{92F74231-AFCA-4D4F-A178-A4BF37ADC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1046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Solution:</a:t>
            </a:r>
            <a:r>
              <a:rPr lang="en-US" altLang="en-US" sz="2400" dirty="0">
                <a:latin typeface="Times New Roman" panose="02020603050405020304" pitchFamily="18" charset="0"/>
              </a:rPr>
              <a:t> The corresponding homogeneous differential equation is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4ABE4A8-C29C-496E-837B-03512D2C8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9412"/>
              </p:ext>
            </p:extLst>
          </p:nvPr>
        </p:nvGraphicFramePr>
        <p:xfrm>
          <a:off x="2411413" y="1524000"/>
          <a:ext cx="3914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355320" progId="Equation.DSMT4">
                  <p:embed/>
                </p:oleObj>
              </mc:Choice>
              <mc:Fallback>
                <p:oleObj name="Equation" r:id="rId2" imgW="31114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413" y="1524000"/>
                        <a:ext cx="39147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908D931-AAF8-41D6-9480-F4F5F8726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923891"/>
              </p:ext>
            </p:extLst>
          </p:nvPr>
        </p:nvGraphicFramePr>
        <p:xfrm>
          <a:off x="2212975" y="584200"/>
          <a:ext cx="4522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560" imgH="355320" progId="Equation.DSMT4">
                  <p:embed/>
                </p:oleObj>
              </mc:Choice>
              <mc:Fallback>
                <p:oleObj name="Equation" r:id="rId4" imgW="35175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2975" y="584200"/>
                        <a:ext cx="45227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>
            <a:extLst>
              <a:ext uri="{FF2B5EF4-FFF2-40B4-BE49-F238E27FC236}">
                <a16:creationId xmlns:a16="http://schemas.microsoft.com/office/drawing/2014/main" id="{F507A330-1782-4DE3-A18C-28D33069F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19527"/>
            <a:ext cx="8382000" cy="399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which is a Cauchy-Euler Homogeneous equation.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Let   </a:t>
            </a:r>
          </a:p>
          <a:p>
            <a:pPr>
              <a:spcBef>
                <a:spcPct val="5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Hence</a:t>
            </a:r>
          </a:p>
          <a:p>
            <a:pPr>
              <a:spcBef>
                <a:spcPct val="50000"/>
              </a:spcBef>
            </a:pPr>
            <a:endParaRPr lang="en-US" altLang="en-US" sz="5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A.E.</a:t>
            </a:r>
          </a:p>
          <a:p>
            <a:pPr>
              <a:spcBef>
                <a:spcPct val="5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73A34FF-FCA6-4AEF-B842-B5751F0F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2215"/>
              </p:ext>
            </p:extLst>
          </p:nvPr>
        </p:nvGraphicFramePr>
        <p:xfrm>
          <a:off x="1176338" y="2604325"/>
          <a:ext cx="43497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97280" imgH="1066680" progId="Equation.DSMT4">
                  <p:embed/>
                </p:oleObj>
              </mc:Choice>
              <mc:Fallback>
                <p:oleObj name="Equation" r:id="rId6" imgW="379728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6338" y="2604325"/>
                        <a:ext cx="4349750" cy="122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6984B6D-BE5B-43F7-91A7-70A1C63F3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874442"/>
              </p:ext>
            </p:extLst>
          </p:nvPr>
        </p:nvGraphicFramePr>
        <p:xfrm>
          <a:off x="1447800" y="4054393"/>
          <a:ext cx="46259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79680" imgH="761760" progId="Equation.DSMT4">
                  <p:embed/>
                </p:oleObj>
              </mc:Choice>
              <mc:Fallback>
                <p:oleObj name="Equation" r:id="rId8" imgW="42796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7800" y="4054393"/>
                        <a:ext cx="4625975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509012B-F445-43A7-9006-68F368BFB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17931"/>
              </p:ext>
            </p:extLst>
          </p:nvPr>
        </p:nvGraphicFramePr>
        <p:xfrm>
          <a:off x="1864487" y="4878306"/>
          <a:ext cx="3196463" cy="377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77960" imgH="304560" progId="Equation.DSMT4">
                  <p:embed/>
                </p:oleObj>
              </mc:Choice>
              <mc:Fallback>
                <p:oleObj name="Equation" r:id="rId10" imgW="2577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64487" y="4878306"/>
                        <a:ext cx="3196463" cy="377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343E489-CE4C-4362-AC9A-C10A872C3E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095274"/>
              </p:ext>
            </p:extLst>
          </p:nvPr>
        </p:nvGraphicFramePr>
        <p:xfrm>
          <a:off x="5334000" y="4919663"/>
          <a:ext cx="252888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87520" imgH="787320" progId="Equation.DSMT4">
                  <p:embed/>
                </p:oleObj>
              </mc:Choice>
              <mc:Fallback>
                <p:oleObj name="Equation" r:id="rId12" imgW="23875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34000" y="4919663"/>
                        <a:ext cx="2528887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8323C2A-DB8F-49D0-81DC-ABF5B6EFF30E}"/>
              </a:ext>
            </a:extLst>
          </p:cNvPr>
          <p:cNvSpPr txBox="1"/>
          <p:nvPr/>
        </p:nvSpPr>
        <p:spPr>
          <a:xfrm>
            <a:off x="685800" y="6121318"/>
            <a:ext cx="8047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We note that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 and </a:t>
            </a:r>
            <a:r>
              <a:rPr lang="en-US" altLang="en-US" sz="2400" i="1" dirty="0">
                <a:latin typeface="Times New Roman" panose="02020603050405020304" pitchFamily="18" charset="0"/>
              </a:rPr>
              <a:t>x 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-1</a:t>
            </a:r>
            <a:r>
              <a:rPr lang="en-US" altLang="en-US" sz="2400" dirty="0">
                <a:latin typeface="Times New Roman" panose="02020603050405020304" pitchFamily="18" charset="0"/>
              </a:rPr>
              <a:t> are two L.I. solutions of diff.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equ</a:t>
            </a:r>
            <a:r>
              <a:rPr lang="en-US" altLang="en-US" sz="2400" dirty="0">
                <a:latin typeface="Times New Roman" panose="02020603050405020304" pitchFamily="18" charset="0"/>
              </a:rPr>
              <a:t>. (2)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9B955E-97DA-4AF1-8293-CC183005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17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6345</TotalTime>
  <Words>535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Monotype Corsiva</vt:lpstr>
      <vt:lpstr>Times New Roman</vt:lpstr>
      <vt:lpstr>Wingdings</vt:lpstr>
      <vt:lpstr>Default Design</vt:lpstr>
      <vt:lpstr>Equation</vt:lpstr>
      <vt:lpstr>PowerPoint Presentation</vt:lpstr>
      <vt:lpstr>Topics to be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manoj.sahni</dc:creator>
  <cp:lastModifiedBy>shikha arora</cp:lastModifiedBy>
  <cp:revision>1179</cp:revision>
  <dcterms:created xsi:type="dcterms:W3CDTF">2007-02-19T03:46:13Z</dcterms:created>
  <dcterms:modified xsi:type="dcterms:W3CDTF">2022-01-18T06:44:25Z</dcterms:modified>
</cp:coreProperties>
</file>