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emf" ContentType="image/x-em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88" r:id="rId3"/>
    <p:sldId id="258" r:id="rId4"/>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5" r:id="rId21"/>
    <p:sldId id="274" r:id="rId22"/>
    <p:sldId id="276" r:id="rId23"/>
    <p:sldId id="290" r:id="rId24"/>
    <p:sldId id="287" r:id="rId25"/>
    <p:sldId id="279" r:id="rId26"/>
    <p:sldId id="280" r:id="rId27"/>
    <p:sldId id="282" r:id="rId28"/>
    <p:sldId id="283" r:id="rId29"/>
    <p:sldId id="284" r:id="rId30"/>
    <p:sldId id="285" r:id="rId31"/>
    <p:sldId id="289" r:id="rId32"/>
    <p:sldId id="291" r:id="rId33"/>
    <p:sldId id="286" r:id="rId34"/>
    <p:sldId id="28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559" autoAdjust="0"/>
    <p:restoredTop sz="94660"/>
  </p:normalViewPr>
  <p:slideViewPr>
    <p:cSldViewPr snapToGrid="0">
      <p:cViewPr varScale="1">
        <p:scale>
          <a:sx n="91" d="100"/>
          <a:sy n="91" d="100"/>
        </p:scale>
        <p:origin x="-558"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5FFDF5-C883-4647-9830-B388808A7EB0}" type="datetimeFigureOut">
              <a:rPr lang="en-IN" smtClean="0"/>
              <a:pPr/>
              <a:t>17-05-2022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D6ECA-06F8-40A2-97CD-B883BC4ABFE3}" type="slidenum">
              <a:rPr lang="en-IN" smtClean="0"/>
              <a:pPr/>
              <a:t>‹#›</a:t>
            </a:fld>
            <a:endParaRPr lang="en-IN"/>
          </a:p>
        </p:txBody>
      </p:sp>
    </p:spTree>
    <p:extLst>
      <p:ext uri="{BB962C8B-B14F-4D97-AF65-F5344CB8AC3E}">
        <p14:creationId xmlns:p14="http://schemas.microsoft.com/office/powerpoint/2010/main" xmlns="" val="1185000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sitis.com/13"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catholic-resources.org/Bible/Epistles-VirtuesVices.htm"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hlinkClick r:id="rId3"/>
              </a:rPr>
              <a:t>Courtesy: https://asitis.com/13</a:t>
            </a:r>
            <a:endParaRPr lang="en-IN" dirty="0"/>
          </a:p>
          <a:p>
            <a:endParaRPr lang="en-IN" dirty="0"/>
          </a:p>
        </p:txBody>
      </p:sp>
      <p:sp>
        <p:nvSpPr>
          <p:cNvPr id="4" name="Slide Number Placeholder 3"/>
          <p:cNvSpPr>
            <a:spLocks noGrp="1"/>
          </p:cNvSpPr>
          <p:nvPr>
            <p:ph type="sldNum" sz="quarter" idx="5"/>
          </p:nvPr>
        </p:nvSpPr>
        <p:spPr/>
        <p:txBody>
          <a:bodyPr/>
          <a:lstStyle/>
          <a:p>
            <a:fld id="{BBE8B6DA-F3F0-48A5-A227-3F4240514402}" type="slidenum">
              <a:rPr lang="en-IN" smtClean="0"/>
              <a:pPr/>
              <a:t>27</a:t>
            </a:fld>
            <a:endParaRPr lang="en-IN"/>
          </a:p>
        </p:txBody>
      </p:sp>
    </p:spTree>
    <p:extLst>
      <p:ext uri="{BB962C8B-B14F-4D97-AF65-F5344CB8AC3E}">
        <p14:creationId xmlns:p14="http://schemas.microsoft.com/office/powerpoint/2010/main" xmlns="" val="3755424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Image Courtesy: </a:t>
            </a:r>
            <a:r>
              <a:rPr lang="en-IN" dirty="0">
                <a:hlinkClick r:id="rId3"/>
              </a:rPr>
              <a:t>https://catholic-resources.org/Bible/Epistles-VirtuesVices.htm</a:t>
            </a:r>
            <a:endParaRPr lang="en-IN" dirty="0"/>
          </a:p>
          <a:p>
            <a:endParaRPr lang="en-IN" dirty="0"/>
          </a:p>
        </p:txBody>
      </p:sp>
      <p:sp>
        <p:nvSpPr>
          <p:cNvPr id="4" name="Slide Number Placeholder 3"/>
          <p:cNvSpPr>
            <a:spLocks noGrp="1"/>
          </p:cNvSpPr>
          <p:nvPr>
            <p:ph type="sldNum" sz="quarter" idx="5"/>
          </p:nvPr>
        </p:nvSpPr>
        <p:spPr/>
        <p:txBody>
          <a:bodyPr/>
          <a:lstStyle/>
          <a:p>
            <a:fld id="{BBE8B6DA-F3F0-48A5-A227-3F4240514402}" type="slidenum">
              <a:rPr lang="en-IN" smtClean="0"/>
              <a:pPr/>
              <a:t>29</a:t>
            </a:fld>
            <a:endParaRPr lang="en-IN"/>
          </a:p>
        </p:txBody>
      </p:sp>
    </p:spTree>
    <p:extLst>
      <p:ext uri="{BB962C8B-B14F-4D97-AF65-F5344CB8AC3E}">
        <p14:creationId xmlns:p14="http://schemas.microsoft.com/office/powerpoint/2010/main" xmlns="" val="1798866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1B5F23-5BED-4BEF-8192-F4D079799D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79D048D0-C71E-4F43-9E01-937ED4A0C3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EC978D-32C8-496D-926B-C61455EEECEA}"/>
              </a:ext>
            </a:extLst>
          </p:cNvPr>
          <p:cNvSpPr>
            <a:spLocks noGrp="1"/>
          </p:cNvSpPr>
          <p:nvPr>
            <p:ph type="dt" sz="half" idx="10"/>
          </p:nvPr>
        </p:nvSpPr>
        <p:spPr/>
        <p:txBody>
          <a:bodyPr/>
          <a:lstStyle/>
          <a:p>
            <a:fld id="{9B7A89E5-DC78-4BE3-922F-D757196A5EF3}" type="datetime1">
              <a:rPr lang="en-US" smtClean="0"/>
              <a:pPr/>
              <a:t>5/17/2022</a:t>
            </a:fld>
            <a:endParaRPr lang="en-US"/>
          </a:p>
        </p:txBody>
      </p:sp>
      <p:sp>
        <p:nvSpPr>
          <p:cNvPr id="5" name="Footer Placeholder 4">
            <a:extLst>
              <a:ext uri="{FF2B5EF4-FFF2-40B4-BE49-F238E27FC236}">
                <a16:creationId xmlns:a16="http://schemas.microsoft.com/office/drawing/2014/main" xmlns="" id="{A9B74C35-19A6-474D-AF35-AA315E8EA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723909A-5EB2-48A5-A063-6289D3CBB5D4}"/>
              </a:ext>
            </a:extLst>
          </p:cNvPr>
          <p:cNvSpPr>
            <a:spLocks noGrp="1"/>
          </p:cNvSpPr>
          <p:nvPr>
            <p:ph type="sldNum" sz="quarter" idx="12"/>
          </p:nvPr>
        </p:nvSpPr>
        <p:spPr/>
        <p:txBody>
          <a:bodyPr/>
          <a:lstStyle/>
          <a:p>
            <a:fld id="{886EB04F-21CD-4EF6-8FD3-385AD585F004}" type="slidenum">
              <a:rPr lang="en-US" smtClean="0"/>
              <a:pPr/>
              <a:t>‹#›</a:t>
            </a:fld>
            <a:endParaRPr lang="en-US"/>
          </a:p>
        </p:txBody>
      </p:sp>
    </p:spTree>
    <p:extLst>
      <p:ext uri="{BB962C8B-B14F-4D97-AF65-F5344CB8AC3E}">
        <p14:creationId xmlns:p14="http://schemas.microsoft.com/office/powerpoint/2010/main" xmlns="" val="1055171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4A2256-BA6E-49E4-96FD-D46343C8B4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12A3715-35F6-438D-8797-11A41454526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4900AD4-89B8-4129-A8DD-A500AB829461}"/>
              </a:ext>
            </a:extLst>
          </p:cNvPr>
          <p:cNvSpPr>
            <a:spLocks noGrp="1"/>
          </p:cNvSpPr>
          <p:nvPr>
            <p:ph type="dt" sz="half" idx="10"/>
          </p:nvPr>
        </p:nvSpPr>
        <p:spPr/>
        <p:txBody>
          <a:bodyPr/>
          <a:lstStyle/>
          <a:p>
            <a:fld id="{7AD9F764-F2C3-4F8E-A03A-CC7CC4F493F3}" type="datetime1">
              <a:rPr lang="en-US" smtClean="0"/>
              <a:pPr/>
              <a:t>5/17/2022</a:t>
            </a:fld>
            <a:endParaRPr lang="en-US"/>
          </a:p>
        </p:txBody>
      </p:sp>
      <p:sp>
        <p:nvSpPr>
          <p:cNvPr id="5" name="Footer Placeholder 4">
            <a:extLst>
              <a:ext uri="{FF2B5EF4-FFF2-40B4-BE49-F238E27FC236}">
                <a16:creationId xmlns:a16="http://schemas.microsoft.com/office/drawing/2014/main" xmlns="" id="{A2D2B1CF-F6FB-4DE0-9B80-34C69562C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4DEC634-5BAD-445F-9B87-1C77DB98F5D4}"/>
              </a:ext>
            </a:extLst>
          </p:cNvPr>
          <p:cNvSpPr>
            <a:spLocks noGrp="1"/>
          </p:cNvSpPr>
          <p:nvPr>
            <p:ph type="sldNum" sz="quarter" idx="12"/>
          </p:nvPr>
        </p:nvSpPr>
        <p:spPr/>
        <p:txBody>
          <a:bodyPr/>
          <a:lstStyle/>
          <a:p>
            <a:fld id="{886EB04F-21CD-4EF6-8FD3-385AD585F004}" type="slidenum">
              <a:rPr lang="en-US" smtClean="0"/>
              <a:pPr/>
              <a:t>‹#›</a:t>
            </a:fld>
            <a:endParaRPr lang="en-US"/>
          </a:p>
        </p:txBody>
      </p:sp>
    </p:spTree>
    <p:extLst>
      <p:ext uri="{BB962C8B-B14F-4D97-AF65-F5344CB8AC3E}">
        <p14:creationId xmlns:p14="http://schemas.microsoft.com/office/powerpoint/2010/main" xmlns="" val="2350730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7B7ACF8-120F-42F4-B2B5-E5FC37B958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1D2E9ADF-F824-4130-B815-F10989F8BAA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11E0490-69F3-4038-BB9E-A9C2B2723E93}"/>
              </a:ext>
            </a:extLst>
          </p:cNvPr>
          <p:cNvSpPr>
            <a:spLocks noGrp="1"/>
          </p:cNvSpPr>
          <p:nvPr>
            <p:ph type="dt" sz="half" idx="10"/>
          </p:nvPr>
        </p:nvSpPr>
        <p:spPr/>
        <p:txBody>
          <a:bodyPr/>
          <a:lstStyle/>
          <a:p>
            <a:fld id="{BF93B3CE-FA62-4D0C-89A1-4E4A8BD95711}" type="datetime1">
              <a:rPr lang="en-US" smtClean="0"/>
              <a:pPr/>
              <a:t>5/17/2022</a:t>
            </a:fld>
            <a:endParaRPr lang="en-US"/>
          </a:p>
        </p:txBody>
      </p:sp>
      <p:sp>
        <p:nvSpPr>
          <p:cNvPr id="5" name="Footer Placeholder 4">
            <a:extLst>
              <a:ext uri="{FF2B5EF4-FFF2-40B4-BE49-F238E27FC236}">
                <a16:creationId xmlns:a16="http://schemas.microsoft.com/office/drawing/2014/main" xmlns="" id="{D03843BB-0CB8-4675-AE5B-AD0F76EA8D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5396BA5-B11C-45FA-B335-6E36BDA6BECC}"/>
              </a:ext>
            </a:extLst>
          </p:cNvPr>
          <p:cNvSpPr>
            <a:spLocks noGrp="1"/>
          </p:cNvSpPr>
          <p:nvPr>
            <p:ph type="sldNum" sz="quarter" idx="12"/>
          </p:nvPr>
        </p:nvSpPr>
        <p:spPr/>
        <p:txBody>
          <a:bodyPr/>
          <a:lstStyle/>
          <a:p>
            <a:fld id="{886EB04F-21CD-4EF6-8FD3-385AD585F004}" type="slidenum">
              <a:rPr lang="en-US" smtClean="0"/>
              <a:pPr/>
              <a:t>‹#›</a:t>
            </a:fld>
            <a:endParaRPr lang="en-US"/>
          </a:p>
        </p:txBody>
      </p:sp>
    </p:spTree>
    <p:extLst>
      <p:ext uri="{BB962C8B-B14F-4D97-AF65-F5344CB8AC3E}">
        <p14:creationId xmlns:p14="http://schemas.microsoft.com/office/powerpoint/2010/main" xmlns="" val="1444017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3E156C-DC4B-4171-AC95-C813508ED4E3}" type="datetime1">
              <a:rPr lang="en-US" smtClean="0"/>
              <a:pPr/>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EB04F-21CD-4EF6-8FD3-385AD585F004}" type="slidenum">
              <a:rPr lang="en-US" smtClean="0"/>
              <a:pPr/>
              <a:t>‹#›</a:t>
            </a:fld>
            <a:endParaRPr lang="en-US"/>
          </a:p>
        </p:txBody>
      </p:sp>
    </p:spTree>
    <p:extLst>
      <p:ext uri="{BB962C8B-B14F-4D97-AF65-F5344CB8AC3E}">
        <p14:creationId xmlns:p14="http://schemas.microsoft.com/office/powerpoint/2010/main" xmlns="" val="1297183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7CCB58-4BDD-4676-9A7B-FB7915A179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35A9993-97EA-430D-A683-4E010C14AE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BA655FA-C2E5-42F4-8CA1-F378F8CBDC31}"/>
              </a:ext>
            </a:extLst>
          </p:cNvPr>
          <p:cNvSpPr>
            <a:spLocks noGrp="1"/>
          </p:cNvSpPr>
          <p:nvPr>
            <p:ph type="dt" sz="half" idx="10"/>
          </p:nvPr>
        </p:nvSpPr>
        <p:spPr/>
        <p:txBody>
          <a:bodyPr/>
          <a:lstStyle/>
          <a:p>
            <a:fld id="{556D6B16-A52D-4666-B438-1F224ED23234}" type="datetime1">
              <a:rPr lang="en-US" smtClean="0"/>
              <a:pPr/>
              <a:t>5/17/2022</a:t>
            </a:fld>
            <a:endParaRPr lang="en-US"/>
          </a:p>
        </p:txBody>
      </p:sp>
      <p:sp>
        <p:nvSpPr>
          <p:cNvPr id="5" name="Footer Placeholder 4">
            <a:extLst>
              <a:ext uri="{FF2B5EF4-FFF2-40B4-BE49-F238E27FC236}">
                <a16:creationId xmlns:a16="http://schemas.microsoft.com/office/drawing/2014/main" xmlns="" id="{0A4ABB55-9BF1-4339-B3CD-2D1B5CA3D8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A76EC81-8EA2-4314-9253-40CA4D6477ED}"/>
              </a:ext>
            </a:extLst>
          </p:cNvPr>
          <p:cNvSpPr>
            <a:spLocks noGrp="1"/>
          </p:cNvSpPr>
          <p:nvPr>
            <p:ph type="sldNum" sz="quarter" idx="12"/>
          </p:nvPr>
        </p:nvSpPr>
        <p:spPr/>
        <p:txBody>
          <a:bodyPr/>
          <a:lstStyle/>
          <a:p>
            <a:fld id="{886EB04F-21CD-4EF6-8FD3-385AD585F004}" type="slidenum">
              <a:rPr lang="en-US" smtClean="0"/>
              <a:pPr/>
              <a:t>‹#›</a:t>
            </a:fld>
            <a:endParaRPr lang="en-US"/>
          </a:p>
        </p:txBody>
      </p:sp>
    </p:spTree>
    <p:extLst>
      <p:ext uri="{BB962C8B-B14F-4D97-AF65-F5344CB8AC3E}">
        <p14:creationId xmlns:p14="http://schemas.microsoft.com/office/powerpoint/2010/main" xmlns="" val="930717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640296-4260-4AA5-978C-B6DAFE3559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9DBD7EC-12BD-4074-B65E-4F38A765F6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09404424-7D66-4EFB-9F07-D397FDBC2DC4}"/>
              </a:ext>
            </a:extLst>
          </p:cNvPr>
          <p:cNvSpPr>
            <a:spLocks noGrp="1"/>
          </p:cNvSpPr>
          <p:nvPr>
            <p:ph type="dt" sz="half" idx="10"/>
          </p:nvPr>
        </p:nvSpPr>
        <p:spPr/>
        <p:txBody>
          <a:bodyPr/>
          <a:lstStyle/>
          <a:p>
            <a:fld id="{05D4AE4D-23ED-4324-B445-3F8806F7C2FD}" type="datetime1">
              <a:rPr lang="en-US" smtClean="0"/>
              <a:pPr/>
              <a:t>5/17/2022</a:t>
            </a:fld>
            <a:endParaRPr lang="en-US"/>
          </a:p>
        </p:txBody>
      </p:sp>
      <p:sp>
        <p:nvSpPr>
          <p:cNvPr id="5" name="Footer Placeholder 4">
            <a:extLst>
              <a:ext uri="{FF2B5EF4-FFF2-40B4-BE49-F238E27FC236}">
                <a16:creationId xmlns:a16="http://schemas.microsoft.com/office/drawing/2014/main" xmlns="" id="{A595B134-4C13-427A-BFA5-0647617488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FF98BE2-7766-47CA-BC24-C09990F6C7C0}"/>
              </a:ext>
            </a:extLst>
          </p:cNvPr>
          <p:cNvSpPr>
            <a:spLocks noGrp="1"/>
          </p:cNvSpPr>
          <p:nvPr>
            <p:ph type="sldNum" sz="quarter" idx="12"/>
          </p:nvPr>
        </p:nvSpPr>
        <p:spPr/>
        <p:txBody>
          <a:bodyPr/>
          <a:lstStyle/>
          <a:p>
            <a:fld id="{886EB04F-21CD-4EF6-8FD3-385AD585F004}" type="slidenum">
              <a:rPr lang="en-US" smtClean="0"/>
              <a:pPr/>
              <a:t>‹#›</a:t>
            </a:fld>
            <a:endParaRPr lang="en-US"/>
          </a:p>
        </p:txBody>
      </p:sp>
    </p:spTree>
    <p:extLst>
      <p:ext uri="{BB962C8B-B14F-4D97-AF65-F5344CB8AC3E}">
        <p14:creationId xmlns:p14="http://schemas.microsoft.com/office/powerpoint/2010/main" xmlns="" val="1601985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E1DE10-9D8B-4698-A6B5-76D5B5551B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2ADD01D-21DC-4C71-8A7D-CD74947DB22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08A0ABD-D122-49A6-923D-B67032FB99D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053CADA8-702F-4BEA-8623-3308C9B20BFA}"/>
              </a:ext>
            </a:extLst>
          </p:cNvPr>
          <p:cNvSpPr>
            <a:spLocks noGrp="1"/>
          </p:cNvSpPr>
          <p:nvPr>
            <p:ph type="dt" sz="half" idx="10"/>
          </p:nvPr>
        </p:nvSpPr>
        <p:spPr/>
        <p:txBody>
          <a:bodyPr/>
          <a:lstStyle/>
          <a:p>
            <a:fld id="{04656BBB-2997-4B06-9354-2973DC81EED1}" type="datetime1">
              <a:rPr lang="en-US" smtClean="0"/>
              <a:pPr/>
              <a:t>5/17/2022</a:t>
            </a:fld>
            <a:endParaRPr lang="en-US"/>
          </a:p>
        </p:txBody>
      </p:sp>
      <p:sp>
        <p:nvSpPr>
          <p:cNvPr id="6" name="Footer Placeholder 5">
            <a:extLst>
              <a:ext uri="{FF2B5EF4-FFF2-40B4-BE49-F238E27FC236}">
                <a16:creationId xmlns:a16="http://schemas.microsoft.com/office/drawing/2014/main" xmlns="" id="{593DF03C-C888-43AA-B179-B60B0AEFE0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8EAB7EC-E030-4866-9F10-6BE638C52B79}"/>
              </a:ext>
            </a:extLst>
          </p:cNvPr>
          <p:cNvSpPr>
            <a:spLocks noGrp="1"/>
          </p:cNvSpPr>
          <p:nvPr>
            <p:ph type="sldNum" sz="quarter" idx="12"/>
          </p:nvPr>
        </p:nvSpPr>
        <p:spPr/>
        <p:txBody>
          <a:bodyPr/>
          <a:lstStyle/>
          <a:p>
            <a:fld id="{886EB04F-21CD-4EF6-8FD3-385AD585F004}" type="slidenum">
              <a:rPr lang="en-US" smtClean="0"/>
              <a:pPr/>
              <a:t>‹#›</a:t>
            </a:fld>
            <a:endParaRPr lang="en-US"/>
          </a:p>
        </p:txBody>
      </p:sp>
    </p:spTree>
    <p:extLst>
      <p:ext uri="{BB962C8B-B14F-4D97-AF65-F5344CB8AC3E}">
        <p14:creationId xmlns:p14="http://schemas.microsoft.com/office/powerpoint/2010/main" xmlns="" val="168624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45DF54-D9F5-4BF5-8F2D-8AAD9B7737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4889A72D-7AE2-482A-BB60-2C3CECCBE7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B3235FD0-94C0-47E7-9404-55914483DD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0B0DC7EE-5FA9-440A-93D8-E4F3BB9200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034EBD2-9418-4F96-996E-5394F81391D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A9D8B9C6-1D2E-452D-BFF1-38E3DF055A59}"/>
              </a:ext>
            </a:extLst>
          </p:cNvPr>
          <p:cNvSpPr>
            <a:spLocks noGrp="1"/>
          </p:cNvSpPr>
          <p:nvPr>
            <p:ph type="dt" sz="half" idx="10"/>
          </p:nvPr>
        </p:nvSpPr>
        <p:spPr/>
        <p:txBody>
          <a:bodyPr/>
          <a:lstStyle/>
          <a:p>
            <a:fld id="{27D08F16-A05A-47AA-A72C-27834D639AE2}" type="datetime1">
              <a:rPr lang="en-US" smtClean="0"/>
              <a:pPr/>
              <a:t>5/17/2022</a:t>
            </a:fld>
            <a:endParaRPr lang="en-US"/>
          </a:p>
        </p:txBody>
      </p:sp>
      <p:sp>
        <p:nvSpPr>
          <p:cNvPr id="8" name="Footer Placeholder 7">
            <a:extLst>
              <a:ext uri="{FF2B5EF4-FFF2-40B4-BE49-F238E27FC236}">
                <a16:creationId xmlns:a16="http://schemas.microsoft.com/office/drawing/2014/main" xmlns="" id="{E78AAAA4-9403-48D1-AD88-F3B0E6FBE2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5BCAE275-D9C0-4853-B4D9-32012D1B19A3}"/>
              </a:ext>
            </a:extLst>
          </p:cNvPr>
          <p:cNvSpPr>
            <a:spLocks noGrp="1"/>
          </p:cNvSpPr>
          <p:nvPr>
            <p:ph type="sldNum" sz="quarter" idx="12"/>
          </p:nvPr>
        </p:nvSpPr>
        <p:spPr/>
        <p:txBody>
          <a:bodyPr/>
          <a:lstStyle/>
          <a:p>
            <a:fld id="{886EB04F-21CD-4EF6-8FD3-385AD585F004}" type="slidenum">
              <a:rPr lang="en-US" smtClean="0"/>
              <a:pPr/>
              <a:t>‹#›</a:t>
            </a:fld>
            <a:endParaRPr lang="en-US"/>
          </a:p>
        </p:txBody>
      </p:sp>
    </p:spTree>
    <p:extLst>
      <p:ext uri="{BB962C8B-B14F-4D97-AF65-F5344CB8AC3E}">
        <p14:creationId xmlns:p14="http://schemas.microsoft.com/office/powerpoint/2010/main" xmlns="" val="409962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E0E11A-27BD-4796-8162-44F43A5D5B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94FFC23-1D38-4968-A0F8-B17DB1456A5D}"/>
              </a:ext>
            </a:extLst>
          </p:cNvPr>
          <p:cNvSpPr>
            <a:spLocks noGrp="1"/>
          </p:cNvSpPr>
          <p:nvPr>
            <p:ph type="dt" sz="half" idx="10"/>
          </p:nvPr>
        </p:nvSpPr>
        <p:spPr/>
        <p:txBody>
          <a:bodyPr/>
          <a:lstStyle/>
          <a:p>
            <a:fld id="{B16A4CB9-53A4-4992-B068-D3B7AB3276CF}" type="datetime1">
              <a:rPr lang="en-US" smtClean="0"/>
              <a:pPr/>
              <a:t>5/17/2022</a:t>
            </a:fld>
            <a:endParaRPr lang="en-US"/>
          </a:p>
        </p:txBody>
      </p:sp>
      <p:sp>
        <p:nvSpPr>
          <p:cNvPr id="4" name="Footer Placeholder 3">
            <a:extLst>
              <a:ext uri="{FF2B5EF4-FFF2-40B4-BE49-F238E27FC236}">
                <a16:creationId xmlns:a16="http://schemas.microsoft.com/office/drawing/2014/main" xmlns="" id="{833D6072-E11E-40C0-B1AE-7E4967BA84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38BFF8FA-B0A8-4810-B05A-E30DB4198E80}"/>
              </a:ext>
            </a:extLst>
          </p:cNvPr>
          <p:cNvSpPr>
            <a:spLocks noGrp="1"/>
          </p:cNvSpPr>
          <p:nvPr>
            <p:ph type="sldNum" sz="quarter" idx="12"/>
          </p:nvPr>
        </p:nvSpPr>
        <p:spPr/>
        <p:txBody>
          <a:bodyPr/>
          <a:lstStyle/>
          <a:p>
            <a:fld id="{886EB04F-21CD-4EF6-8FD3-385AD585F004}" type="slidenum">
              <a:rPr lang="en-US" smtClean="0"/>
              <a:pPr/>
              <a:t>‹#›</a:t>
            </a:fld>
            <a:endParaRPr lang="en-US"/>
          </a:p>
        </p:txBody>
      </p:sp>
    </p:spTree>
    <p:extLst>
      <p:ext uri="{BB962C8B-B14F-4D97-AF65-F5344CB8AC3E}">
        <p14:creationId xmlns:p14="http://schemas.microsoft.com/office/powerpoint/2010/main" xmlns="" val="2264797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68E2D3F-3F88-4A87-AC2B-9E24462617EB}"/>
              </a:ext>
            </a:extLst>
          </p:cNvPr>
          <p:cNvSpPr>
            <a:spLocks noGrp="1"/>
          </p:cNvSpPr>
          <p:nvPr>
            <p:ph type="dt" sz="half" idx="10"/>
          </p:nvPr>
        </p:nvSpPr>
        <p:spPr/>
        <p:txBody>
          <a:bodyPr/>
          <a:lstStyle/>
          <a:p>
            <a:fld id="{0F83F19C-21D7-4D1C-89B8-58AB4E38544F}" type="datetime1">
              <a:rPr lang="en-US" smtClean="0"/>
              <a:pPr/>
              <a:t>5/17/2022</a:t>
            </a:fld>
            <a:endParaRPr lang="en-US"/>
          </a:p>
        </p:txBody>
      </p:sp>
      <p:sp>
        <p:nvSpPr>
          <p:cNvPr id="3" name="Footer Placeholder 2">
            <a:extLst>
              <a:ext uri="{FF2B5EF4-FFF2-40B4-BE49-F238E27FC236}">
                <a16:creationId xmlns:a16="http://schemas.microsoft.com/office/drawing/2014/main" xmlns="" id="{61B05AE2-D050-4731-83CA-858E5A37BA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828F063C-5856-4376-B7B6-60D1BFF9BAA1}"/>
              </a:ext>
            </a:extLst>
          </p:cNvPr>
          <p:cNvSpPr>
            <a:spLocks noGrp="1"/>
          </p:cNvSpPr>
          <p:nvPr>
            <p:ph type="sldNum" sz="quarter" idx="12"/>
          </p:nvPr>
        </p:nvSpPr>
        <p:spPr/>
        <p:txBody>
          <a:bodyPr/>
          <a:lstStyle/>
          <a:p>
            <a:fld id="{886EB04F-21CD-4EF6-8FD3-385AD585F004}" type="slidenum">
              <a:rPr lang="en-US" smtClean="0"/>
              <a:pPr/>
              <a:t>‹#›</a:t>
            </a:fld>
            <a:endParaRPr lang="en-US"/>
          </a:p>
        </p:txBody>
      </p:sp>
    </p:spTree>
    <p:extLst>
      <p:ext uri="{BB962C8B-B14F-4D97-AF65-F5344CB8AC3E}">
        <p14:creationId xmlns:p14="http://schemas.microsoft.com/office/powerpoint/2010/main" xmlns="" val="2022583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00888C-DD34-48D4-8728-0712F9263C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A3E029A2-6051-47E2-8044-0EF059B256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B455AC9-B3A9-405B-A566-7BBD267497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846984A-0788-4221-9696-CFE253DAF444}"/>
              </a:ext>
            </a:extLst>
          </p:cNvPr>
          <p:cNvSpPr>
            <a:spLocks noGrp="1"/>
          </p:cNvSpPr>
          <p:nvPr>
            <p:ph type="dt" sz="half" idx="10"/>
          </p:nvPr>
        </p:nvSpPr>
        <p:spPr/>
        <p:txBody>
          <a:bodyPr/>
          <a:lstStyle/>
          <a:p>
            <a:fld id="{F8731CDC-C36E-403D-AD6F-CE4F031CECFF}" type="datetime1">
              <a:rPr lang="en-US" smtClean="0"/>
              <a:pPr/>
              <a:t>5/17/2022</a:t>
            </a:fld>
            <a:endParaRPr lang="en-US"/>
          </a:p>
        </p:txBody>
      </p:sp>
      <p:sp>
        <p:nvSpPr>
          <p:cNvPr id="6" name="Footer Placeholder 5">
            <a:extLst>
              <a:ext uri="{FF2B5EF4-FFF2-40B4-BE49-F238E27FC236}">
                <a16:creationId xmlns:a16="http://schemas.microsoft.com/office/drawing/2014/main" xmlns="" id="{BE72DDE2-85E7-48CF-A440-39486E40C4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426C8B6-5CBB-4C7F-8E3F-48016E4342C9}"/>
              </a:ext>
            </a:extLst>
          </p:cNvPr>
          <p:cNvSpPr>
            <a:spLocks noGrp="1"/>
          </p:cNvSpPr>
          <p:nvPr>
            <p:ph type="sldNum" sz="quarter" idx="12"/>
          </p:nvPr>
        </p:nvSpPr>
        <p:spPr/>
        <p:txBody>
          <a:bodyPr/>
          <a:lstStyle/>
          <a:p>
            <a:fld id="{886EB04F-21CD-4EF6-8FD3-385AD585F004}" type="slidenum">
              <a:rPr lang="en-US" smtClean="0"/>
              <a:pPr/>
              <a:t>‹#›</a:t>
            </a:fld>
            <a:endParaRPr lang="en-US"/>
          </a:p>
        </p:txBody>
      </p:sp>
    </p:spTree>
    <p:extLst>
      <p:ext uri="{BB962C8B-B14F-4D97-AF65-F5344CB8AC3E}">
        <p14:creationId xmlns:p14="http://schemas.microsoft.com/office/powerpoint/2010/main" xmlns="" val="2381519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C070CE-97BE-4743-A36D-DE8625743E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42FBFEE0-5FD3-4276-8A22-08F33DBA7A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746DB27C-02AD-465F-B3FA-DFE0051EA8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2BBC8CC-83EB-4711-99C5-FF875BC37798}"/>
              </a:ext>
            </a:extLst>
          </p:cNvPr>
          <p:cNvSpPr>
            <a:spLocks noGrp="1"/>
          </p:cNvSpPr>
          <p:nvPr>
            <p:ph type="dt" sz="half" idx="10"/>
          </p:nvPr>
        </p:nvSpPr>
        <p:spPr/>
        <p:txBody>
          <a:bodyPr/>
          <a:lstStyle/>
          <a:p>
            <a:fld id="{4C111C4B-BCBA-4063-9ACD-4A1A72FA107C}" type="datetime1">
              <a:rPr lang="en-US" smtClean="0"/>
              <a:pPr/>
              <a:t>5/17/2022</a:t>
            </a:fld>
            <a:endParaRPr lang="en-US"/>
          </a:p>
        </p:txBody>
      </p:sp>
      <p:sp>
        <p:nvSpPr>
          <p:cNvPr id="6" name="Footer Placeholder 5">
            <a:extLst>
              <a:ext uri="{FF2B5EF4-FFF2-40B4-BE49-F238E27FC236}">
                <a16:creationId xmlns:a16="http://schemas.microsoft.com/office/drawing/2014/main" xmlns="" id="{B9AB6218-6BF9-4FE2-9592-2809E5AB49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445083A-EC94-4CDC-A5D2-CE59B0E4C1AB}"/>
              </a:ext>
            </a:extLst>
          </p:cNvPr>
          <p:cNvSpPr>
            <a:spLocks noGrp="1"/>
          </p:cNvSpPr>
          <p:nvPr>
            <p:ph type="sldNum" sz="quarter" idx="12"/>
          </p:nvPr>
        </p:nvSpPr>
        <p:spPr/>
        <p:txBody>
          <a:bodyPr/>
          <a:lstStyle/>
          <a:p>
            <a:fld id="{886EB04F-21CD-4EF6-8FD3-385AD585F004}" type="slidenum">
              <a:rPr lang="en-US" smtClean="0"/>
              <a:pPr/>
              <a:t>‹#›</a:t>
            </a:fld>
            <a:endParaRPr lang="en-US"/>
          </a:p>
        </p:txBody>
      </p:sp>
    </p:spTree>
    <p:extLst>
      <p:ext uri="{BB962C8B-B14F-4D97-AF65-F5344CB8AC3E}">
        <p14:creationId xmlns:p14="http://schemas.microsoft.com/office/powerpoint/2010/main" xmlns="" val="3000965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B449C57-61BD-4246-82BD-B29D02BFB7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709AC7F-877D-446C-B5E5-1081FC2AAC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F6C44B1-9C64-42A5-A880-1A02681A01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C9E3E-4055-411C-83F2-992825BF81CA}" type="datetime1">
              <a:rPr lang="en-US" smtClean="0"/>
              <a:pPr/>
              <a:t>5/17/2022</a:t>
            </a:fld>
            <a:endParaRPr lang="en-US"/>
          </a:p>
        </p:txBody>
      </p:sp>
      <p:sp>
        <p:nvSpPr>
          <p:cNvPr id="5" name="Footer Placeholder 4">
            <a:extLst>
              <a:ext uri="{FF2B5EF4-FFF2-40B4-BE49-F238E27FC236}">
                <a16:creationId xmlns:a16="http://schemas.microsoft.com/office/drawing/2014/main" xmlns="" id="{68F8F01B-B896-4ADA-9718-9CE6112E0C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6B8989C-F635-4B53-A0A9-BFD4272AF1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6EB04F-21CD-4EF6-8FD3-385AD585F004}" type="slidenum">
              <a:rPr lang="en-US" smtClean="0"/>
              <a:pPr/>
              <a:t>‹#›</a:t>
            </a:fld>
            <a:endParaRPr lang="en-US"/>
          </a:p>
        </p:txBody>
      </p:sp>
    </p:spTree>
    <p:extLst>
      <p:ext uri="{BB962C8B-B14F-4D97-AF65-F5344CB8AC3E}">
        <p14:creationId xmlns:p14="http://schemas.microsoft.com/office/powerpoint/2010/main" xmlns="" val="4281045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hyperlink" Target="https://asitis.com/13/8-12.html" TargetMode="External"/><Relationship Id="rId2" Type="http://schemas.openxmlformats.org/officeDocument/2006/relationships/hyperlink" Target="https://asitis.com/13/6-7.html" TargetMode="Externa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egyankosh.ac.in/bitstream/123456789/38260/1/Unit-2.pdf" TargetMode="Externa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hyperlink" Target="https://catholic-resources.org/Bible/Epistles-VirtuesVices.htm" TargetMode="External"/><Relationship Id="rId2" Type="http://schemas.openxmlformats.org/officeDocument/2006/relationships/hyperlink" Target="https://www.britannica.com/topic/Eightfold-Path" TargetMode="External"/><Relationship Id="rId1" Type="http://schemas.openxmlformats.org/officeDocument/2006/relationships/slideLayout" Target="../slideLayouts/slideLayout12.xml"/><Relationship Id="rId4" Type="http://schemas.openxmlformats.org/officeDocument/2006/relationships/hyperlink" Target="https://egyankosh.ac.in/bitstream/123456789/38260/1/Unit-2.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29EC39-8040-43E6-8512-C879D43F53D9}"/>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Ethics and Holistic Life</a:t>
            </a:r>
          </a:p>
        </p:txBody>
      </p:sp>
      <p:sp>
        <p:nvSpPr>
          <p:cNvPr id="3" name="Subtitle 2">
            <a:extLst>
              <a:ext uri="{FF2B5EF4-FFF2-40B4-BE49-F238E27FC236}">
                <a16:creationId xmlns:a16="http://schemas.microsoft.com/office/drawing/2014/main" xmlns="" id="{8AFE691A-5ABE-485A-BE2D-2D594C06F0CE}"/>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Lectures 12 - 14</a:t>
            </a:r>
          </a:p>
        </p:txBody>
      </p:sp>
      <p:sp>
        <p:nvSpPr>
          <p:cNvPr id="4" name="Slide Number Placeholder 3">
            <a:extLst>
              <a:ext uri="{FF2B5EF4-FFF2-40B4-BE49-F238E27FC236}">
                <a16:creationId xmlns:a16="http://schemas.microsoft.com/office/drawing/2014/main" xmlns="" id="{79D28FBC-2873-428D-850F-6D72CE5AA89B}"/>
              </a:ext>
            </a:extLst>
          </p:cNvPr>
          <p:cNvSpPr>
            <a:spLocks noGrp="1"/>
          </p:cNvSpPr>
          <p:nvPr>
            <p:ph type="sldNum" sz="quarter" idx="12"/>
          </p:nvPr>
        </p:nvSpPr>
        <p:spPr/>
        <p:txBody>
          <a:bodyPr/>
          <a:lstStyle/>
          <a:p>
            <a:fld id="{886EB04F-21CD-4EF6-8FD3-385AD585F004}" type="slidenum">
              <a:rPr lang="en-US" smtClean="0">
                <a:latin typeface="Times New Roman" panose="02020603050405020304" pitchFamily="18" charset="0"/>
                <a:cs typeface="Times New Roman" panose="02020603050405020304" pitchFamily="18" charset="0"/>
              </a:rPr>
              <a:pPr/>
              <a:t>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28902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0CA86C-90F7-45AE-BE4A-537CE3604441}"/>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Understanding Harmony of the Self with the Body</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82C3F79-A13B-443C-B1AB-793AE01275F6}"/>
              </a:ext>
            </a:extLst>
          </p:cNvPr>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The responsibility of the Self towards the Body is in terms of nurturing, protecting and rightly utilizing the Body</a:t>
            </a:r>
          </a:p>
          <a:p>
            <a:pPr algn="just"/>
            <a:r>
              <a:rPr lang="en-US" dirty="0">
                <a:latin typeface="Times New Roman" panose="02020603050405020304" pitchFamily="18" charset="0"/>
                <a:cs typeface="Times New Roman" panose="02020603050405020304" pitchFamily="18" charset="0"/>
              </a:rPr>
              <a:t>Nurturing the Body is by providing appropriate air, water, food, sunlight, etc. </a:t>
            </a:r>
          </a:p>
          <a:p>
            <a:pPr algn="just"/>
            <a:r>
              <a:rPr lang="en-US" dirty="0">
                <a:latin typeface="Times New Roman" panose="02020603050405020304" pitchFamily="18" charset="0"/>
                <a:cs typeface="Times New Roman" panose="02020603050405020304" pitchFamily="18" charset="0"/>
              </a:rPr>
              <a:t>Protection is to ensure the continuity of the body which includes safeguarding from unfavorable conditions. </a:t>
            </a:r>
          </a:p>
          <a:p>
            <a:pPr algn="just"/>
            <a:r>
              <a:rPr lang="en-US" dirty="0">
                <a:latin typeface="Times New Roman" panose="02020603050405020304" pitchFamily="18" charset="0"/>
                <a:cs typeface="Times New Roman" panose="02020603050405020304" pitchFamily="18" charset="0"/>
              </a:rPr>
              <a:t>Right utilization would mean using the Body for the purpose of the Self. </a:t>
            </a:r>
          </a:p>
          <a:p>
            <a:pPr algn="just"/>
            <a:r>
              <a:rPr lang="en-US" dirty="0">
                <a:latin typeface="Times New Roman" panose="02020603050405020304" pitchFamily="18" charset="0"/>
                <a:cs typeface="Times New Roman" panose="02020603050405020304" pitchFamily="18" charset="0"/>
              </a:rPr>
              <a:t>This feeling of responsibility towards the Body is called as the feeling of </a:t>
            </a:r>
            <a:r>
              <a:rPr lang="en-US" b="1" dirty="0">
                <a:latin typeface="Times New Roman" panose="02020603050405020304" pitchFamily="18" charset="0"/>
                <a:cs typeface="Times New Roman" panose="02020603050405020304" pitchFamily="18" charset="0"/>
              </a:rPr>
              <a:t>self-regulation</a:t>
            </a:r>
            <a:r>
              <a:rPr lang="en-US" dirty="0">
                <a:latin typeface="Times New Roman" panose="02020603050405020304" pitchFamily="18" charset="0"/>
                <a:cs typeface="Times New Roman" panose="02020603050405020304" pitchFamily="18" charset="0"/>
              </a:rPr>
              <a:t>, and a natural outcome of it is </a:t>
            </a:r>
            <a:r>
              <a:rPr lang="en-US" b="1" dirty="0">
                <a:latin typeface="Times New Roman" panose="02020603050405020304" pitchFamily="18" charset="0"/>
                <a:cs typeface="Times New Roman" panose="02020603050405020304" pitchFamily="18" charset="0"/>
              </a:rPr>
              <a:t>health</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81CD0A4D-50BF-4FE2-A830-14B8C28FA637}"/>
              </a:ext>
            </a:extLst>
          </p:cNvPr>
          <p:cNvSpPr>
            <a:spLocks noGrp="1"/>
          </p:cNvSpPr>
          <p:nvPr>
            <p:ph type="sldNum" sz="quarter" idx="12"/>
          </p:nvPr>
        </p:nvSpPr>
        <p:spPr/>
        <p:txBody>
          <a:bodyPr/>
          <a:lstStyle/>
          <a:p>
            <a:fld id="{886EB04F-21CD-4EF6-8FD3-385AD585F004}" type="slidenum">
              <a:rPr lang="en-US" smtClean="0"/>
              <a:pPr/>
              <a:t>10</a:t>
            </a:fld>
            <a:endParaRPr lang="en-US"/>
          </a:p>
        </p:txBody>
      </p:sp>
    </p:spTree>
    <p:extLst>
      <p:ext uri="{BB962C8B-B14F-4D97-AF65-F5344CB8AC3E}">
        <p14:creationId xmlns:p14="http://schemas.microsoft.com/office/powerpoint/2010/main" xmlns="" val="390673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5969700-11A2-417F-9B07-8B1C786AE253}"/>
              </a:ext>
            </a:extLst>
          </p:cNvPr>
          <p:cNvSpPr>
            <a:spLocks noGrp="1"/>
          </p:cNvSpPr>
          <p:nvPr>
            <p:ph idx="1"/>
          </p:nvPr>
        </p:nvSpPr>
        <p:spPr>
          <a:xfrm>
            <a:off x="838200" y="733647"/>
            <a:ext cx="10515600" cy="5453949"/>
          </a:xfrm>
        </p:spPr>
        <p:txBody>
          <a:bodyPr/>
          <a:lstStyle/>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Indicators of a healthy body:</a:t>
            </a:r>
          </a:p>
          <a:p>
            <a:pPr marL="0" indent="0" algn="just">
              <a:buNone/>
            </a:pPr>
            <a:r>
              <a:rPr lang="en-US" dirty="0">
                <a:latin typeface="Times New Roman" panose="02020603050405020304" pitchFamily="18" charset="0"/>
                <a:cs typeface="Times New Roman" panose="02020603050405020304" pitchFamily="18" charset="0"/>
              </a:rPr>
              <a:t>• The Body is healthy if it is able to perform as per the instructions of the Self.</a:t>
            </a:r>
          </a:p>
          <a:p>
            <a:pPr marL="0" indent="0" algn="just">
              <a:buNone/>
            </a:pPr>
            <a:r>
              <a:rPr lang="en-US" dirty="0">
                <a:latin typeface="Times New Roman" panose="02020603050405020304" pitchFamily="18" charset="0"/>
                <a:cs typeface="Times New Roman" panose="02020603050405020304" pitchFamily="18" charset="0"/>
              </a:rPr>
              <a:t>• Different parts of the Body are in harmony amongst each other, they are in order.</a:t>
            </a:r>
          </a:p>
          <a:p>
            <a:pPr marL="0" indent="0" algn="just">
              <a:buNone/>
            </a:pPr>
            <a:r>
              <a:rPr lang="en-US" dirty="0">
                <a:latin typeface="Times New Roman" panose="02020603050405020304" pitchFamily="18" charset="0"/>
                <a:cs typeface="Times New Roman" panose="02020603050405020304" pitchFamily="18" charset="0"/>
              </a:rPr>
              <a:t>The feeling of self-regulation in the Self is primary. Health in the Body is a natural consequence</a:t>
            </a:r>
          </a:p>
          <a:p>
            <a:pPr marL="0" indent="0" algn="just">
              <a:buNone/>
            </a:pPr>
            <a:r>
              <a:rPr lang="en-US" b="1" dirty="0">
                <a:latin typeface="Times New Roman" panose="02020603050405020304" pitchFamily="18" charset="0"/>
                <a:cs typeface="Times New Roman" panose="02020603050405020304" pitchFamily="18" charset="0"/>
              </a:rPr>
              <a:t>When the Self has the feeling of self-regulation and there is health in the Body, there is harmony of the Self with the Body</a:t>
            </a:r>
            <a:r>
              <a:rPr lang="en-US" dirty="0">
                <a:latin typeface="Times New Roman" panose="02020603050405020304" pitchFamily="18" charset="0"/>
                <a:cs typeface="Times New Roman" panose="02020603050405020304" pitchFamily="18" charset="0"/>
              </a:rPr>
              <a:t>.</a:t>
            </a:r>
          </a:p>
        </p:txBody>
      </p:sp>
      <p:sp>
        <p:nvSpPr>
          <p:cNvPr id="2" name="Slide Number Placeholder 1">
            <a:extLst>
              <a:ext uri="{FF2B5EF4-FFF2-40B4-BE49-F238E27FC236}">
                <a16:creationId xmlns:a16="http://schemas.microsoft.com/office/drawing/2014/main" xmlns="" id="{0A86588B-62B6-4E6E-90C4-4218D85A999B}"/>
              </a:ext>
            </a:extLst>
          </p:cNvPr>
          <p:cNvSpPr>
            <a:spLocks noGrp="1"/>
          </p:cNvSpPr>
          <p:nvPr>
            <p:ph type="sldNum" sz="quarter" idx="12"/>
          </p:nvPr>
        </p:nvSpPr>
        <p:spPr/>
        <p:txBody>
          <a:bodyPr/>
          <a:lstStyle/>
          <a:p>
            <a:fld id="{886EB04F-21CD-4EF6-8FD3-385AD585F004}" type="slidenum">
              <a:rPr lang="en-US" smtClean="0"/>
              <a:pPr/>
              <a:t>11</a:t>
            </a:fld>
            <a:endParaRPr lang="en-US"/>
          </a:p>
        </p:txBody>
      </p:sp>
    </p:spTree>
    <p:extLst>
      <p:ext uri="{BB962C8B-B14F-4D97-AF65-F5344CB8AC3E}">
        <p14:creationId xmlns:p14="http://schemas.microsoft.com/office/powerpoint/2010/main" xmlns="" val="3556237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AAA233-0144-406B-86FF-1C982A3D888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Understanding Harmony in the Family</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5520EA6F-9728-4B76-9074-F8A4AC864758}"/>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Every human being is born in a family and is part of a family. </a:t>
            </a:r>
          </a:p>
          <a:p>
            <a:pPr algn="just"/>
            <a:r>
              <a:rPr lang="en-US" dirty="0">
                <a:latin typeface="Times New Roman" panose="02020603050405020304" pitchFamily="18" charset="0"/>
                <a:cs typeface="Times New Roman" panose="02020603050405020304" pitchFamily="18" charset="0"/>
              </a:rPr>
              <a:t>The family is the basic unit or building block of human </a:t>
            </a:r>
            <a:r>
              <a:rPr lang="en-US" dirty="0" err="1">
                <a:latin typeface="Times New Roman" panose="02020603050405020304" pitchFamily="18" charset="0"/>
                <a:cs typeface="Times New Roman" panose="02020603050405020304" pitchFamily="18" charset="0"/>
              </a:rPr>
              <a:t>organisation</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It provides a base for appreciating, accepting, understanding and practicing to live in relationship and harmony (order).</a:t>
            </a:r>
          </a:p>
          <a:p>
            <a:pPr algn="just"/>
            <a:r>
              <a:rPr lang="en-US" dirty="0">
                <a:latin typeface="Times New Roman" panose="02020603050405020304" pitchFamily="18" charset="0"/>
                <a:cs typeface="Times New Roman" panose="02020603050405020304" pitchFamily="18" charset="0"/>
              </a:rPr>
              <a:t>The harmony in the family has primarily to do with the fulfilment of relationship between one human being and the other human being.</a:t>
            </a:r>
          </a:p>
          <a:p>
            <a:pPr algn="just"/>
            <a:r>
              <a:rPr lang="en-US" dirty="0">
                <a:latin typeface="Times New Roman" panose="02020603050405020304" pitchFamily="18" charset="0"/>
                <a:cs typeface="Times New Roman" panose="02020603050405020304" pitchFamily="18" charset="0"/>
              </a:rPr>
              <a:t>In order to fulfil relationship, it is necessary to understand relationship.</a:t>
            </a:r>
            <a:endParaRPr lang="en-US"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FE955FAA-9D20-42D3-B9EE-3D74B7C67E86}"/>
              </a:ext>
            </a:extLst>
          </p:cNvPr>
          <p:cNvSpPr>
            <a:spLocks noGrp="1"/>
          </p:cNvSpPr>
          <p:nvPr>
            <p:ph type="sldNum" sz="quarter" idx="12"/>
          </p:nvPr>
        </p:nvSpPr>
        <p:spPr/>
        <p:txBody>
          <a:bodyPr/>
          <a:lstStyle/>
          <a:p>
            <a:fld id="{886EB04F-21CD-4EF6-8FD3-385AD585F004}" type="slidenum">
              <a:rPr lang="en-US" smtClean="0"/>
              <a:pPr/>
              <a:t>12</a:t>
            </a:fld>
            <a:endParaRPr lang="en-US"/>
          </a:p>
        </p:txBody>
      </p:sp>
    </p:spTree>
    <p:extLst>
      <p:ext uri="{BB962C8B-B14F-4D97-AF65-F5344CB8AC3E}">
        <p14:creationId xmlns:p14="http://schemas.microsoft.com/office/powerpoint/2010/main" xmlns="" val="3339138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0A200E-221C-4ACB-AEF6-958E55088B8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Understanding Relationship</a:t>
            </a:r>
          </a:p>
        </p:txBody>
      </p:sp>
      <p:sp>
        <p:nvSpPr>
          <p:cNvPr id="3" name="Content Placeholder 2">
            <a:extLst>
              <a:ext uri="{FF2B5EF4-FFF2-40B4-BE49-F238E27FC236}">
                <a16:creationId xmlns:a16="http://schemas.microsoft.com/office/drawing/2014/main" xmlns="" id="{A3D9DD84-1A62-4D0C-B491-BC4FAB735BA0}"/>
              </a:ext>
            </a:extLst>
          </p:cNvPr>
          <p:cNvSpPr>
            <a:spLocks noGrp="1"/>
          </p:cNvSpPr>
          <p:nvPr>
            <p:ph idx="1"/>
          </p:nvPr>
        </p:nvSpPr>
        <p:spPr/>
        <p:txBody>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Four important aspects of relationship:</a:t>
            </a:r>
          </a:p>
          <a:p>
            <a:pPr marL="0" indent="0" algn="just">
              <a:buNone/>
            </a:pPr>
            <a:r>
              <a:rPr lang="en-US" dirty="0">
                <a:latin typeface="Times New Roman" panose="02020603050405020304" pitchFamily="18" charset="0"/>
                <a:cs typeface="Times New Roman" panose="02020603050405020304" pitchFamily="18" charset="0"/>
              </a:rPr>
              <a:t>1. Relationship is – between one Self (I1) and another Self (I2)</a:t>
            </a:r>
          </a:p>
          <a:p>
            <a:pPr marL="0" indent="0" algn="just">
              <a:buNone/>
            </a:pPr>
            <a:r>
              <a:rPr lang="en-US" dirty="0">
                <a:latin typeface="Times New Roman" panose="02020603050405020304" pitchFamily="18" charset="0"/>
                <a:cs typeface="Times New Roman" panose="02020603050405020304" pitchFamily="18" charset="0"/>
              </a:rPr>
              <a:t>2. There are feelings in relationship – in one Self (I1) for the other Self (I2)</a:t>
            </a:r>
          </a:p>
          <a:p>
            <a:pPr marL="0" indent="0" algn="just">
              <a:buNone/>
            </a:pPr>
            <a:r>
              <a:rPr lang="en-US" dirty="0">
                <a:latin typeface="Times New Roman" panose="02020603050405020304" pitchFamily="18" charset="0"/>
                <a:cs typeface="Times New Roman" panose="02020603050405020304" pitchFamily="18" charset="0"/>
              </a:rPr>
              <a:t>3. These feelings can be </a:t>
            </a:r>
            <a:r>
              <a:rPr lang="en-US" dirty="0" err="1">
                <a:latin typeface="Times New Roman" panose="02020603050405020304" pitchFamily="18" charset="0"/>
                <a:cs typeface="Times New Roman" panose="02020603050405020304" pitchFamily="18" charset="0"/>
              </a:rPr>
              <a:t>recognised</a:t>
            </a:r>
            <a:r>
              <a:rPr lang="en-US" dirty="0">
                <a:latin typeface="Times New Roman" panose="02020603050405020304" pitchFamily="18" charset="0"/>
                <a:cs typeface="Times New Roman" panose="02020603050405020304" pitchFamily="18" charset="0"/>
              </a:rPr>
              <a:t> – they are definite</a:t>
            </a:r>
          </a:p>
          <a:p>
            <a:pPr marL="0" indent="0" algn="just">
              <a:buNone/>
            </a:pPr>
            <a:r>
              <a:rPr lang="en-US" dirty="0">
                <a:latin typeface="Times New Roman" panose="02020603050405020304" pitchFamily="18" charset="0"/>
                <a:cs typeface="Times New Roman" panose="02020603050405020304" pitchFamily="18" charset="0"/>
              </a:rPr>
              <a:t>4. The fulfilment of these feelings and their right evaluation lead to mutual happiness</a:t>
            </a:r>
          </a:p>
        </p:txBody>
      </p:sp>
      <p:sp>
        <p:nvSpPr>
          <p:cNvPr id="4" name="Slide Number Placeholder 3">
            <a:extLst>
              <a:ext uri="{FF2B5EF4-FFF2-40B4-BE49-F238E27FC236}">
                <a16:creationId xmlns:a16="http://schemas.microsoft.com/office/drawing/2014/main" xmlns="" id="{B151B582-3063-4C93-B537-24287A569B22}"/>
              </a:ext>
            </a:extLst>
          </p:cNvPr>
          <p:cNvSpPr>
            <a:spLocks noGrp="1"/>
          </p:cNvSpPr>
          <p:nvPr>
            <p:ph type="sldNum" sz="quarter" idx="12"/>
          </p:nvPr>
        </p:nvSpPr>
        <p:spPr/>
        <p:txBody>
          <a:bodyPr/>
          <a:lstStyle/>
          <a:p>
            <a:fld id="{886EB04F-21CD-4EF6-8FD3-385AD585F004}" type="slidenum">
              <a:rPr lang="en-US" smtClean="0"/>
              <a:pPr/>
              <a:t>13</a:t>
            </a:fld>
            <a:endParaRPr lang="en-US"/>
          </a:p>
        </p:txBody>
      </p:sp>
    </p:spTree>
    <p:extLst>
      <p:ext uri="{BB962C8B-B14F-4D97-AF65-F5344CB8AC3E}">
        <p14:creationId xmlns:p14="http://schemas.microsoft.com/office/powerpoint/2010/main" xmlns="" val="81227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11848C-2620-4FCD-9E7C-549EC34B920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Feelings (values) in relationship:</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54F36A06-320E-4548-B330-3177066AA8C8}"/>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1. Trust (foundation value)-Trust is to be assured that the other has a natural acceptance (intention) to make me happy and prosperous</a:t>
            </a:r>
          </a:p>
          <a:p>
            <a:pPr algn="just"/>
            <a:r>
              <a:rPr lang="en-US" dirty="0">
                <a:latin typeface="Times New Roman" panose="02020603050405020304" pitchFamily="18" charset="0"/>
                <a:cs typeface="Times New Roman" panose="02020603050405020304" pitchFamily="18" charset="0"/>
              </a:rPr>
              <a:t>2. Respect- The complete content of respect is to see that the other is similar to me in terms of purpose, </a:t>
            </a:r>
            <a:r>
              <a:rPr lang="en-US" dirty="0" err="1">
                <a:latin typeface="Times New Roman" panose="02020603050405020304" pitchFamily="18" charset="0"/>
                <a:cs typeface="Times New Roman" panose="02020603050405020304" pitchFamily="18" charset="0"/>
              </a:rPr>
              <a:t>programme</a:t>
            </a:r>
            <a:r>
              <a:rPr lang="en-US" dirty="0">
                <a:latin typeface="Times New Roman" panose="02020603050405020304" pitchFamily="18" charset="0"/>
                <a:cs typeface="Times New Roman" panose="02020603050405020304" pitchFamily="18" charset="0"/>
              </a:rPr>
              <a:t> and potential; and we are complementary to </a:t>
            </a:r>
            <a:r>
              <a:rPr lang="en-US" dirty="0" err="1">
                <a:latin typeface="Times New Roman" panose="02020603050405020304" pitchFamily="18" charset="0"/>
                <a:cs typeface="Times New Roman" panose="02020603050405020304" pitchFamily="18" charset="0"/>
              </a:rPr>
              <a:t>eachother</a:t>
            </a:r>
            <a:r>
              <a:rPr lang="en-US" dirty="0">
                <a:latin typeface="Times New Roman" panose="02020603050405020304" pitchFamily="18" charset="0"/>
                <a:cs typeface="Times New Roman" panose="02020603050405020304" pitchFamily="18" charset="0"/>
              </a:rPr>
              <a:t> in terms of competence</a:t>
            </a:r>
          </a:p>
          <a:p>
            <a:pPr algn="just"/>
            <a:r>
              <a:rPr lang="en-US" dirty="0">
                <a:latin typeface="Times New Roman" panose="02020603050405020304" pitchFamily="18" charset="0"/>
                <a:cs typeface="Times New Roman" panose="02020603050405020304" pitchFamily="18" charset="0"/>
              </a:rPr>
              <a:t>3. Affection-Affection is the feeling of being related to the other. Lack of affection is seen in the form of opposition, jealousy, etc.</a:t>
            </a:r>
          </a:p>
          <a:p>
            <a:pPr algn="just"/>
            <a:r>
              <a:rPr lang="en-US" dirty="0">
                <a:latin typeface="Times New Roman" panose="02020603050405020304" pitchFamily="18" charset="0"/>
                <a:cs typeface="Times New Roman" panose="02020603050405020304" pitchFamily="18" charset="0"/>
              </a:rPr>
              <a:t>4. Care- Care is the feeling of responsibility and commitment for nurturing and protection of the Self as well as the Body of my relative.</a:t>
            </a:r>
          </a:p>
        </p:txBody>
      </p:sp>
      <p:sp>
        <p:nvSpPr>
          <p:cNvPr id="4" name="Slide Number Placeholder 3">
            <a:extLst>
              <a:ext uri="{FF2B5EF4-FFF2-40B4-BE49-F238E27FC236}">
                <a16:creationId xmlns:a16="http://schemas.microsoft.com/office/drawing/2014/main" xmlns="" id="{FD473CB3-A804-4D30-9DA8-6091C9179D9E}"/>
              </a:ext>
            </a:extLst>
          </p:cNvPr>
          <p:cNvSpPr>
            <a:spLocks noGrp="1"/>
          </p:cNvSpPr>
          <p:nvPr>
            <p:ph type="sldNum" sz="quarter" idx="12"/>
          </p:nvPr>
        </p:nvSpPr>
        <p:spPr/>
        <p:txBody>
          <a:bodyPr/>
          <a:lstStyle/>
          <a:p>
            <a:fld id="{886EB04F-21CD-4EF6-8FD3-385AD585F004}" type="slidenum">
              <a:rPr lang="en-US" smtClean="0"/>
              <a:pPr/>
              <a:t>14</a:t>
            </a:fld>
            <a:endParaRPr lang="en-US"/>
          </a:p>
        </p:txBody>
      </p:sp>
    </p:spTree>
    <p:extLst>
      <p:ext uri="{BB962C8B-B14F-4D97-AF65-F5344CB8AC3E}">
        <p14:creationId xmlns:p14="http://schemas.microsoft.com/office/powerpoint/2010/main" xmlns="" val="2587488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146E188-F0CA-4715-AB07-BC6FDFA80C7D}"/>
              </a:ext>
            </a:extLst>
          </p:cNvPr>
          <p:cNvSpPr>
            <a:spLocks noGrp="1"/>
          </p:cNvSpPr>
          <p:nvPr>
            <p:ph idx="1"/>
          </p:nvPr>
        </p:nvSpPr>
        <p:spPr>
          <a:xfrm>
            <a:off x="838200" y="627321"/>
            <a:ext cx="10515600" cy="5549642"/>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5. Guidance- Guidance is the feeling of responsibility and commitment for development of Self by ensuring the right understanding and right feeling in the Self of my relative</a:t>
            </a:r>
          </a:p>
          <a:p>
            <a:pPr algn="just"/>
            <a:r>
              <a:rPr lang="en-US" dirty="0">
                <a:latin typeface="Times New Roman" panose="02020603050405020304" pitchFamily="18" charset="0"/>
                <a:cs typeface="Times New Roman" panose="02020603050405020304" pitchFamily="18" charset="0"/>
              </a:rPr>
              <a:t>6. Reverence- Reverence is the feeling of acceptance for excellence. Excellence is to be in a state of continuous happiness with the completeness of understanding of harmony and living in harmony at all levels. </a:t>
            </a:r>
          </a:p>
          <a:p>
            <a:pPr algn="just"/>
            <a:r>
              <a:rPr lang="en-US" dirty="0">
                <a:latin typeface="Times New Roman" panose="02020603050405020304" pitchFamily="18" charset="0"/>
                <a:cs typeface="Times New Roman" panose="02020603050405020304" pitchFamily="18" charset="0"/>
              </a:rPr>
              <a:t>7. Glory- Glory is the feeling of acceptance for those who have made effort for excellence</a:t>
            </a:r>
          </a:p>
          <a:p>
            <a:pPr algn="just"/>
            <a:r>
              <a:rPr lang="en-US" dirty="0">
                <a:latin typeface="Times New Roman" panose="02020603050405020304" pitchFamily="18" charset="0"/>
                <a:cs typeface="Times New Roman" panose="02020603050405020304" pitchFamily="18" charset="0"/>
              </a:rPr>
              <a:t>8. Gratitude- Gratitude is the feeling of acceptance for those who have made the effort for my excellence.</a:t>
            </a:r>
          </a:p>
          <a:p>
            <a:pPr algn="just"/>
            <a:r>
              <a:rPr lang="en-US" dirty="0">
                <a:latin typeface="Times New Roman" panose="02020603050405020304" pitchFamily="18" charset="0"/>
                <a:cs typeface="Times New Roman" panose="02020603050405020304" pitchFamily="18" charset="0"/>
              </a:rPr>
              <a:t>9. Love (complete value)- Love is the feeling of being related to everyone, to all. It starts from affection.</a:t>
            </a:r>
          </a:p>
          <a:p>
            <a:pPr algn="just"/>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C07E3C1A-380C-4F90-837D-2CAD6CB942B2}"/>
              </a:ext>
            </a:extLst>
          </p:cNvPr>
          <p:cNvSpPr>
            <a:spLocks noGrp="1"/>
          </p:cNvSpPr>
          <p:nvPr>
            <p:ph type="sldNum" sz="quarter" idx="12"/>
          </p:nvPr>
        </p:nvSpPr>
        <p:spPr/>
        <p:txBody>
          <a:bodyPr/>
          <a:lstStyle/>
          <a:p>
            <a:fld id="{886EB04F-21CD-4EF6-8FD3-385AD585F004}" type="slidenum">
              <a:rPr lang="en-US" smtClean="0"/>
              <a:pPr/>
              <a:t>15</a:t>
            </a:fld>
            <a:endParaRPr lang="en-US"/>
          </a:p>
        </p:txBody>
      </p:sp>
    </p:spTree>
    <p:extLst>
      <p:ext uri="{BB962C8B-B14F-4D97-AF65-F5344CB8AC3E}">
        <p14:creationId xmlns:p14="http://schemas.microsoft.com/office/powerpoint/2010/main" xmlns="" val="3946957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CFDCAB-4012-4F9D-B6D7-6125662827EB}"/>
              </a:ext>
            </a:extLst>
          </p:cNvPr>
          <p:cNvSpPr>
            <a:spLocks noGrp="1"/>
          </p:cNvSpPr>
          <p:nvPr>
            <p:ph type="title"/>
          </p:nvPr>
        </p:nvSpPr>
        <p:spPr>
          <a:xfrm>
            <a:off x="648929" y="629266"/>
            <a:ext cx="3505495" cy="1622321"/>
          </a:xfrm>
        </p:spPr>
        <p:txBody>
          <a:bodyPr>
            <a:normAutofit/>
          </a:bodyPr>
          <a:lstStyle/>
          <a:p>
            <a:r>
              <a:rPr lang="en-US" sz="3700" b="1" dirty="0">
                <a:latin typeface="Times New Roman" panose="02020603050405020304" pitchFamily="18" charset="0"/>
                <a:cs typeface="Times New Roman" panose="02020603050405020304" pitchFamily="18" charset="0"/>
              </a:rPr>
              <a:t>Understanding Harmony in the Society</a:t>
            </a:r>
            <a:endParaRPr lang="en-US" sz="37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A05042A1-D0E3-436B-B530-9DEA1223ED79}"/>
              </a:ext>
            </a:extLst>
          </p:cNvPr>
          <p:cNvSpPr>
            <a:spLocks noGrp="1"/>
          </p:cNvSpPr>
          <p:nvPr>
            <p:ph idx="1"/>
          </p:nvPr>
        </p:nvSpPr>
        <p:spPr>
          <a:xfrm>
            <a:off x="648931" y="2438400"/>
            <a:ext cx="3707532" cy="3785419"/>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We can conceive of a society only if it has families living together in a relationship of mutual fulfillment otherwise it is just like a crowd or battlefield</a:t>
            </a:r>
          </a:p>
          <a:p>
            <a:endParaRPr lang="en-US" sz="20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xmlns="" id="{5E39A796-BE83-48B1-B33F-35C4A32AAB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 name="Rounded Rectangle 9">
            <a:extLst>
              <a:ext uri="{FF2B5EF4-FFF2-40B4-BE49-F238E27FC236}">
                <a16:creationId xmlns:a16="http://schemas.microsoft.com/office/drawing/2014/main" xmlns="" id="{72F84B47-E267-4194-8194-831DB7B554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06674708-EDD5-4B0E-972A-D6C9A0C981B4}"/>
              </a:ext>
            </a:extLst>
          </p:cNvPr>
          <p:cNvPicPr>
            <a:picLocks noChangeAspect="1"/>
          </p:cNvPicPr>
          <p:nvPr/>
        </p:nvPicPr>
        <p:blipFill>
          <a:blip r:embed="rId2"/>
          <a:stretch>
            <a:fillRect/>
          </a:stretch>
        </p:blipFill>
        <p:spPr>
          <a:xfrm>
            <a:off x="5295014" y="935665"/>
            <a:ext cx="6130179" cy="4616267"/>
          </a:xfrm>
          <a:prstGeom prst="rect">
            <a:avLst/>
          </a:prstGeom>
          <a:effectLst/>
        </p:spPr>
      </p:pic>
      <p:sp>
        <p:nvSpPr>
          <p:cNvPr id="4" name="Slide Number Placeholder 3">
            <a:extLst>
              <a:ext uri="{FF2B5EF4-FFF2-40B4-BE49-F238E27FC236}">
                <a16:creationId xmlns:a16="http://schemas.microsoft.com/office/drawing/2014/main" xmlns="" id="{C2A074C4-20A5-41F7-ABD9-57CCC05C965F}"/>
              </a:ext>
            </a:extLst>
          </p:cNvPr>
          <p:cNvSpPr>
            <a:spLocks noGrp="1"/>
          </p:cNvSpPr>
          <p:nvPr>
            <p:ph type="sldNum" sz="quarter" idx="12"/>
          </p:nvPr>
        </p:nvSpPr>
        <p:spPr/>
        <p:txBody>
          <a:bodyPr/>
          <a:lstStyle/>
          <a:p>
            <a:fld id="{886EB04F-21CD-4EF6-8FD3-385AD585F004}" type="slidenum">
              <a:rPr lang="en-US" smtClean="0"/>
              <a:pPr/>
              <a:t>16</a:t>
            </a:fld>
            <a:endParaRPr lang="en-US"/>
          </a:p>
        </p:txBody>
      </p:sp>
    </p:spTree>
    <p:extLst>
      <p:ext uri="{BB962C8B-B14F-4D97-AF65-F5344CB8AC3E}">
        <p14:creationId xmlns:p14="http://schemas.microsoft.com/office/powerpoint/2010/main" xmlns="" val="522211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1A95671B-3CC6-4792-9114-B74FAEA224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xmlns="" id="{9FD8E414-2B56-4BAC-92CF-4D3951AABA6C}"/>
              </a:ext>
            </a:extLst>
          </p:cNvPr>
          <p:cNvSpPr>
            <a:spLocks noGrp="1"/>
          </p:cNvSpPr>
          <p:nvPr>
            <p:ph type="title"/>
          </p:nvPr>
        </p:nvSpPr>
        <p:spPr>
          <a:xfrm>
            <a:off x="1008184" y="174033"/>
            <a:ext cx="10175631" cy="767904"/>
          </a:xfrm>
        </p:spPr>
        <p:txBody>
          <a:bodyPr anchor="ctr">
            <a:normAutofit/>
          </a:bodyPr>
          <a:lstStyle/>
          <a:p>
            <a:pPr algn="ctr"/>
            <a:r>
              <a:rPr lang="en-US" sz="4000" dirty="0">
                <a:latin typeface="Times New Roman" panose="02020603050405020304" pitchFamily="18" charset="0"/>
                <a:cs typeface="Times New Roman" panose="02020603050405020304" pitchFamily="18" charset="0"/>
              </a:rPr>
              <a:t>Understanding Human Goal</a:t>
            </a:r>
          </a:p>
        </p:txBody>
      </p:sp>
      <p:sp>
        <p:nvSpPr>
          <p:cNvPr id="3" name="Content Placeholder 2">
            <a:extLst>
              <a:ext uri="{FF2B5EF4-FFF2-40B4-BE49-F238E27FC236}">
                <a16:creationId xmlns:a16="http://schemas.microsoft.com/office/drawing/2014/main" xmlns="" id="{4E32667B-102F-4538-9176-43CD21FF29B7}"/>
              </a:ext>
            </a:extLst>
          </p:cNvPr>
          <p:cNvSpPr>
            <a:spLocks noGrp="1"/>
          </p:cNvSpPr>
          <p:nvPr>
            <p:ph idx="1"/>
          </p:nvPr>
        </p:nvSpPr>
        <p:spPr>
          <a:xfrm>
            <a:off x="1008184" y="1115970"/>
            <a:ext cx="10175630" cy="1111841"/>
          </a:xfrm>
        </p:spPr>
        <p:txBody>
          <a:bodyPr anchor="ctr">
            <a:normAutofit/>
          </a:bodyPr>
          <a:lstStyle/>
          <a:p>
            <a:pPr algn="ctr"/>
            <a:r>
              <a:rPr lang="en-US" sz="2400" dirty="0">
                <a:latin typeface="Times New Roman" panose="02020603050405020304" pitchFamily="18" charset="0"/>
                <a:cs typeface="Times New Roman" panose="02020603050405020304" pitchFamily="18" charset="0"/>
              </a:rPr>
              <a:t>The goals of human being living in a society and the correct sequence in which these four goals can be fulfilled is shown in the figure below</a:t>
            </a:r>
          </a:p>
          <a:p>
            <a:pPr algn="ct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5F9F30F6-CCE4-470D-B73A-03204E70F0FA}"/>
              </a:ext>
            </a:extLst>
          </p:cNvPr>
          <p:cNvPicPr>
            <a:picLocks noChangeAspect="1"/>
          </p:cNvPicPr>
          <p:nvPr/>
        </p:nvPicPr>
        <p:blipFill>
          <a:blip r:embed="rId2"/>
          <a:stretch>
            <a:fillRect/>
          </a:stretch>
        </p:blipFill>
        <p:spPr>
          <a:xfrm>
            <a:off x="836678" y="2476781"/>
            <a:ext cx="10515595" cy="3756128"/>
          </a:xfrm>
          <a:prstGeom prst="rect">
            <a:avLst/>
          </a:prstGeom>
        </p:spPr>
      </p:pic>
      <p:sp>
        <p:nvSpPr>
          <p:cNvPr id="4" name="Slide Number Placeholder 3">
            <a:extLst>
              <a:ext uri="{FF2B5EF4-FFF2-40B4-BE49-F238E27FC236}">
                <a16:creationId xmlns:a16="http://schemas.microsoft.com/office/drawing/2014/main" xmlns="" id="{CD54F861-666D-45D1-B4AC-FF0B4EF57194}"/>
              </a:ext>
            </a:extLst>
          </p:cNvPr>
          <p:cNvSpPr>
            <a:spLocks noGrp="1"/>
          </p:cNvSpPr>
          <p:nvPr>
            <p:ph type="sldNum" sz="quarter" idx="12"/>
          </p:nvPr>
        </p:nvSpPr>
        <p:spPr/>
        <p:txBody>
          <a:bodyPr/>
          <a:lstStyle/>
          <a:p>
            <a:fld id="{886EB04F-21CD-4EF6-8FD3-385AD585F004}" type="slidenum">
              <a:rPr lang="en-US" smtClean="0"/>
              <a:pPr/>
              <a:t>17</a:t>
            </a:fld>
            <a:endParaRPr lang="en-US"/>
          </a:p>
        </p:txBody>
      </p:sp>
    </p:spTree>
    <p:extLst>
      <p:ext uri="{BB962C8B-B14F-4D97-AF65-F5344CB8AC3E}">
        <p14:creationId xmlns:p14="http://schemas.microsoft.com/office/powerpoint/2010/main" xmlns="" val="3357531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FC0C30-AE1E-43CE-8E64-57A64FF15B7D}"/>
              </a:ext>
            </a:extLst>
          </p:cNvPr>
          <p:cNvSpPr>
            <a:spLocks noGrp="1"/>
          </p:cNvSpPr>
          <p:nvPr>
            <p:ph type="title"/>
          </p:nvPr>
        </p:nvSpPr>
        <p:spPr/>
        <p:txBody>
          <a:bodyPr/>
          <a:lstStyle/>
          <a:p>
            <a:pPr algn="just"/>
            <a:r>
              <a:rPr lang="en-US" dirty="0">
                <a:latin typeface="Times New Roman" panose="02020603050405020304" pitchFamily="18" charset="0"/>
                <a:cs typeface="Times New Roman" panose="02020603050405020304" pitchFamily="18" charset="0"/>
              </a:rPr>
              <a:t>Dimensions (Systems) of Human Order</a:t>
            </a:r>
          </a:p>
        </p:txBody>
      </p:sp>
      <p:sp>
        <p:nvSpPr>
          <p:cNvPr id="3" name="Content Placeholder 2">
            <a:extLst>
              <a:ext uri="{FF2B5EF4-FFF2-40B4-BE49-F238E27FC236}">
                <a16:creationId xmlns:a16="http://schemas.microsoft.com/office/drawing/2014/main" xmlns="" id="{98F441EB-9CE5-4AC6-89EE-16F8974D01BC}"/>
              </a:ext>
            </a:extLst>
          </p:cNvPr>
          <p:cNvSpPr>
            <a:spLocks noGrp="1"/>
          </p:cNvSpPr>
          <p:nvPr>
            <p:ph idx="1"/>
          </p:nvPr>
        </p:nvSpPr>
        <p:spPr/>
        <p:txBody>
          <a:bodyPr>
            <a:normAutofit fontScale="92500" lnSpcReduction="20000"/>
          </a:bodyPr>
          <a:lstStyle/>
          <a:p>
            <a:pPr algn="just"/>
            <a:r>
              <a:rPr lang="en-US" dirty="0">
                <a:latin typeface="Times New Roman" panose="02020603050405020304" pitchFamily="18" charset="0"/>
                <a:cs typeface="Times New Roman" panose="02020603050405020304" pitchFamily="18" charset="0"/>
              </a:rPr>
              <a:t>The five basic systems of a human society are:</a:t>
            </a:r>
          </a:p>
          <a:p>
            <a:pPr marL="0" indent="0" algn="just">
              <a:buNone/>
            </a:pPr>
            <a:r>
              <a:rPr lang="en-US" dirty="0">
                <a:latin typeface="Times New Roman" panose="02020603050405020304" pitchFamily="18" charset="0"/>
                <a:cs typeface="Times New Roman" panose="02020603050405020304" pitchFamily="18" charset="0"/>
              </a:rPr>
              <a:t>1. </a:t>
            </a:r>
            <a:r>
              <a:rPr lang="en-US" b="1" dirty="0">
                <a:latin typeface="Times New Roman" panose="02020603050405020304" pitchFamily="18" charset="0"/>
                <a:cs typeface="Times New Roman" panose="02020603050405020304" pitchFamily="18" charset="0"/>
              </a:rPr>
              <a:t>Education-</a:t>
            </a:r>
            <a:r>
              <a:rPr lang="en-US" b="1" dirty="0" err="1">
                <a:latin typeface="Times New Roman" panose="02020603050405020304" pitchFamily="18" charset="0"/>
                <a:cs typeface="Times New Roman" panose="02020603050405020304" pitchFamily="18" charset="0"/>
              </a:rPr>
              <a:t>Sanskar</a:t>
            </a:r>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Education is to develop right understanding of the harmony at all levels of being – from self to the entire existence (individual, family, society, and nature/existence)</a:t>
            </a:r>
          </a:p>
          <a:p>
            <a:pPr algn="just"/>
            <a:r>
              <a:rPr lang="en-US" dirty="0" err="1">
                <a:latin typeface="Times New Roman" panose="02020603050405020304" pitchFamily="18" charset="0"/>
                <a:cs typeface="Times New Roman" panose="02020603050405020304" pitchFamily="18" charset="0"/>
              </a:rPr>
              <a:t>Sanskar</a:t>
            </a:r>
            <a:r>
              <a:rPr lang="en-US" dirty="0">
                <a:latin typeface="Times New Roman" panose="02020603050405020304" pitchFamily="18" charset="0"/>
                <a:cs typeface="Times New Roman" panose="02020603050405020304" pitchFamily="18" charset="0"/>
              </a:rPr>
              <a:t> is to develop the basic acceptances of the harmony at various levels.</a:t>
            </a:r>
          </a:p>
          <a:p>
            <a:pPr marL="0" indent="0" algn="just">
              <a:buNone/>
            </a:pPr>
            <a:r>
              <a:rPr lang="en-US"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 Health-Self regulation</a:t>
            </a:r>
          </a:p>
          <a:p>
            <a:pPr algn="just"/>
            <a:r>
              <a:rPr lang="en-US" dirty="0">
                <a:latin typeface="Times New Roman" panose="02020603050405020304" pitchFamily="18" charset="0"/>
                <a:cs typeface="Times New Roman" panose="02020603050405020304" pitchFamily="18" charset="0"/>
              </a:rPr>
              <a:t>Self-regulation is the feeling of responsibility towards the Body, for nurturing, protection and right utilization of the Body.</a:t>
            </a:r>
          </a:p>
          <a:p>
            <a:pPr algn="just"/>
            <a:r>
              <a:rPr lang="en-US" dirty="0">
                <a:latin typeface="Times New Roman" panose="02020603050405020304" pitchFamily="18" charset="0"/>
                <a:cs typeface="Times New Roman" panose="02020603050405020304" pitchFamily="18" charset="0"/>
              </a:rPr>
              <a:t>Health of the Body is indicated by the fact that it is able to act according to the instruction of the Self and the different parts of the Body are in harmony</a:t>
            </a:r>
          </a:p>
        </p:txBody>
      </p:sp>
      <p:sp>
        <p:nvSpPr>
          <p:cNvPr id="4" name="Slide Number Placeholder 3">
            <a:extLst>
              <a:ext uri="{FF2B5EF4-FFF2-40B4-BE49-F238E27FC236}">
                <a16:creationId xmlns:a16="http://schemas.microsoft.com/office/drawing/2014/main" xmlns="" id="{5F4EF958-9879-4BDC-BADC-A1DCE85F7BBD}"/>
              </a:ext>
            </a:extLst>
          </p:cNvPr>
          <p:cNvSpPr>
            <a:spLocks noGrp="1"/>
          </p:cNvSpPr>
          <p:nvPr>
            <p:ph type="sldNum" sz="quarter" idx="12"/>
          </p:nvPr>
        </p:nvSpPr>
        <p:spPr/>
        <p:txBody>
          <a:bodyPr/>
          <a:lstStyle/>
          <a:p>
            <a:fld id="{886EB04F-21CD-4EF6-8FD3-385AD585F004}" type="slidenum">
              <a:rPr lang="en-US" smtClean="0"/>
              <a:pPr/>
              <a:t>18</a:t>
            </a:fld>
            <a:endParaRPr lang="en-US"/>
          </a:p>
        </p:txBody>
      </p:sp>
    </p:spTree>
    <p:extLst>
      <p:ext uri="{BB962C8B-B14F-4D97-AF65-F5344CB8AC3E}">
        <p14:creationId xmlns:p14="http://schemas.microsoft.com/office/powerpoint/2010/main" xmlns="" val="559414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0F313D0-1F8A-44D3-8EDA-4838E2C7D5F8}"/>
              </a:ext>
            </a:extLst>
          </p:cNvPr>
          <p:cNvSpPr>
            <a:spLocks noGrp="1"/>
          </p:cNvSpPr>
          <p:nvPr>
            <p:ph idx="1"/>
          </p:nvPr>
        </p:nvSpPr>
        <p:spPr>
          <a:xfrm>
            <a:off x="838200" y="691116"/>
            <a:ext cx="10515600" cy="5485847"/>
          </a:xfrm>
        </p:spPr>
        <p:txBody>
          <a:bodyPr>
            <a:normAutofit fontScale="92500" lnSpcReduction="20000"/>
          </a:bodyPr>
          <a:lstStyle/>
          <a:p>
            <a:pPr marL="0" indent="0" algn="just">
              <a:buNone/>
            </a:pPr>
            <a:r>
              <a:rPr lang="en-US" dirty="0">
                <a:latin typeface="Times New Roman" panose="02020603050405020304" pitchFamily="18" charset="0"/>
                <a:cs typeface="Times New Roman" panose="02020603050405020304" pitchFamily="18" charset="0"/>
              </a:rPr>
              <a:t>3. </a:t>
            </a:r>
            <a:r>
              <a:rPr lang="en-US" b="1" dirty="0">
                <a:latin typeface="Times New Roman" panose="02020603050405020304" pitchFamily="18" charset="0"/>
                <a:cs typeface="Times New Roman" panose="02020603050405020304" pitchFamily="18" charset="0"/>
              </a:rPr>
              <a:t>Production-Work</a:t>
            </a:r>
          </a:p>
          <a:p>
            <a:pPr algn="just"/>
            <a:r>
              <a:rPr lang="en-US" dirty="0">
                <a:latin typeface="Times New Roman" panose="02020603050405020304" pitchFamily="18" charset="0"/>
                <a:cs typeface="Times New Roman" panose="02020603050405020304" pitchFamily="18" charset="0"/>
              </a:rPr>
              <a:t>Work is the effort a human being does on the rest of nature </a:t>
            </a:r>
          </a:p>
          <a:p>
            <a:pPr algn="just"/>
            <a:r>
              <a:rPr lang="en-US" dirty="0">
                <a:latin typeface="Times New Roman" panose="02020603050405020304" pitchFamily="18" charset="0"/>
                <a:cs typeface="Times New Roman" panose="02020603050405020304" pitchFamily="18" charset="0"/>
              </a:rPr>
              <a:t>Production is the physical facility obtained from work.</a:t>
            </a:r>
          </a:p>
          <a:p>
            <a:pPr marL="0" indent="0" algn="just">
              <a:buNone/>
            </a:pPr>
            <a:r>
              <a:rPr lang="en-US" dirty="0">
                <a:latin typeface="Times New Roman" panose="02020603050405020304" pitchFamily="18" charset="0"/>
                <a:cs typeface="Times New Roman" panose="02020603050405020304" pitchFamily="18" charset="0"/>
              </a:rPr>
              <a:t>4. </a:t>
            </a:r>
            <a:r>
              <a:rPr lang="en-US" b="1" dirty="0">
                <a:latin typeface="Times New Roman" panose="02020603050405020304" pitchFamily="18" charset="0"/>
                <a:cs typeface="Times New Roman" panose="02020603050405020304" pitchFamily="18" charset="0"/>
              </a:rPr>
              <a:t>Justice-Preservation</a:t>
            </a:r>
          </a:p>
          <a:p>
            <a:pPr algn="just"/>
            <a:r>
              <a:rPr lang="en-US" dirty="0">
                <a:latin typeface="Times New Roman" panose="02020603050405020304" pitchFamily="18" charset="0"/>
                <a:cs typeface="Times New Roman" panose="02020603050405020304" pitchFamily="18" charset="0"/>
              </a:rPr>
              <a:t>Justice is recognition of human-human relationship, its fulfilment and evaluation leading to mutual happiness.</a:t>
            </a:r>
          </a:p>
          <a:p>
            <a:pPr algn="just"/>
            <a:r>
              <a:rPr lang="en-US" dirty="0">
                <a:latin typeface="Times New Roman" panose="02020603050405020304" pitchFamily="18" charset="0"/>
                <a:cs typeface="Times New Roman" panose="02020603050405020304" pitchFamily="18" charset="0"/>
              </a:rPr>
              <a:t>Preservation is the recognition of relationship of human being with the rest of nature, its fulfilment and evaluation leading to mutual fulfilment</a:t>
            </a:r>
          </a:p>
          <a:p>
            <a:pPr marL="0" indent="0" algn="just">
              <a:buNone/>
            </a:pPr>
            <a:r>
              <a:rPr lang="en-US" dirty="0">
                <a:latin typeface="Times New Roman" panose="02020603050405020304" pitchFamily="18" charset="0"/>
                <a:cs typeface="Times New Roman" panose="02020603050405020304" pitchFamily="18" charset="0"/>
              </a:rPr>
              <a:t>5. </a:t>
            </a:r>
            <a:r>
              <a:rPr lang="en-US" b="1" dirty="0">
                <a:latin typeface="Times New Roman" panose="02020603050405020304" pitchFamily="18" charset="0"/>
                <a:cs typeface="Times New Roman" panose="02020603050405020304" pitchFamily="18" charset="0"/>
              </a:rPr>
              <a:t>Exchange-Storage</a:t>
            </a:r>
          </a:p>
          <a:p>
            <a:pPr algn="just"/>
            <a:r>
              <a:rPr lang="en-US" dirty="0">
                <a:latin typeface="Times New Roman" panose="02020603050405020304" pitchFamily="18" charset="0"/>
                <a:cs typeface="Times New Roman" panose="02020603050405020304" pitchFamily="18" charset="0"/>
              </a:rPr>
              <a:t>Exchange means sharing or exchanging physical facility with a view of mutual fulfillment and not with the obsession for profit.</a:t>
            </a:r>
          </a:p>
          <a:p>
            <a:pPr algn="just"/>
            <a:r>
              <a:rPr lang="en-US" dirty="0">
                <a:latin typeface="Times New Roman" panose="02020603050405020304" pitchFamily="18" charset="0"/>
                <a:cs typeface="Times New Roman" panose="02020603050405020304" pitchFamily="18" charset="0"/>
              </a:rPr>
              <a:t>Storage is preserving physical facility after the fulfillment of needs, so that it is available, when required. This is done with a view of mutual fulfilment and not with the obsession for accumulation or exploitation</a:t>
            </a:r>
          </a:p>
          <a:p>
            <a:pPr algn="just"/>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88CBE8A1-CEC0-443D-A8AB-7A6D7528C89F}"/>
              </a:ext>
            </a:extLst>
          </p:cNvPr>
          <p:cNvSpPr>
            <a:spLocks noGrp="1"/>
          </p:cNvSpPr>
          <p:nvPr>
            <p:ph type="sldNum" sz="quarter" idx="12"/>
          </p:nvPr>
        </p:nvSpPr>
        <p:spPr/>
        <p:txBody>
          <a:bodyPr/>
          <a:lstStyle/>
          <a:p>
            <a:fld id="{886EB04F-21CD-4EF6-8FD3-385AD585F004}" type="slidenum">
              <a:rPr lang="en-US" smtClean="0"/>
              <a:pPr/>
              <a:t>19</a:t>
            </a:fld>
            <a:endParaRPr lang="en-US"/>
          </a:p>
        </p:txBody>
      </p:sp>
    </p:spTree>
    <p:extLst>
      <p:ext uri="{BB962C8B-B14F-4D97-AF65-F5344CB8AC3E}">
        <p14:creationId xmlns:p14="http://schemas.microsoft.com/office/powerpoint/2010/main" xmlns="" val="3279891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5B8F7D-0EDF-428A-963F-FFBCA403004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Topics to be Covered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0DCF804-6154-4268-81C7-02FB449236E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Understanding the Human Being</a:t>
            </a:r>
          </a:p>
          <a:p>
            <a:r>
              <a:rPr lang="en-US" dirty="0">
                <a:latin typeface="Times New Roman" panose="02020603050405020304" pitchFamily="18" charset="0"/>
                <a:cs typeface="Times New Roman" panose="02020603050405020304" pitchFamily="18" charset="0"/>
              </a:rPr>
              <a:t>Understanding Harmony of the Self with the Body</a:t>
            </a:r>
          </a:p>
          <a:p>
            <a:r>
              <a:rPr lang="en-US" dirty="0">
                <a:latin typeface="Times New Roman" panose="02020603050405020304" pitchFamily="18" charset="0"/>
                <a:cs typeface="Times New Roman" panose="02020603050405020304" pitchFamily="18" charset="0"/>
              </a:rPr>
              <a:t>Ensuring Harmony in the Self by way of Self-exploration</a:t>
            </a:r>
          </a:p>
          <a:p>
            <a:r>
              <a:rPr lang="en-US" dirty="0">
                <a:latin typeface="Times New Roman" panose="02020603050405020304" pitchFamily="18" charset="0"/>
                <a:cs typeface="Times New Roman" panose="02020603050405020304" pitchFamily="18" charset="0"/>
              </a:rPr>
              <a:t>Understanding Harmony in the Family</a:t>
            </a:r>
          </a:p>
          <a:p>
            <a:r>
              <a:rPr lang="en-US" dirty="0">
                <a:latin typeface="Times New Roman" panose="02020603050405020304" pitchFamily="18" charset="0"/>
                <a:cs typeface="Times New Roman" panose="02020603050405020304" pitchFamily="18" charset="0"/>
              </a:rPr>
              <a:t>Understanding Harmony in the Society</a:t>
            </a:r>
          </a:p>
          <a:p>
            <a:r>
              <a:rPr lang="en-US" dirty="0">
                <a:latin typeface="Times New Roman" panose="02020603050405020304" pitchFamily="18" charset="0"/>
                <a:cs typeface="Times New Roman" panose="02020603050405020304" pitchFamily="18" charset="0"/>
              </a:rPr>
              <a:t>Understanding Harmony in the Nature and Existence</a:t>
            </a:r>
          </a:p>
          <a:p>
            <a:r>
              <a:rPr lang="en-US" dirty="0">
                <a:latin typeface="Times New Roman" panose="02020603050405020304" pitchFamily="18" charset="0"/>
                <a:cs typeface="Times New Roman" panose="02020603050405020304" pitchFamily="18" charset="0"/>
              </a:rPr>
              <a:t>Character, Righteousness &amp;Virtues For a Meaningful Life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xmlns="" id="{F5BDF72D-E83E-4454-A7E1-0B6298F7B549}"/>
              </a:ext>
            </a:extLst>
          </p:cNvPr>
          <p:cNvSpPr>
            <a:spLocks noGrp="1"/>
          </p:cNvSpPr>
          <p:nvPr>
            <p:ph type="sldNum" sz="quarter" idx="12"/>
          </p:nvPr>
        </p:nvSpPr>
        <p:spPr/>
        <p:txBody>
          <a:bodyPr/>
          <a:lstStyle/>
          <a:p>
            <a:fld id="{886EB04F-21CD-4EF6-8FD3-385AD585F004}" type="slidenum">
              <a:rPr lang="en-US" smtClean="0"/>
              <a:pPr/>
              <a:t>2</a:t>
            </a:fld>
            <a:endParaRPr lang="en-US"/>
          </a:p>
        </p:txBody>
      </p:sp>
    </p:spTree>
    <p:extLst>
      <p:ext uri="{BB962C8B-B14F-4D97-AF65-F5344CB8AC3E}">
        <p14:creationId xmlns:p14="http://schemas.microsoft.com/office/powerpoint/2010/main" xmlns="" val="1100487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DA5AB4-0298-4A6A-84A0-601EBD7A9F45}"/>
              </a:ext>
            </a:extLst>
          </p:cNvPr>
          <p:cNvSpPr>
            <a:spLocks noGrp="1"/>
          </p:cNvSpPr>
          <p:nvPr>
            <p:ph type="title"/>
          </p:nvPr>
        </p:nvSpPr>
        <p:spPr/>
        <p:txBody>
          <a:bodyPr>
            <a:normAutofit/>
          </a:bodyPr>
          <a:lstStyle/>
          <a:p>
            <a:pPr algn="just"/>
            <a:r>
              <a:rPr lang="en-US" dirty="0">
                <a:latin typeface="Times New Roman" panose="02020603050405020304" pitchFamily="18" charset="0"/>
                <a:cs typeface="Times New Roman" panose="02020603050405020304" pitchFamily="18" charset="0"/>
              </a:rPr>
              <a:t>Harmony from Family Order to World Family Order –Universal Human Order</a:t>
            </a:r>
          </a:p>
        </p:txBody>
      </p:sp>
      <p:sp>
        <p:nvSpPr>
          <p:cNvPr id="3" name="Content Placeholder 2">
            <a:extLst>
              <a:ext uri="{FF2B5EF4-FFF2-40B4-BE49-F238E27FC236}">
                <a16:creationId xmlns:a16="http://schemas.microsoft.com/office/drawing/2014/main" xmlns="" id="{4167C085-4AD7-4177-B54B-DEB536AC9118}"/>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scope of the society is from family order to world family order. Every human being has a role in one or more of the social systems, starting from the family order, then the family cluster order and so on to the nation family order and ultimately, the world family order, leading to universal human order.</a:t>
            </a:r>
          </a:p>
        </p:txBody>
      </p:sp>
      <p:sp>
        <p:nvSpPr>
          <p:cNvPr id="4" name="Slide Number Placeholder 3">
            <a:extLst>
              <a:ext uri="{FF2B5EF4-FFF2-40B4-BE49-F238E27FC236}">
                <a16:creationId xmlns:a16="http://schemas.microsoft.com/office/drawing/2014/main" xmlns="" id="{4CD0ADEB-9F5C-4664-BC28-6A1E1ABA638C}"/>
              </a:ext>
            </a:extLst>
          </p:cNvPr>
          <p:cNvSpPr>
            <a:spLocks noGrp="1"/>
          </p:cNvSpPr>
          <p:nvPr>
            <p:ph type="sldNum" sz="quarter" idx="12"/>
          </p:nvPr>
        </p:nvSpPr>
        <p:spPr/>
        <p:txBody>
          <a:bodyPr/>
          <a:lstStyle/>
          <a:p>
            <a:fld id="{886EB04F-21CD-4EF6-8FD3-385AD585F004}" type="slidenum">
              <a:rPr lang="en-US" smtClean="0"/>
              <a:pPr/>
              <a:t>20</a:t>
            </a:fld>
            <a:endParaRPr lang="en-US"/>
          </a:p>
        </p:txBody>
      </p:sp>
    </p:spTree>
    <p:extLst>
      <p:ext uri="{BB962C8B-B14F-4D97-AF65-F5344CB8AC3E}">
        <p14:creationId xmlns:p14="http://schemas.microsoft.com/office/powerpoint/2010/main" xmlns="" val="399390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A753BC-6D7E-40BB-BD7D-DB1AD6338F1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Understanding Harmony in the Nature and Existence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F2933D5-AF5C-496A-AB6C-4620E4DECA26}"/>
              </a:ext>
            </a:extLst>
          </p:cNvPr>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Human order is a part of nature</a:t>
            </a:r>
          </a:p>
          <a:p>
            <a:r>
              <a:rPr lang="en-US" dirty="0">
                <a:latin typeface="Times New Roman" panose="02020603050405020304" pitchFamily="18" charset="0"/>
                <a:cs typeface="Times New Roman" panose="02020603050405020304" pitchFamily="18" charset="0"/>
              </a:rPr>
              <a:t>Hence, it is essential to understand the nature and the participation of human being in nature for a mutually fulfilling and sustainable way of living</a:t>
            </a:r>
          </a:p>
          <a:p>
            <a:r>
              <a:rPr lang="en-US" dirty="0">
                <a:latin typeface="Times New Roman" panose="02020603050405020304" pitchFamily="18" charset="0"/>
                <a:cs typeface="Times New Roman" panose="02020603050405020304" pitchFamily="18" charset="0"/>
              </a:rPr>
              <a:t>Nature- collection of all the units – the air, soil, water, plants, trees, animals, birds, other human beings and even things that are at a distant from us like the sun, the moon, the other planets, </a:t>
            </a:r>
            <a:r>
              <a:rPr lang="en-US" dirty="0" err="1">
                <a:latin typeface="Times New Roman" panose="02020603050405020304" pitchFamily="18" charset="0"/>
                <a:cs typeface="Times New Roman" panose="02020603050405020304" pitchFamily="18" charset="0"/>
              </a:rPr>
              <a:t>etc</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can all be classified into four orders:</a:t>
            </a:r>
          </a:p>
          <a:p>
            <a:pPr marL="0" indent="0">
              <a:buNone/>
            </a:pPr>
            <a:r>
              <a:rPr lang="en-US" dirty="0">
                <a:latin typeface="Times New Roman" panose="02020603050405020304" pitchFamily="18" charset="0"/>
                <a:cs typeface="Times New Roman" panose="02020603050405020304" pitchFamily="18" charset="0"/>
              </a:rPr>
              <a:t>1. Physical order – this includes units like air, water, metal and so on.</a:t>
            </a:r>
          </a:p>
          <a:p>
            <a:pPr marL="0" indent="0">
              <a:buNone/>
            </a:pPr>
            <a:r>
              <a:rPr lang="en-US" dirty="0">
                <a:latin typeface="Times New Roman" panose="02020603050405020304" pitchFamily="18" charset="0"/>
                <a:cs typeface="Times New Roman" panose="02020603050405020304" pitchFamily="18" charset="0"/>
              </a:rPr>
              <a:t>2. Bio order – this includes grass, plants, trees, etc.</a:t>
            </a:r>
          </a:p>
          <a:p>
            <a:pPr marL="0" indent="0">
              <a:buNone/>
            </a:pPr>
            <a:r>
              <a:rPr lang="en-US" dirty="0">
                <a:latin typeface="Times New Roman" panose="02020603050405020304" pitchFamily="18" charset="0"/>
                <a:cs typeface="Times New Roman" panose="02020603050405020304" pitchFamily="18" charset="0"/>
              </a:rPr>
              <a:t>3. Animal order – this includes animals and birds.</a:t>
            </a:r>
          </a:p>
          <a:p>
            <a:pPr marL="0" indent="0">
              <a:buNone/>
            </a:pPr>
            <a:r>
              <a:rPr lang="en-US" dirty="0">
                <a:latin typeface="Times New Roman" panose="02020603050405020304" pitchFamily="18" charset="0"/>
                <a:cs typeface="Times New Roman" panose="02020603050405020304" pitchFamily="18" charset="0"/>
              </a:rPr>
              <a:t>4. Human order – this has human being only.</a:t>
            </a:r>
          </a:p>
        </p:txBody>
      </p:sp>
      <p:sp>
        <p:nvSpPr>
          <p:cNvPr id="4" name="Slide Number Placeholder 3">
            <a:extLst>
              <a:ext uri="{FF2B5EF4-FFF2-40B4-BE49-F238E27FC236}">
                <a16:creationId xmlns:a16="http://schemas.microsoft.com/office/drawing/2014/main" xmlns="" id="{43CD0331-DABD-46E3-8DAC-7864F0433B31}"/>
              </a:ext>
            </a:extLst>
          </p:cNvPr>
          <p:cNvSpPr>
            <a:spLocks noGrp="1"/>
          </p:cNvSpPr>
          <p:nvPr>
            <p:ph type="sldNum" sz="quarter" idx="12"/>
          </p:nvPr>
        </p:nvSpPr>
        <p:spPr/>
        <p:txBody>
          <a:bodyPr/>
          <a:lstStyle/>
          <a:p>
            <a:fld id="{886EB04F-21CD-4EF6-8FD3-385AD585F004}" type="slidenum">
              <a:rPr lang="en-US" smtClean="0"/>
              <a:pPr/>
              <a:t>21</a:t>
            </a:fld>
            <a:endParaRPr lang="en-US"/>
          </a:p>
        </p:txBody>
      </p:sp>
    </p:spTree>
    <p:extLst>
      <p:ext uri="{BB962C8B-B14F-4D97-AF65-F5344CB8AC3E}">
        <p14:creationId xmlns:p14="http://schemas.microsoft.com/office/powerpoint/2010/main" xmlns="" val="2878733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969691E-A74F-47C3-ACA4-61794EB70F32}"/>
              </a:ext>
            </a:extLst>
          </p:cNvPr>
          <p:cNvSpPr>
            <a:spLocks noGrp="1"/>
          </p:cNvSpPr>
          <p:nvPr>
            <p:ph idx="1"/>
          </p:nvPr>
        </p:nvSpPr>
        <p:spPr>
          <a:xfrm>
            <a:off x="838200" y="627321"/>
            <a:ext cx="10515600" cy="5549642"/>
          </a:xfrm>
        </p:spPr>
        <p:txBody>
          <a:bodyPr>
            <a:normAutofit fontScale="77500" lnSpcReduction="20000"/>
          </a:bodyPr>
          <a:lstStyle/>
          <a:p>
            <a:pPr algn="just"/>
            <a:r>
              <a:rPr lang="en-US" dirty="0">
                <a:latin typeface="Times New Roman" panose="02020603050405020304" pitchFamily="18" charset="0"/>
                <a:cs typeface="Times New Roman" panose="02020603050405020304" pitchFamily="18" charset="0"/>
              </a:rPr>
              <a:t>There is a relationship of mutual fulfilment amongst these. </a:t>
            </a:r>
          </a:p>
          <a:p>
            <a:pPr algn="just"/>
            <a:r>
              <a:rPr lang="en-US" dirty="0">
                <a:latin typeface="Times New Roman" panose="02020603050405020304" pitchFamily="18" charset="0"/>
                <a:cs typeface="Times New Roman" panose="02020603050405020304" pitchFamily="18" charset="0"/>
              </a:rPr>
              <a:t>It is already going on in the first three orders</a:t>
            </a:r>
          </a:p>
          <a:p>
            <a:pPr algn="just"/>
            <a:r>
              <a:rPr lang="en-US" dirty="0">
                <a:latin typeface="Times New Roman" panose="02020603050405020304" pitchFamily="18" charset="0"/>
                <a:cs typeface="Times New Roman" panose="02020603050405020304" pitchFamily="18" charset="0"/>
              </a:rPr>
              <a:t>Human being also has the natural acceptance for mutual fulfilment. All that we need to do is to understand it and live accordingly</a:t>
            </a:r>
          </a:p>
          <a:p>
            <a:pPr algn="just"/>
            <a:r>
              <a:rPr lang="en-US" dirty="0">
                <a:latin typeface="Times New Roman" panose="02020603050405020304" pitchFamily="18" charset="0"/>
                <a:cs typeface="Times New Roman" panose="02020603050405020304" pitchFamily="18" charset="0"/>
              </a:rPr>
              <a:t>Only in the human order, there is a potential for development or transformation in the Self which is not cyclic. </a:t>
            </a:r>
          </a:p>
          <a:p>
            <a:pPr algn="just"/>
            <a:r>
              <a:rPr lang="en-US" dirty="0">
                <a:latin typeface="Times New Roman" panose="02020603050405020304" pitchFamily="18" charset="0"/>
                <a:cs typeface="Times New Roman" panose="02020603050405020304" pitchFamily="18" charset="0"/>
              </a:rPr>
              <a:t>Development or permanent change is possible only in the domain of consciousness. It is in terms of</a:t>
            </a:r>
          </a:p>
          <a:p>
            <a:pPr algn="just"/>
            <a:r>
              <a:rPr lang="en-US" dirty="0">
                <a:latin typeface="Times New Roman" panose="02020603050405020304" pitchFamily="18" charset="0"/>
                <a:cs typeface="Times New Roman" panose="02020603050405020304" pitchFamily="18" charset="0"/>
              </a:rPr>
              <a:t>1. developing right understanding (understanding co-existence) and right feeling (feeling of coexistence) in the Self. It means awakening to the activities of contemplation (of relationship, participation in the larger order), understanding (of self-</a:t>
            </a:r>
            <a:r>
              <a:rPr lang="en-US" dirty="0" err="1">
                <a:latin typeface="Times New Roman" panose="02020603050405020304" pitchFamily="18" charset="0"/>
                <a:cs typeface="Times New Roman" panose="02020603050405020304" pitchFamily="18" charset="0"/>
              </a:rPr>
              <a:t>organisation</a:t>
            </a:r>
            <a:r>
              <a:rPr lang="en-US" dirty="0">
                <a:latin typeface="Times New Roman" panose="02020603050405020304" pitchFamily="18" charset="0"/>
                <a:cs typeface="Times New Roman" panose="02020603050405020304" pitchFamily="18" charset="0"/>
              </a:rPr>
              <a:t>, harmony) and realization (of co-existence)</a:t>
            </a:r>
          </a:p>
          <a:p>
            <a:pPr algn="just"/>
            <a:r>
              <a:rPr lang="en-US" dirty="0">
                <a:latin typeface="Times New Roman" panose="02020603050405020304" pitchFamily="18" charset="0"/>
                <a:cs typeface="Times New Roman" panose="02020603050405020304" pitchFamily="18" charset="0"/>
              </a:rPr>
              <a:t>2. living on the basis of right understanding and right feeling- part one is updating all our desires, thoughts and expectations in line with right understanding and right feeling; part two is the expression in the form of </a:t>
            </a:r>
            <a:r>
              <a:rPr lang="en-US" dirty="0" err="1">
                <a:latin typeface="Times New Roman" panose="02020603050405020304" pitchFamily="18" charset="0"/>
                <a:cs typeface="Times New Roman" panose="02020603050405020304" pitchFamily="18" charset="0"/>
              </a:rPr>
              <a:t>behaviour</a:t>
            </a:r>
            <a:r>
              <a:rPr lang="en-US" dirty="0">
                <a:latin typeface="Times New Roman" panose="02020603050405020304" pitchFamily="18" charset="0"/>
                <a:cs typeface="Times New Roman" panose="02020603050405020304" pitchFamily="18" charset="0"/>
              </a:rPr>
              <a:t>, work and participation in the larger order. </a:t>
            </a:r>
          </a:p>
          <a:p>
            <a:pPr algn="just"/>
            <a:r>
              <a:rPr lang="en-US" dirty="0">
                <a:latin typeface="Times New Roman" panose="02020603050405020304" pitchFamily="18" charset="0"/>
                <a:cs typeface="Times New Roman" panose="02020603050405020304" pitchFamily="18" charset="0"/>
              </a:rPr>
              <a:t>This development, this transformation in human being is facilitated by education-</a:t>
            </a:r>
            <a:r>
              <a:rPr lang="en-US" dirty="0" err="1">
                <a:latin typeface="Times New Roman" panose="02020603050405020304" pitchFamily="18" charset="0"/>
                <a:cs typeface="Times New Roman" panose="02020603050405020304" pitchFamily="18" charset="0"/>
              </a:rPr>
              <a:t>sanskar</a:t>
            </a:r>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D0BDAA53-0417-4623-8222-77B6128A1F58}"/>
              </a:ext>
            </a:extLst>
          </p:cNvPr>
          <p:cNvSpPr>
            <a:spLocks noGrp="1"/>
          </p:cNvSpPr>
          <p:nvPr>
            <p:ph type="sldNum" sz="quarter" idx="12"/>
          </p:nvPr>
        </p:nvSpPr>
        <p:spPr/>
        <p:txBody>
          <a:bodyPr/>
          <a:lstStyle/>
          <a:p>
            <a:fld id="{886EB04F-21CD-4EF6-8FD3-385AD585F004}" type="slidenum">
              <a:rPr lang="en-US" smtClean="0"/>
              <a:pPr/>
              <a:t>22</a:t>
            </a:fld>
            <a:endParaRPr lang="en-US"/>
          </a:p>
        </p:txBody>
      </p:sp>
    </p:spTree>
    <p:extLst>
      <p:ext uri="{BB962C8B-B14F-4D97-AF65-F5344CB8AC3E}">
        <p14:creationId xmlns:p14="http://schemas.microsoft.com/office/powerpoint/2010/main" xmlns="" val="510860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91CC529-EEE4-4209-8497-1AC94E52CE28}"/>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PART II</a:t>
            </a:r>
            <a:endParaRPr lang="en-US" dirty="0"/>
          </a:p>
        </p:txBody>
      </p:sp>
      <p:sp>
        <p:nvSpPr>
          <p:cNvPr id="3" name="Content Placeholder 2">
            <a:extLst>
              <a:ext uri="{FF2B5EF4-FFF2-40B4-BE49-F238E27FC236}">
                <a16:creationId xmlns:a16="http://schemas.microsoft.com/office/drawing/2014/main" xmlns="" id="{12854027-3F03-4506-AE88-A94AED649CA2}"/>
              </a:ext>
            </a:extLst>
          </p:cNvPr>
          <p:cNvSpPr>
            <a:spLocks noGrp="1"/>
          </p:cNvSpPr>
          <p:nvPr>
            <p:ph idx="1"/>
          </p:nvPr>
        </p:nvSpPr>
        <p:spPr/>
        <p:txBody>
          <a:bodyPr>
            <a:normAutofit/>
          </a:bodyPr>
          <a:lstStyle/>
          <a:p>
            <a:pPr marL="0" indent="0" algn="ctr">
              <a:buNone/>
            </a:pPr>
            <a:r>
              <a:rPr lang="en-US" sz="3600" b="1" dirty="0">
                <a:latin typeface="Times New Roman" panose="02020603050405020304" pitchFamily="18" charset="0"/>
                <a:cs typeface="Times New Roman" panose="02020603050405020304" pitchFamily="18" charset="0"/>
              </a:rPr>
              <a:t>Character, Righteousness &amp;Virtues For a Meaningful Life: Education-</a:t>
            </a:r>
            <a:r>
              <a:rPr lang="en-US" sz="3600" b="1" dirty="0" err="1">
                <a:latin typeface="Times New Roman" panose="02020603050405020304" pitchFamily="18" charset="0"/>
                <a:cs typeface="Times New Roman" panose="02020603050405020304" pitchFamily="18" charset="0"/>
              </a:rPr>
              <a:t>sanskar</a:t>
            </a:r>
            <a:r>
              <a:rPr lang="en-US" sz="3600" b="1" dirty="0">
                <a:latin typeface="Times New Roman" panose="02020603050405020304" pitchFamily="18" charset="0"/>
                <a:cs typeface="Times New Roman" panose="02020603050405020304" pitchFamily="18" charset="0"/>
              </a:rPr>
              <a:t> &amp; our scriptures</a:t>
            </a:r>
            <a:endParaRPr lang="en-US" sz="3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AE604466-BD18-45FE-AE2E-5C9A1F849493}"/>
              </a:ext>
            </a:extLst>
          </p:cNvPr>
          <p:cNvSpPr>
            <a:spLocks noGrp="1"/>
          </p:cNvSpPr>
          <p:nvPr>
            <p:ph type="sldNum" sz="quarter" idx="12"/>
          </p:nvPr>
        </p:nvSpPr>
        <p:spPr/>
        <p:txBody>
          <a:bodyPr/>
          <a:lstStyle/>
          <a:p>
            <a:fld id="{886EB04F-21CD-4EF6-8FD3-385AD585F004}" type="slidenum">
              <a:rPr lang="en-US" smtClean="0"/>
              <a:pPr/>
              <a:t>23</a:t>
            </a:fld>
            <a:endParaRPr lang="en-US"/>
          </a:p>
        </p:txBody>
      </p:sp>
    </p:spTree>
    <p:extLst>
      <p:ext uri="{BB962C8B-B14F-4D97-AF65-F5344CB8AC3E}">
        <p14:creationId xmlns:p14="http://schemas.microsoft.com/office/powerpoint/2010/main" xmlns="" val="2021283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9EEFA7E-E117-4F10-A814-69831E4B9A17}"/>
              </a:ext>
            </a:extLst>
          </p:cNvPr>
          <p:cNvSpPr>
            <a:spLocks noGrp="1"/>
          </p:cNvSpPr>
          <p:nvPr>
            <p:ph idx="1"/>
          </p:nvPr>
        </p:nvSpPr>
        <p:spPr>
          <a:xfrm>
            <a:off x="820479" y="1070713"/>
            <a:ext cx="10515600" cy="4351338"/>
          </a:xfrm>
        </p:spPr>
        <p:txBody>
          <a:bodyPr>
            <a:normAutofit/>
          </a:bodyPr>
          <a:lstStyle/>
          <a:p>
            <a:r>
              <a:rPr lang="en-US" dirty="0">
                <a:latin typeface="Times New Roman" panose="02020603050405020304" pitchFamily="18" charset="0"/>
                <a:cs typeface="Times New Roman" panose="02020603050405020304" pitchFamily="18" charset="0"/>
              </a:rPr>
              <a:t>Every religious scripture has been professing the same through ages.</a:t>
            </a:r>
          </a:p>
          <a:p>
            <a:r>
              <a:rPr lang="en-US" dirty="0" err="1">
                <a:latin typeface="Times New Roman" panose="02020603050405020304" pitchFamily="18" charset="0"/>
                <a:cs typeface="Times New Roman" panose="02020603050405020304" pitchFamily="18" charset="0"/>
              </a:rPr>
              <a:t>Bhagwad</a:t>
            </a:r>
            <a:r>
              <a:rPr lang="en-US" dirty="0">
                <a:latin typeface="Times New Roman" panose="02020603050405020304" pitchFamily="18" charset="0"/>
                <a:cs typeface="Times New Roman" panose="02020603050405020304" pitchFamily="18" charset="0"/>
              </a:rPr>
              <a:t> Gita gives the true lesson to transcend body, its desires and move towards the fulfilment of human purpose of life through soul. It lays down the principles of life to attain ultimate moksha.</a:t>
            </a:r>
          </a:p>
          <a:p>
            <a:r>
              <a:rPr lang="en-US" dirty="0">
                <a:latin typeface="Times New Roman" panose="02020603050405020304" pitchFamily="18" charset="0"/>
                <a:cs typeface="Times New Roman" panose="02020603050405020304" pitchFamily="18" charset="0"/>
              </a:rPr>
              <a:t>Buddhism also teaches the philosophy to lead a harmonious life by following the eight fold path.</a:t>
            </a:r>
          </a:p>
          <a:p>
            <a:r>
              <a:rPr lang="en-US" dirty="0">
                <a:latin typeface="Times New Roman" panose="02020603050405020304" pitchFamily="18" charset="0"/>
                <a:cs typeface="Times New Roman" panose="02020603050405020304" pitchFamily="18" charset="0"/>
              </a:rPr>
              <a:t>Bible shows the path to get eternal grace of god by following right order, which is only possible through adherence to virtues and giving up our vices.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8B827D35-C9A2-430F-AF61-823F4750BC3D}"/>
              </a:ext>
            </a:extLst>
          </p:cNvPr>
          <p:cNvSpPr>
            <a:spLocks noGrp="1"/>
          </p:cNvSpPr>
          <p:nvPr>
            <p:ph type="sldNum" sz="quarter" idx="12"/>
          </p:nvPr>
        </p:nvSpPr>
        <p:spPr/>
        <p:txBody>
          <a:bodyPr/>
          <a:lstStyle/>
          <a:p>
            <a:fld id="{886EB04F-21CD-4EF6-8FD3-385AD585F004}" type="slidenum">
              <a:rPr lang="en-US" sz="2800" smtClean="0">
                <a:latin typeface="Times New Roman" panose="02020603050405020304" pitchFamily="18" charset="0"/>
                <a:cs typeface="Times New Roman" panose="02020603050405020304" pitchFamily="18" charset="0"/>
              </a:rPr>
              <a:pPr/>
              <a:t>24</a:t>
            </a:fld>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72972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6D8D31-0AEB-48DD-AA9F-34314D664ED3}"/>
              </a:ext>
            </a:extLst>
          </p:cNvPr>
          <p:cNvSpPr>
            <a:spLocks noGrp="1"/>
          </p:cNvSpPr>
          <p:nvPr>
            <p:ph type="title"/>
          </p:nvPr>
        </p:nvSpPr>
        <p:spPr>
          <a:xfrm>
            <a:off x="913775" y="618517"/>
            <a:ext cx="10364451" cy="772961"/>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Transcending Body &amp; self through the pages of scriptures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1D4FE9A-E9E6-4A32-A4F7-DCF5607AD70A}"/>
              </a:ext>
            </a:extLst>
          </p:cNvPr>
          <p:cNvSpPr>
            <a:spLocks noGrp="1"/>
          </p:cNvSpPr>
          <p:nvPr>
            <p:ph sz="quarter" idx="13"/>
          </p:nvPr>
        </p:nvSpPr>
        <p:spPr>
          <a:xfrm>
            <a:off x="661983" y="1391478"/>
            <a:ext cx="10363826" cy="4386469"/>
          </a:xfrm>
        </p:spPr>
        <p:txBody>
          <a:bodyPr>
            <a:normAutofit fontScale="85000" lnSpcReduction="20000"/>
          </a:bodyPr>
          <a:lstStyle/>
          <a:p>
            <a:endParaRPr lang="en-US" b="1"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 </a:t>
            </a:r>
            <a:r>
              <a:rPr lang="en-US" b="1" dirty="0" err="1">
                <a:latin typeface="Times New Roman" panose="02020603050405020304" pitchFamily="18" charset="0"/>
                <a:cs typeface="Times New Roman" panose="02020603050405020304" pitchFamily="18" charset="0"/>
              </a:rPr>
              <a:t>Bhagwad</a:t>
            </a:r>
            <a:r>
              <a:rPr lang="en-US" b="1" dirty="0">
                <a:latin typeface="Times New Roman" panose="02020603050405020304" pitchFamily="18" charset="0"/>
                <a:cs typeface="Times New Roman" panose="02020603050405020304" pitchFamily="18" charset="0"/>
              </a:rPr>
              <a:t> Gita, Chapter 3, Verse 43 says:</a:t>
            </a:r>
          </a:p>
          <a:p>
            <a:r>
              <a:rPr lang="hi-IN" b="1" dirty="0">
                <a:latin typeface="Times New Roman" panose="02020603050405020304" pitchFamily="18" charset="0"/>
              </a:rPr>
              <a:t>एवं बुद्धे: परं बुद्ध्वा संस्तभ्यात्मानमात्मना |</a:t>
            </a:r>
            <a:r>
              <a:rPr lang="hi-IN" dirty="0">
                <a:latin typeface="Times New Roman" panose="02020603050405020304" pitchFamily="18" charset="0"/>
              </a:rPr>
              <a:t/>
            </a:r>
            <a:br>
              <a:rPr lang="hi-IN" dirty="0">
                <a:latin typeface="Times New Roman" panose="02020603050405020304" pitchFamily="18" charset="0"/>
              </a:rPr>
            </a:br>
            <a:r>
              <a:rPr lang="hi-IN" b="1" dirty="0">
                <a:latin typeface="Times New Roman" panose="02020603050405020304" pitchFamily="18" charset="0"/>
              </a:rPr>
              <a:t>जहि शत्रुं महाबाहो कामरूपं दुरासदम् || 43||</a:t>
            </a:r>
            <a:endParaRPr lang="en-US" b="1" dirty="0">
              <a:latin typeface="Times New Roman" panose="02020603050405020304" pitchFamily="18" charset="0"/>
            </a:endParaRPr>
          </a:p>
          <a:p>
            <a:pPr marL="0" indent="0">
              <a:buNone/>
            </a:pPr>
            <a:r>
              <a:rPr lang="en-US" sz="2200" u="sng" dirty="0">
                <a:latin typeface="Times New Roman" panose="02020603050405020304" pitchFamily="18" charset="0"/>
                <a:cs typeface="Times New Roman" panose="02020603050405020304" pitchFamily="18" charset="0"/>
              </a:rPr>
              <a:t>BG 3.43</a:t>
            </a:r>
            <a:r>
              <a:rPr lang="en-US" sz="2200" dirty="0">
                <a:latin typeface="Times New Roman" panose="02020603050405020304" pitchFamily="18" charset="0"/>
                <a:cs typeface="Times New Roman" panose="02020603050405020304" pitchFamily="18" charset="0"/>
              </a:rPr>
              <a:t>: Thus knowing the soul to be superior to the material intellect, O mighty armed Arjun, subdue the lower self (senses, mind, and intellect) by the higher self (strength of the soul), and kill this formidable enemy called lust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Source: </a:t>
            </a:r>
            <a:r>
              <a:rPr lang="en-IN" dirty="0">
                <a:hlinkClick r:id="" action="ppaction://noaction"/>
              </a:rPr>
              <a:t>https://www.holy-bhagavad-gita.org/chapter/3/verse/43)</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Buddhism says: “</a:t>
            </a:r>
            <a:r>
              <a:rPr lang="en-US" b="1" dirty="0">
                <a:latin typeface="Times New Roman" panose="02020603050405020304" pitchFamily="18" charset="0"/>
                <a:cs typeface="Times New Roman" panose="02020603050405020304" pitchFamily="18" charset="0"/>
              </a:rPr>
              <a:t>Irrigators draw off water, fletchers straighten arrows, carpenters shape wood; the wise tame themselves. - Dhammapada, 80”</a:t>
            </a:r>
          </a:p>
          <a:p>
            <a:r>
              <a:rPr lang="en-US" dirty="0">
                <a:latin typeface="Times New Roman" panose="02020603050405020304" pitchFamily="18" charset="0"/>
                <a:cs typeface="Times New Roman" panose="02020603050405020304" pitchFamily="18" charset="0"/>
              </a:rPr>
              <a:t>Source:  (https://thebuddhistcentre.com/system/files/groups/files/the_noble_eightfold_path_-_an_eight-week_course_suriyavamsa.pdf)</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5252F48B-6694-4AF6-8536-218A1966011F}"/>
              </a:ext>
            </a:extLst>
          </p:cNvPr>
          <p:cNvSpPr>
            <a:spLocks noGrp="1"/>
          </p:cNvSpPr>
          <p:nvPr>
            <p:ph type="sldNum" sz="quarter" idx="12"/>
          </p:nvPr>
        </p:nvSpPr>
        <p:spPr/>
        <p:txBody>
          <a:bodyPr/>
          <a:lstStyle/>
          <a:p>
            <a:fld id="{886EB04F-21CD-4EF6-8FD3-385AD585F004}" type="slidenum">
              <a:rPr lang="en-US" smtClean="0">
                <a:latin typeface="Times New Roman" panose="02020603050405020304" pitchFamily="18" charset="0"/>
                <a:cs typeface="Times New Roman" panose="02020603050405020304" pitchFamily="18" charset="0"/>
              </a:rPr>
              <a:pPr/>
              <a:t>25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24894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681118-938D-47BF-A9AC-F918F4369B83}"/>
              </a:ext>
            </a:extLst>
          </p:cNvPr>
          <p:cNvSpPr>
            <a:spLocks noGrp="1"/>
          </p:cNvSpPr>
          <p:nvPr>
            <p:ph type="title"/>
          </p:nvPr>
        </p:nvSpPr>
        <p:spPr>
          <a:xfrm>
            <a:off x="913775" y="251791"/>
            <a:ext cx="10364451" cy="815011"/>
          </a:xfrm>
        </p:spPr>
        <p:txBody>
          <a:bodyPr>
            <a:normAutofit/>
          </a:bodyPr>
          <a:lstStyle/>
          <a:p>
            <a:pPr algn="just"/>
            <a:r>
              <a:rPr lang="en-US" dirty="0">
                <a:latin typeface="Times New Roman" panose="02020603050405020304" pitchFamily="18" charset="0"/>
                <a:cs typeface="Times New Roman" panose="02020603050405020304" pitchFamily="18" charset="0"/>
              </a:rPr>
              <a:t>Learning &amp; Living through </a:t>
            </a:r>
            <a:r>
              <a:rPr lang="en-US" dirty="0" err="1">
                <a:latin typeface="Times New Roman" panose="02020603050405020304" pitchFamily="18" charset="0"/>
                <a:cs typeface="Times New Roman" panose="02020603050405020304" pitchFamily="18" charset="0"/>
              </a:rPr>
              <a:t>Bhagwad</a:t>
            </a:r>
            <a:r>
              <a:rPr lang="en-US" dirty="0">
                <a:latin typeface="Times New Roman" panose="02020603050405020304" pitchFamily="18" charset="0"/>
                <a:cs typeface="Times New Roman" panose="02020603050405020304" pitchFamily="18" charset="0"/>
              </a:rPr>
              <a:t> Gita</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BCBA266-1C36-4C3A-85E5-F4611D27CB2A}"/>
              </a:ext>
            </a:extLst>
          </p:cNvPr>
          <p:cNvSpPr>
            <a:spLocks noGrp="1"/>
          </p:cNvSpPr>
          <p:nvPr>
            <p:ph sz="quarter" idx="13"/>
          </p:nvPr>
        </p:nvSpPr>
        <p:spPr>
          <a:xfrm>
            <a:off x="913774" y="1311966"/>
            <a:ext cx="10363826" cy="4927516"/>
          </a:xfrm>
        </p:spPr>
        <p:txBody>
          <a:bodyPr>
            <a:normAutofit fontScale="92500" lnSpcReduction="20000"/>
          </a:bodyPr>
          <a:lstStyle/>
          <a:p>
            <a:pPr algn="just"/>
            <a:r>
              <a:rPr lang="en-IN" u="sng" dirty="0">
                <a:latin typeface="Times New Roman" panose="02020603050405020304" pitchFamily="18" charset="0"/>
                <a:cs typeface="Times New Roman" panose="02020603050405020304" pitchFamily="18" charset="0"/>
                <a:hlinkClick r:id="rId2"/>
              </a:rPr>
              <a:t>Chapter 13, Verse 6-7</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five great elements, false ego, intelligence, the unmanifested, the ten senses, the mind, the five sense objects, desire, hatred, happiness, distress, the aggregate, the life symptoms, and convictions-all these are considered, in summary, to be the field of activities and its interactions.</a:t>
            </a:r>
          </a:p>
          <a:p>
            <a:pPr algn="just"/>
            <a:r>
              <a:rPr lang="en-US" dirty="0">
                <a:latin typeface="Times New Roman" panose="02020603050405020304" pitchFamily="18" charset="0"/>
                <a:cs typeface="Times New Roman" panose="02020603050405020304" pitchFamily="18" charset="0"/>
                <a:hlinkClick r:id="rId3"/>
              </a:rPr>
              <a:t>Chapter 13, Verse 8-12</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Humility, </a:t>
            </a:r>
            <a:r>
              <a:rPr lang="en-US" dirty="0" err="1">
                <a:latin typeface="Times New Roman" panose="02020603050405020304" pitchFamily="18" charset="0"/>
                <a:cs typeface="Times New Roman" panose="02020603050405020304" pitchFamily="18" charset="0"/>
              </a:rPr>
              <a:t>pridelessness</a:t>
            </a:r>
            <a:r>
              <a:rPr lang="en-US" dirty="0">
                <a:latin typeface="Times New Roman" panose="02020603050405020304" pitchFamily="18" charset="0"/>
                <a:cs typeface="Times New Roman" panose="02020603050405020304" pitchFamily="18" charset="0"/>
              </a:rPr>
              <a:t>, nonviolence, tolerance, simplicity, approaching a bona fide spiritual master, cleanliness, steadiness and self-control; renunciation of the objects of sense gratification, absence of false ego, the perception of the evil of birth, death, old age and disease; nonattachment to children, wife, home and the rest, and </a:t>
            </a:r>
            <a:r>
              <a:rPr lang="en-US" dirty="0" err="1">
                <a:latin typeface="Times New Roman" panose="02020603050405020304" pitchFamily="18" charset="0"/>
                <a:cs typeface="Times New Roman" panose="02020603050405020304" pitchFamily="18" charset="0"/>
              </a:rPr>
              <a:t>evenmindedness</a:t>
            </a:r>
            <a:r>
              <a:rPr lang="en-US" dirty="0">
                <a:latin typeface="Times New Roman" panose="02020603050405020304" pitchFamily="18" charset="0"/>
                <a:cs typeface="Times New Roman" panose="02020603050405020304" pitchFamily="18" charset="0"/>
              </a:rPr>
              <a:t> amid pleasant and unpleasant events; constant and unalloyed devotion to Me, resorting to solitary places, detachment from the general mass of people; accepting the importance of self-realization, and philosophical search for the Absolute Truth-all these I thus declare to be knowledge, and what is contrary to these is ignorance.</a:t>
            </a:r>
          </a:p>
          <a:p>
            <a:pPr algn="just"/>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52C51A6E-B21C-4CEA-9775-CE78FF8481C6}"/>
              </a:ext>
            </a:extLst>
          </p:cNvPr>
          <p:cNvSpPr>
            <a:spLocks noGrp="1"/>
          </p:cNvSpPr>
          <p:nvPr>
            <p:ph type="sldNum" sz="quarter" idx="12"/>
          </p:nvPr>
        </p:nvSpPr>
        <p:spPr/>
        <p:txBody>
          <a:bodyPr/>
          <a:lstStyle/>
          <a:p>
            <a:pPr algn="just"/>
            <a:fld id="{886EB04F-21CD-4EF6-8FD3-385AD585F004}" type="slidenum">
              <a:rPr lang="en-US" smtClean="0">
                <a:latin typeface="Times New Roman" panose="02020603050405020304" pitchFamily="18" charset="0"/>
                <a:cs typeface="Times New Roman" panose="02020603050405020304" pitchFamily="18" charset="0"/>
              </a:rPr>
              <a:pPr algn="just"/>
              <a:t>26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485215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48F316-6A12-413A-84A1-71E40351B954}"/>
              </a:ext>
            </a:extLst>
          </p:cNvPr>
          <p:cNvSpPr>
            <a:spLocks noGrp="1"/>
          </p:cNvSpPr>
          <p:nvPr>
            <p:ph type="title"/>
          </p:nvPr>
        </p:nvSpPr>
        <p:spPr/>
        <p:txBody>
          <a:bodyPr/>
          <a:lstStyle/>
          <a:p>
            <a:pPr algn="just"/>
            <a:r>
              <a:rPr lang="en-US" dirty="0">
                <a:latin typeface="Times New Roman" panose="02020603050405020304" pitchFamily="18" charset="0"/>
                <a:cs typeface="Times New Roman" panose="02020603050405020304" pitchFamily="18" charset="0"/>
              </a:rPr>
              <a:t>Four noble truths of Buddhism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F91BCA7-1F97-4992-8923-DC7B752888AD}"/>
              </a:ext>
            </a:extLst>
          </p:cNvPr>
          <p:cNvSpPr>
            <a:spLocks noGrp="1"/>
          </p:cNvSpPr>
          <p:nvPr>
            <p:ph sz="quarter" idx="13"/>
          </p:nvPr>
        </p:nvSpPr>
        <p:spPr/>
        <p:txBody>
          <a:bodyPr>
            <a:normAutofit fontScale="85000" lnSpcReduction="10000"/>
          </a:bodyPr>
          <a:lstStyle/>
          <a:p>
            <a:pPr marL="457200" indent="-457200" algn="just">
              <a:buAutoNum type="arabicPeriod"/>
            </a:pPr>
            <a:r>
              <a:rPr lang="en-US" dirty="0">
                <a:latin typeface="Times New Roman" panose="02020603050405020304" pitchFamily="18" charset="0"/>
                <a:cs typeface="Times New Roman" panose="02020603050405020304" pitchFamily="18" charset="0"/>
              </a:rPr>
              <a:t>Dukkha, suffering or </a:t>
            </a:r>
            <a:r>
              <a:rPr lang="en-US" dirty="0" err="1">
                <a:latin typeface="Times New Roman" panose="02020603050405020304" pitchFamily="18" charset="0"/>
                <a:cs typeface="Times New Roman" panose="02020603050405020304" pitchFamily="18" charset="0"/>
              </a:rPr>
              <a:t>unsatisfactoriness</a:t>
            </a:r>
            <a:r>
              <a:rPr lang="en-US" dirty="0">
                <a:latin typeface="Times New Roman" panose="02020603050405020304" pitchFamily="18" charset="0"/>
                <a:cs typeface="Times New Roman" panose="02020603050405020304" pitchFamily="18" charset="0"/>
              </a:rPr>
              <a:t>; Buddhism does not say that everything is straightforwardly painful. We can easily disprove this by simple pleasure! But there is suffering in our life - there is “old age, sickness, death, sorrow, lamentation, grief, despair, association with the unloved, separation from the loved and not getting what one wants,” to quote the Buddha.</a:t>
            </a:r>
          </a:p>
          <a:p>
            <a:pPr marL="457200" indent="-457200" algn="just">
              <a:buAutoNum type="arabicPeriod"/>
            </a:pPr>
            <a:r>
              <a:rPr lang="en-US" dirty="0">
                <a:latin typeface="Times New Roman" panose="02020603050405020304" pitchFamily="18" charset="0"/>
                <a:cs typeface="Times New Roman" panose="02020603050405020304" pitchFamily="18" charset="0"/>
              </a:rPr>
              <a:t> The cause of suffering is craving, thirst, attachment, greed.</a:t>
            </a:r>
          </a:p>
          <a:p>
            <a:pPr marL="457200" indent="-457200" algn="just">
              <a:buAutoNum type="arabicPeriod"/>
            </a:pPr>
            <a:r>
              <a:rPr lang="en-US" dirty="0">
                <a:latin typeface="Times New Roman" panose="02020603050405020304" pitchFamily="18" charset="0"/>
                <a:cs typeface="Times New Roman" panose="02020603050405020304" pitchFamily="18" charset="0"/>
              </a:rPr>
              <a:t>Cessation of suffering - nibbana. The word nibbana means to blow out. Upon the cessation of ignorance and the attachment and aversion it causes we are no longer bound and the fire of suffering is ‘blown out”.</a:t>
            </a:r>
          </a:p>
          <a:p>
            <a:pPr marL="457200" indent="-457200" algn="just">
              <a:buAutoNum type="arabicPeriod"/>
            </a:pPr>
            <a:r>
              <a:rPr lang="en-US" dirty="0">
                <a:latin typeface="Times New Roman" panose="02020603050405020304" pitchFamily="18" charset="0"/>
                <a:cs typeface="Times New Roman" panose="02020603050405020304" pitchFamily="18" charset="0"/>
              </a:rPr>
              <a:t>The path to this cessation. The eightfold path is how we practice Buddhism. </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60918B75-3EAD-4EB8-95C0-F4EAC7E522D1}"/>
              </a:ext>
            </a:extLst>
          </p:cNvPr>
          <p:cNvSpPr>
            <a:spLocks noGrp="1"/>
          </p:cNvSpPr>
          <p:nvPr>
            <p:ph type="sldNum" sz="quarter" idx="12"/>
          </p:nvPr>
        </p:nvSpPr>
        <p:spPr/>
        <p:txBody>
          <a:bodyPr/>
          <a:lstStyle/>
          <a:p>
            <a:pPr algn="just"/>
            <a:fld id="{886EB04F-21CD-4EF6-8FD3-385AD585F004}" type="slidenum">
              <a:rPr lang="en-US" smtClean="0">
                <a:latin typeface="Times New Roman" panose="02020603050405020304" pitchFamily="18" charset="0"/>
                <a:cs typeface="Times New Roman" panose="02020603050405020304" pitchFamily="18" charset="0"/>
              </a:rPr>
              <a:pPr algn="just"/>
              <a:t>27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52669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7FDA54-8B1A-4FBD-957A-474A95D3FED2}"/>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Eight fold path of Buddhism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681FB3A-7FA2-47B5-9940-9CE8EADA8D32}"/>
              </a:ext>
            </a:extLst>
          </p:cNvPr>
          <p:cNvSpPr>
            <a:spLocks noGrp="1"/>
          </p:cNvSpPr>
          <p:nvPr>
            <p:ph sz="quarter" idx="13"/>
          </p:nvPr>
        </p:nvSpPr>
        <p:spPr/>
        <p:txBody>
          <a:bodyPr>
            <a:normAutofit fontScale="70000" lnSpcReduction="20000"/>
          </a:bodyPr>
          <a:lstStyle/>
          <a:p>
            <a:pPr algn="just"/>
            <a:r>
              <a:rPr lang="en-US" dirty="0">
                <a:latin typeface="Times New Roman" panose="02020603050405020304" pitchFamily="18" charset="0"/>
                <a:cs typeface="Times New Roman" panose="02020603050405020304" pitchFamily="18" charset="0"/>
              </a:rPr>
              <a:t>“In brief, the eight elements of the path are: (1) correct view, an accurate understanding of the nature of things, specifically the Four Noble Truths, (2) correct intention, avoiding thoughts of attachment, hatred, and harmful intent, (3) correct speech, refraining from verbal misdeeds such as lying, divisive speech, harsh speech, and senseless speech, (4) correct action, refraining from physical misdeeds such as killing, stealing, and sexual misconduct, (5) correct livelihood, avoiding trades that directly or indirectly harm others, such as selling slaves, weapons, animals for slaughter, intoxicants, or poisons, (6) correct effort, abandoning negative states of mind that have already arisen, preventing negative states that have yet to arise, and sustaining positive states that have already arisen, (7) correct mindfulness, awareness of body, feelings, thought, and phenomena (the constituents of the existing world), and (8) correct concentration, single-mindedness.” (https://www.britannica.com/topic/Eightfold-Path)</a:t>
            </a:r>
          </a:p>
          <a:p>
            <a:pPr algn="just"/>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8DD7E5A4-B196-462A-974D-7CE4CD86290F}"/>
              </a:ext>
            </a:extLst>
          </p:cNvPr>
          <p:cNvSpPr>
            <a:spLocks noGrp="1"/>
          </p:cNvSpPr>
          <p:nvPr>
            <p:ph type="sldNum" sz="quarter" idx="12"/>
          </p:nvPr>
        </p:nvSpPr>
        <p:spPr/>
        <p:txBody>
          <a:bodyPr/>
          <a:lstStyle/>
          <a:p>
            <a:pPr algn="just"/>
            <a:fld id="{886EB04F-21CD-4EF6-8FD3-385AD585F004}" type="slidenum">
              <a:rPr lang="en-US" smtClean="0">
                <a:latin typeface="Times New Roman" panose="02020603050405020304" pitchFamily="18" charset="0"/>
                <a:cs typeface="Times New Roman" panose="02020603050405020304" pitchFamily="18" charset="0"/>
              </a:rPr>
              <a:pPr algn="just"/>
              <a:t>28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9123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45C211-2C58-4207-B4CF-D7C14137819B}"/>
              </a:ext>
            </a:extLst>
          </p:cNvPr>
          <p:cNvSpPr>
            <a:spLocks noGrp="1"/>
          </p:cNvSpPr>
          <p:nvPr>
            <p:ph type="title"/>
          </p:nvPr>
        </p:nvSpPr>
        <p:spPr>
          <a:xfrm>
            <a:off x="913775" y="618518"/>
            <a:ext cx="10364451" cy="865726"/>
          </a:xfrm>
        </p:spPr>
        <p:txBody>
          <a:bodyPr>
            <a:normAutofit/>
          </a:bodyPr>
          <a:lstStyle/>
          <a:p>
            <a:r>
              <a:rPr lang="en-US" sz="4000" dirty="0">
                <a:latin typeface="Times New Roman" panose="02020603050405020304" pitchFamily="18" charset="0"/>
                <a:cs typeface="Times New Roman" panose="02020603050405020304" pitchFamily="18" charset="0"/>
              </a:rPr>
              <a:t>Virtues and vices as outlined in the Bible</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586ED75-48FF-401B-8CE2-873191CE0343}"/>
              </a:ext>
            </a:extLst>
          </p:cNvPr>
          <p:cNvSpPr>
            <a:spLocks noGrp="1"/>
          </p:cNvSpPr>
          <p:nvPr>
            <p:ph sz="quarter" idx="13"/>
          </p:nvPr>
        </p:nvSpPr>
        <p:spPr>
          <a:xfrm>
            <a:off x="913774" y="1775791"/>
            <a:ext cx="10363826" cy="4890051"/>
          </a:xfrm>
        </p:spPr>
        <p:txBody>
          <a:bodyPr>
            <a:normAutofit/>
          </a:bodyPr>
          <a:lstStyle/>
          <a:p>
            <a:endParaRPr lang="en-US" sz="40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a:p>
            <a:endParaRPr lang="en-IN" sz="4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4EC4E507-45DF-4EB8-AAE5-11FCD224CE85}"/>
              </a:ext>
            </a:extLst>
          </p:cNvPr>
          <p:cNvSpPr>
            <a:spLocks noGrp="1"/>
          </p:cNvSpPr>
          <p:nvPr>
            <p:ph type="sldNum" sz="quarter" idx="12"/>
          </p:nvPr>
        </p:nvSpPr>
        <p:spPr/>
        <p:txBody>
          <a:bodyPr/>
          <a:lstStyle/>
          <a:p>
            <a:fld id="{886EB04F-21CD-4EF6-8FD3-385AD585F004}" type="slidenum">
              <a:rPr lang="en-US" sz="4000" smtClean="0">
                <a:latin typeface="Times New Roman" panose="02020603050405020304" pitchFamily="18" charset="0"/>
                <a:cs typeface="Times New Roman" panose="02020603050405020304" pitchFamily="18" charset="0"/>
              </a:rPr>
              <a:pPr/>
              <a:t>29</a:t>
            </a:fld>
            <a:endParaRPr lang="en-US" sz="400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xmlns="" id="{3E4C4FB2-4348-4ED4-9E88-E40BE94A4D42}"/>
              </a:ext>
            </a:extLst>
          </p:cNvPr>
          <p:cNvGraphicFramePr>
            <a:graphicFrameLocks noGrp="1"/>
          </p:cNvGraphicFramePr>
          <p:nvPr>
            <p:extLst/>
          </p:nvPr>
        </p:nvGraphicFramePr>
        <p:xfrm>
          <a:off x="198783" y="2080590"/>
          <a:ext cx="11794432" cy="3710610"/>
        </p:xfrm>
        <a:graphic>
          <a:graphicData uri="http://schemas.openxmlformats.org/drawingml/2006/table">
            <a:tbl>
              <a:tblPr/>
              <a:tblGrid>
                <a:gridCol w="1474304">
                  <a:extLst>
                    <a:ext uri="{9D8B030D-6E8A-4147-A177-3AD203B41FA5}">
                      <a16:colId xmlns:a16="http://schemas.microsoft.com/office/drawing/2014/main" xmlns="" val="1136241506"/>
                    </a:ext>
                  </a:extLst>
                </a:gridCol>
                <a:gridCol w="1474304">
                  <a:extLst>
                    <a:ext uri="{9D8B030D-6E8A-4147-A177-3AD203B41FA5}">
                      <a16:colId xmlns:a16="http://schemas.microsoft.com/office/drawing/2014/main" xmlns="" val="1031655223"/>
                    </a:ext>
                  </a:extLst>
                </a:gridCol>
                <a:gridCol w="1474304">
                  <a:extLst>
                    <a:ext uri="{9D8B030D-6E8A-4147-A177-3AD203B41FA5}">
                      <a16:colId xmlns:a16="http://schemas.microsoft.com/office/drawing/2014/main" xmlns="" val="2208840569"/>
                    </a:ext>
                  </a:extLst>
                </a:gridCol>
                <a:gridCol w="1474304">
                  <a:extLst>
                    <a:ext uri="{9D8B030D-6E8A-4147-A177-3AD203B41FA5}">
                      <a16:colId xmlns:a16="http://schemas.microsoft.com/office/drawing/2014/main" xmlns="" val="1387426271"/>
                    </a:ext>
                  </a:extLst>
                </a:gridCol>
                <a:gridCol w="1474304">
                  <a:extLst>
                    <a:ext uri="{9D8B030D-6E8A-4147-A177-3AD203B41FA5}">
                      <a16:colId xmlns:a16="http://schemas.microsoft.com/office/drawing/2014/main" xmlns="" val="1166236382"/>
                    </a:ext>
                  </a:extLst>
                </a:gridCol>
                <a:gridCol w="1474304">
                  <a:extLst>
                    <a:ext uri="{9D8B030D-6E8A-4147-A177-3AD203B41FA5}">
                      <a16:colId xmlns:a16="http://schemas.microsoft.com/office/drawing/2014/main" xmlns="" val="1973713881"/>
                    </a:ext>
                  </a:extLst>
                </a:gridCol>
                <a:gridCol w="1504123">
                  <a:extLst>
                    <a:ext uri="{9D8B030D-6E8A-4147-A177-3AD203B41FA5}">
                      <a16:colId xmlns:a16="http://schemas.microsoft.com/office/drawing/2014/main" xmlns="" val="1081025045"/>
                    </a:ext>
                  </a:extLst>
                </a:gridCol>
                <a:gridCol w="1444485">
                  <a:extLst>
                    <a:ext uri="{9D8B030D-6E8A-4147-A177-3AD203B41FA5}">
                      <a16:colId xmlns:a16="http://schemas.microsoft.com/office/drawing/2014/main" xmlns="" val="180820657"/>
                    </a:ext>
                  </a:extLst>
                </a:gridCol>
              </a:tblGrid>
              <a:tr h="1855305">
                <a:tc>
                  <a:txBody>
                    <a:bodyPr/>
                    <a:lstStyle/>
                    <a:p>
                      <a:r>
                        <a:rPr lang="en-IN" b="1" dirty="0"/>
                        <a:t>Deadly Sins:</a:t>
                      </a:r>
                      <a:endParaRPr lang="en-IN" dirty="0"/>
                    </a:p>
                  </a:txBody>
                  <a:tcPr anchor="ctr">
                    <a:lnL>
                      <a:noFill/>
                    </a:lnL>
                    <a:lnR>
                      <a:noFill/>
                    </a:lnR>
                    <a:lnT>
                      <a:noFill/>
                    </a:lnT>
                    <a:lnB>
                      <a:noFill/>
                    </a:lnB>
                    <a:solidFill>
                      <a:srgbClr val="FFFFFF"/>
                    </a:solidFill>
                  </a:tcPr>
                </a:tc>
                <a:tc>
                  <a:txBody>
                    <a:bodyPr/>
                    <a:lstStyle/>
                    <a:p>
                      <a:r>
                        <a:rPr lang="en-IN" b="1" dirty="0"/>
                        <a:t>pride</a:t>
                      </a:r>
                      <a:r>
                        <a:rPr lang="en-IN" dirty="0"/>
                        <a:t>/</a:t>
                      </a:r>
                    </a:p>
                    <a:p>
                      <a:r>
                        <a:rPr lang="en-IN" dirty="0"/>
                        <a:t>arrogance</a:t>
                      </a:r>
                      <a:br>
                        <a:rPr lang="en-IN" dirty="0"/>
                      </a:br>
                      <a:r>
                        <a:rPr lang="en-IN" i="1" dirty="0" err="1"/>
                        <a:t>superbia</a:t>
                      </a:r>
                      <a:endParaRPr lang="en-IN" dirty="0"/>
                    </a:p>
                  </a:txBody>
                  <a:tcPr anchor="ctr">
                    <a:lnL>
                      <a:noFill/>
                    </a:lnL>
                    <a:lnR>
                      <a:noFill/>
                    </a:lnR>
                    <a:lnT>
                      <a:noFill/>
                    </a:lnT>
                    <a:lnB>
                      <a:noFill/>
                    </a:lnB>
                    <a:solidFill>
                      <a:srgbClr val="FFFFFF"/>
                    </a:solidFill>
                  </a:tcPr>
                </a:tc>
                <a:tc>
                  <a:txBody>
                    <a:bodyPr/>
                    <a:lstStyle/>
                    <a:p>
                      <a:r>
                        <a:rPr lang="en-IN" b="1" dirty="0"/>
                        <a:t>Avarice/</a:t>
                      </a:r>
                    </a:p>
                    <a:p>
                      <a:r>
                        <a:rPr lang="en-IN" dirty="0"/>
                        <a:t>greed</a:t>
                      </a:r>
                      <a:br>
                        <a:rPr lang="en-IN" dirty="0"/>
                      </a:br>
                      <a:r>
                        <a:rPr lang="en-IN" i="1" dirty="0" err="1"/>
                        <a:t>avaritia</a:t>
                      </a:r>
                      <a:endParaRPr lang="en-IN" dirty="0"/>
                    </a:p>
                  </a:txBody>
                  <a:tcPr anchor="ctr">
                    <a:lnL>
                      <a:noFill/>
                    </a:lnL>
                    <a:lnR>
                      <a:noFill/>
                    </a:lnR>
                    <a:lnT>
                      <a:noFill/>
                    </a:lnT>
                    <a:lnB>
                      <a:noFill/>
                    </a:lnB>
                    <a:solidFill>
                      <a:srgbClr val="FFFFFF"/>
                    </a:solidFill>
                  </a:tcPr>
                </a:tc>
                <a:tc>
                  <a:txBody>
                    <a:bodyPr/>
                    <a:lstStyle/>
                    <a:p>
                      <a:r>
                        <a:rPr lang="en-IN" b="1" dirty="0"/>
                        <a:t>envy</a:t>
                      </a:r>
                      <a:r>
                        <a:rPr lang="en-IN" dirty="0"/>
                        <a:t>/</a:t>
                      </a:r>
                    </a:p>
                    <a:p>
                      <a:r>
                        <a:rPr lang="en-IN" dirty="0"/>
                        <a:t>jealousy</a:t>
                      </a:r>
                      <a:br>
                        <a:rPr lang="en-IN" dirty="0"/>
                      </a:br>
                      <a:r>
                        <a:rPr lang="en-IN" i="1" dirty="0" err="1"/>
                        <a:t>invidia</a:t>
                      </a:r>
                      <a:endParaRPr lang="en-IN" dirty="0"/>
                    </a:p>
                  </a:txBody>
                  <a:tcPr anchor="ctr">
                    <a:lnL>
                      <a:noFill/>
                    </a:lnL>
                    <a:lnR>
                      <a:noFill/>
                    </a:lnR>
                    <a:lnT>
                      <a:noFill/>
                    </a:lnT>
                    <a:lnB>
                      <a:noFill/>
                    </a:lnB>
                    <a:solidFill>
                      <a:srgbClr val="FFFFFF"/>
                    </a:solidFill>
                  </a:tcPr>
                </a:tc>
                <a:tc>
                  <a:txBody>
                    <a:bodyPr/>
                    <a:lstStyle/>
                    <a:p>
                      <a:r>
                        <a:rPr lang="en-IN" b="1"/>
                        <a:t>wrath</a:t>
                      </a:r>
                      <a:r>
                        <a:rPr lang="en-IN"/>
                        <a:t>/anger</a:t>
                      </a:r>
                      <a:br>
                        <a:rPr lang="en-IN"/>
                      </a:br>
                      <a:r>
                        <a:rPr lang="en-IN" i="1"/>
                        <a:t>ira</a:t>
                      </a:r>
                      <a:endParaRPr lang="en-IN"/>
                    </a:p>
                  </a:txBody>
                  <a:tcPr anchor="ctr">
                    <a:lnL>
                      <a:noFill/>
                    </a:lnL>
                    <a:lnR>
                      <a:noFill/>
                    </a:lnR>
                    <a:lnT>
                      <a:noFill/>
                    </a:lnT>
                    <a:lnB>
                      <a:noFill/>
                    </a:lnB>
                    <a:solidFill>
                      <a:srgbClr val="FFFFFF"/>
                    </a:solidFill>
                  </a:tcPr>
                </a:tc>
                <a:tc>
                  <a:txBody>
                    <a:bodyPr/>
                    <a:lstStyle/>
                    <a:p>
                      <a:r>
                        <a:rPr lang="en-IN" b="1"/>
                        <a:t>lust</a:t>
                      </a:r>
                      <a:r>
                        <a:rPr lang="en-IN"/>
                        <a:t>/impurity</a:t>
                      </a:r>
                      <a:br>
                        <a:rPr lang="en-IN"/>
                      </a:br>
                      <a:r>
                        <a:rPr lang="en-IN" i="1"/>
                        <a:t>luxuria</a:t>
                      </a:r>
                      <a:endParaRPr lang="en-IN"/>
                    </a:p>
                  </a:txBody>
                  <a:tcPr anchor="ctr">
                    <a:lnL>
                      <a:noFill/>
                    </a:lnL>
                    <a:lnR>
                      <a:noFill/>
                    </a:lnR>
                    <a:lnT>
                      <a:noFill/>
                    </a:lnT>
                    <a:lnB>
                      <a:noFill/>
                    </a:lnB>
                    <a:solidFill>
                      <a:srgbClr val="FFFFFF"/>
                    </a:solidFill>
                  </a:tcPr>
                </a:tc>
                <a:tc>
                  <a:txBody>
                    <a:bodyPr/>
                    <a:lstStyle/>
                    <a:p>
                      <a:r>
                        <a:rPr lang="en-IN" b="1" dirty="0"/>
                        <a:t>gluttony</a:t>
                      </a:r>
                      <a:r>
                        <a:rPr lang="en-IN" dirty="0"/>
                        <a:t>/</a:t>
                      </a:r>
                    </a:p>
                    <a:p>
                      <a:r>
                        <a:rPr lang="en-IN" dirty="0"/>
                        <a:t>voracity</a:t>
                      </a:r>
                      <a:br>
                        <a:rPr lang="en-IN" dirty="0"/>
                      </a:br>
                      <a:r>
                        <a:rPr lang="en-IN" i="1" dirty="0" err="1"/>
                        <a:t>gula</a:t>
                      </a:r>
                      <a:endParaRPr lang="en-IN" dirty="0"/>
                    </a:p>
                  </a:txBody>
                  <a:tcPr anchor="ctr">
                    <a:lnL>
                      <a:noFill/>
                    </a:lnL>
                    <a:lnR>
                      <a:noFill/>
                    </a:lnR>
                    <a:lnT>
                      <a:noFill/>
                    </a:lnT>
                    <a:lnB>
                      <a:noFill/>
                    </a:lnB>
                    <a:solidFill>
                      <a:srgbClr val="FFFFFF"/>
                    </a:solidFill>
                  </a:tcPr>
                </a:tc>
                <a:tc>
                  <a:txBody>
                    <a:bodyPr/>
                    <a:lstStyle/>
                    <a:p>
                      <a:r>
                        <a:rPr lang="en-IN" b="1" dirty="0"/>
                        <a:t>sloth</a:t>
                      </a:r>
                      <a:r>
                        <a:rPr lang="en-IN" dirty="0"/>
                        <a:t>/</a:t>
                      </a:r>
                    </a:p>
                    <a:p>
                      <a:r>
                        <a:rPr lang="en-IN" dirty="0"/>
                        <a:t>laziness</a:t>
                      </a:r>
                      <a:br>
                        <a:rPr lang="en-IN" dirty="0"/>
                      </a:br>
                      <a:r>
                        <a:rPr lang="en-IN" i="1" dirty="0"/>
                        <a:t>acedia</a:t>
                      </a:r>
                      <a:endParaRPr lang="en-IN" dirty="0"/>
                    </a:p>
                  </a:txBody>
                  <a:tcPr anchor="ctr">
                    <a:lnL>
                      <a:noFill/>
                    </a:lnL>
                    <a:lnR>
                      <a:noFill/>
                    </a:lnR>
                    <a:lnT>
                      <a:noFill/>
                    </a:lnT>
                    <a:lnB>
                      <a:noFill/>
                    </a:lnB>
                    <a:solidFill>
                      <a:srgbClr val="FFFFFF"/>
                    </a:solidFill>
                  </a:tcPr>
                </a:tc>
                <a:extLst>
                  <a:ext uri="{0D108BD9-81ED-4DB2-BD59-A6C34878D82A}">
                    <a16:rowId xmlns:a16="http://schemas.microsoft.com/office/drawing/2014/main" xmlns="" val="1222478156"/>
                  </a:ext>
                </a:extLst>
              </a:tr>
              <a:tr h="1855305">
                <a:tc>
                  <a:txBody>
                    <a:bodyPr/>
                    <a:lstStyle/>
                    <a:p>
                      <a:r>
                        <a:rPr lang="en-IN" b="1" dirty="0"/>
                        <a:t>Principal </a:t>
                      </a:r>
                    </a:p>
                    <a:p>
                      <a:r>
                        <a:rPr lang="en-IN" b="1" dirty="0"/>
                        <a:t>Virtues:</a:t>
                      </a:r>
                      <a:endParaRPr lang="en-IN" dirty="0"/>
                    </a:p>
                  </a:txBody>
                  <a:tcPr anchor="ctr">
                    <a:lnL>
                      <a:noFill/>
                    </a:lnL>
                    <a:lnR>
                      <a:noFill/>
                    </a:lnR>
                    <a:lnT>
                      <a:noFill/>
                    </a:lnT>
                    <a:lnB>
                      <a:noFill/>
                    </a:lnB>
                    <a:solidFill>
                      <a:srgbClr val="FFFFFF"/>
                    </a:solidFill>
                  </a:tcPr>
                </a:tc>
                <a:tc>
                  <a:txBody>
                    <a:bodyPr/>
                    <a:lstStyle/>
                    <a:p>
                      <a:r>
                        <a:rPr lang="en-IN" b="1" dirty="0"/>
                        <a:t>humility</a:t>
                      </a:r>
                      <a:r>
                        <a:rPr lang="en-IN" dirty="0"/>
                        <a:t>/</a:t>
                      </a:r>
                    </a:p>
                    <a:p>
                      <a:r>
                        <a:rPr lang="en-IN" dirty="0"/>
                        <a:t>modesty</a:t>
                      </a:r>
                      <a:br>
                        <a:rPr lang="en-IN" dirty="0"/>
                      </a:br>
                      <a:r>
                        <a:rPr lang="en-IN" i="1" dirty="0" err="1"/>
                        <a:t>humilitas</a:t>
                      </a:r>
                      <a:endParaRPr lang="en-IN" dirty="0"/>
                    </a:p>
                  </a:txBody>
                  <a:tcPr anchor="ctr">
                    <a:lnL>
                      <a:noFill/>
                    </a:lnL>
                    <a:lnR>
                      <a:noFill/>
                    </a:lnR>
                    <a:lnT>
                      <a:noFill/>
                    </a:lnT>
                    <a:lnB>
                      <a:noFill/>
                    </a:lnB>
                    <a:solidFill>
                      <a:srgbClr val="FFFFFF"/>
                    </a:solidFill>
                  </a:tcPr>
                </a:tc>
                <a:tc>
                  <a:txBody>
                    <a:bodyPr/>
                    <a:lstStyle/>
                    <a:p>
                      <a:r>
                        <a:rPr lang="en-IN" b="1" dirty="0"/>
                        <a:t>generosity</a:t>
                      </a:r>
                      <a:r>
                        <a:rPr lang="en-IN" dirty="0"/>
                        <a:t>/</a:t>
                      </a:r>
                    </a:p>
                    <a:p>
                      <a:r>
                        <a:rPr lang="en-IN" dirty="0"/>
                        <a:t>charity</a:t>
                      </a:r>
                      <a:br>
                        <a:rPr lang="en-IN" dirty="0"/>
                      </a:br>
                      <a:r>
                        <a:rPr lang="en-IN" i="1" dirty="0" err="1"/>
                        <a:t>liberalitas</a:t>
                      </a:r>
                      <a:endParaRPr lang="en-IN" dirty="0"/>
                    </a:p>
                  </a:txBody>
                  <a:tcPr anchor="ctr">
                    <a:lnL>
                      <a:noFill/>
                    </a:lnL>
                    <a:lnR>
                      <a:noFill/>
                    </a:lnR>
                    <a:lnT>
                      <a:noFill/>
                    </a:lnT>
                    <a:lnB>
                      <a:noFill/>
                    </a:lnB>
                    <a:solidFill>
                      <a:srgbClr val="FFFFFF"/>
                    </a:solidFill>
                  </a:tcPr>
                </a:tc>
                <a:tc>
                  <a:txBody>
                    <a:bodyPr/>
                    <a:lstStyle/>
                    <a:p>
                      <a:r>
                        <a:rPr lang="en-IN" b="1" dirty="0"/>
                        <a:t>kindness</a:t>
                      </a:r>
                      <a:r>
                        <a:rPr lang="en-IN" dirty="0"/>
                        <a:t>/</a:t>
                      </a:r>
                    </a:p>
                    <a:p>
                      <a:r>
                        <a:rPr lang="en-IN" dirty="0"/>
                        <a:t>gratitude</a:t>
                      </a:r>
                      <a:br>
                        <a:rPr lang="en-IN" dirty="0"/>
                      </a:br>
                      <a:r>
                        <a:rPr lang="en-IN" i="1" dirty="0" err="1"/>
                        <a:t>humanitas</a:t>
                      </a:r>
                      <a:endParaRPr lang="en-IN" dirty="0"/>
                    </a:p>
                  </a:txBody>
                  <a:tcPr anchor="ctr">
                    <a:lnL>
                      <a:noFill/>
                    </a:lnL>
                    <a:lnR>
                      <a:noFill/>
                    </a:lnR>
                    <a:lnT>
                      <a:noFill/>
                    </a:lnT>
                    <a:lnB>
                      <a:noFill/>
                    </a:lnB>
                    <a:solidFill>
                      <a:srgbClr val="FFFFFF"/>
                    </a:solidFill>
                  </a:tcPr>
                </a:tc>
                <a:tc>
                  <a:txBody>
                    <a:bodyPr/>
                    <a:lstStyle/>
                    <a:p>
                      <a:r>
                        <a:rPr lang="en-IN" b="1" dirty="0"/>
                        <a:t>patience</a:t>
                      </a:r>
                      <a:r>
                        <a:rPr lang="en-IN" dirty="0"/>
                        <a:t>/</a:t>
                      </a:r>
                    </a:p>
                    <a:p>
                      <a:r>
                        <a:rPr lang="en-IN" dirty="0"/>
                        <a:t>compassion</a:t>
                      </a:r>
                      <a:br>
                        <a:rPr lang="en-IN" dirty="0"/>
                      </a:br>
                      <a:r>
                        <a:rPr lang="en-IN" i="1" dirty="0" err="1"/>
                        <a:t>patientia</a:t>
                      </a:r>
                      <a:endParaRPr lang="en-IN" dirty="0"/>
                    </a:p>
                  </a:txBody>
                  <a:tcPr anchor="ctr">
                    <a:lnL>
                      <a:noFill/>
                    </a:lnL>
                    <a:lnR>
                      <a:noFill/>
                    </a:lnR>
                    <a:lnT>
                      <a:noFill/>
                    </a:lnT>
                    <a:lnB>
                      <a:noFill/>
                    </a:lnB>
                    <a:solidFill>
                      <a:srgbClr val="FFFFFF"/>
                    </a:solidFill>
                  </a:tcPr>
                </a:tc>
                <a:tc>
                  <a:txBody>
                    <a:bodyPr/>
                    <a:lstStyle/>
                    <a:p>
                      <a:r>
                        <a:rPr lang="en-IN" b="1" dirty="0"/>
                        <a:t>chastity</a:t>
                      </a:r>
                      <a:r>
                        <a:rPr lang="en-IN" dirty="0"/>
                        <a:t>/</a:t>
                      </a:r>
                    </a:p>
                    <a:p>
                      <a:r>
                        <a:rPr lang="en-IN" dirty="0"/>
                        <a:t>purity</a:t>
                      </a:r>
                      <a:br>
                        <a:rPr lang="en-IN" dirty="0"/>
                      </a:br>
                      <a:r>
                        <a:rPr lang="en-IN" i="1" dirty="0" err="1"/>
                        <a:t>castitas</a:t>
                      </a:r>
                      <a:endParaRPr lang="en-IN" dirty="0"/>
                    </a:p>
                  </a:txBody>
                  <a:tcPr anchor="ctr">
                    <a:lnL>
                      <a:noFill/>
                    </a:lnL>
                    <a:lnR>
                      <a:noFill/>
                    </a:lnR>
                    <a:lnT>
                      <a:noFill/>
                    </a:lnT>
                    <a:lnB>
                      <a:noFill/>
                    </a:lnB>
                    <a:solidFill>
                      <a:srgbClr val="FFFFFF"/>
                    </a:solidFill>
                  </a:tcPr>
                </a:tc>
                <a:tc>
                  <a:txBody>
                    <a:bodyPr/>
                    <a:lstStyle/>
                    <a:p>
                      <a:r>
                        <a:rPr lang="en-IN" b="1"/>
                        <a:t>temperance</a:t>
                      </a:r>
                      <a:r>
                        <a:rPr lang="en-IN"/>
                        <a:t>/moderation</a:t>
                      </a:r>
                      <a:br>
                        <a:rPr lang="en-IN"/>
                      </a:br>
                      <a:r>
                        <a:rPr lang="en-IN" i="1"/>
                        <a:t>temperantia</a:t>
                      </a:r>
                      <a:endParaRPr lang="en-IN"/>
                    </a:p>
                  </a:txBody>
                  <a:tcPr anchor="ctr">
                    <a:lnL>
                      <a:noFill/>
                    </a:lnL>
                    <a:lnR>
                      <a:noFill/>
                    </a:lnR>
                    <a:lnT>
                      <a:noFill/>
                    </a:lnT>
                    <a:lnB>
                      <a:noFill/>
                    </a:lnB>
                    <a:solidFill>
                      <a:srgbClr val="FFFFFF"/>
                    </a:solidFill>
                  </a:tcPr>
                </a:tc>
                <a:tc>
                  <a:txBody>
                    <a:bodyPr/>
                    <a:lstStyle/>
                    <a:p>
                      <a:r>
                        <a:rPr lang="en-IN" b="1" dirty="0"/>
                        <a:t>diligence</a:t>
                      </a:r>
                      <a:r>
                        <a:rPr lang="en-IN" dirty="0"/>
                        <a:t>/</a:t>
                      </a:r>
                    </a:p>
                    <a:p>
                      <a:r>
                        <a:rPr lang="en-IN" dirty="0" err="1"/>
                        <a:t>fervor</a:t>
                      </a:r>
                      <a:r>
                        <a:rPr lang="en-IN" dirty="0"/>
                        <a:t/>
                      </a:r>
                      <a:br>
                        <a:rPr lang="en-IN" dirty="0"/>
                      </a:br>
                      <a:r>
                        <a:rPr lang="en-IN" i="1" dirty="0" err="1"/>
                        <a:t>industria</a:t>
                      </a:r>
                      <a:endParaRPr lang="en-IN" dirty="0"/>
                    </a:p>
                  </a:txBody>
                  <a:tcPr anchor="ctr">
                    <a:lnL>
                      <a:noFill/>
                    </a:lnL>
                    <a:lnR>
                      <a:noFill/>
                    </a:lnR>
                    <a:lnT>
                      <a:noFill/>
                    </a:lnT>
                    <a:lnB>
                      <a:noFill/>
                    </a:lnB>
                    <a:solidFill>
                      <a:srgbClr val="FFFFFF"/>
                    </a:solidFill>
                  </a:tcPr>
                </a:tc>
                <a:extLst>
                  <a:ext uri="{0D108BD9-81ED-4DB2-BD59-A6C34878D82A}">
                    <a16:rowId xmlns:a16="http://schemas.microsoft.com/office/drawing/2014/main" xmlns="" val="3547213855"/>
                  </a:ext>
                </a:extLst>
              </a:tr>
            </a:tbl>
          </a:graphicData>
        </a:graphic>
      </p:graphicFrame>
    </p:spTree>
    <p:extLst>
      <p:ext uri="{BB962C8B-B14F-4D97-AF65-F5344CB8AC3E}">
        <p14:creationId xmlns:p14="http://schemas.microsoft.com/office/powerpoint/2010/main" xmlns="" val="2331935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AA662C-8866-485E-97FD-F53646DE8D0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Four Levels of Living of a Human Being</a:t>
            </a:r>
          </a:p>
        </p:txBody>
      </p:sp>
      <p:sp>
        <p:nvSpPr>
          <p:cNvPr id="3" name="Content Placeholder 2">
            <a:extLst>
              <a:ext uri="{FF2B5EF4-FFF2-40B4-BE49-F238E27FC236}">
                <a16:creationId xmlns:a16="http://schemas.microsoft.com/office/drawing/2014/main" xmlns="" id="{F0E81964-D80C-462A-9387-732B57C4E56A}"/>
              </a:ext>
            </a:extLst>
          </p:cNvPr>
          <p:cNvSpPr>
            <a:spLocks noGrp="1"/>
          </p:cNvSpPr>
          <p:nvPr>
            <p:ph idx="1"/>
          </p:nvPr>
        </p:nvSpPr>
        <p:spPr/>
        <p:txBody>
          <a:bodyPr>
            <a:normAutofit/>
          </a:bodyPr>
          <a:lstStyle/>
          <a:p>
            <a:pPr algn="just"/>
            <a:r>
              <a:rPr lang="en-US" sz="3200" dirty="0">
                <a:latin typeface="Times New Roman" panose="02020603050405020304" pitchFamily="18" charset="0"/>
                <a:cs typeface="Times New Roman" panose="02020603050405020304" pitchFamily="18" charset="0"/>
              </a:rPr>
              <a:t>Understanding Harmony in the Human Being</a:t>
            </a:r>
          </a:p>
          <a:p>
            <a:pPr algn="just"/>
            <a:r>
              <a:rPr lang="en-US" sz="3200" dirty="0">
                <a:latin typeface="Times New Roman" panose="02020603050405020304" pitchFamily="18" charset="0"/>
                <a:cs typeface="Times New Roman" panose="02020603050405020304" pitchFamily="18" charset="0"/>
              </a:rPr>
              <a:t>Understanding Harmony in the Family</a:t>
            </a:r>
          </a:p>
          <a:p>
            <a:pPr algn="just"/>
            <a:r>
              <a:rPr lang="en-US" sz="3200" dirty="0">
                <a:latin typeface="Times New Roman" panose="02020603050405020304" pitchFamily="18" charset="0"/>
                <a:cs typeface="Times New Roman" panose="02020603050405020304" pitchFamily="18" charset="0"/>
              </a:rPr>
              <a:t>Understanding Harmony in the Society</a:t>
            </a:r>
          </a:p>
          <a:p>
            <a:pPr algn="just"/>
            <a:r>
              <a:rPr lang="en-US" sz="3200" dirty="0">
                <a:latin typeface="Times New Roman" panose="02020603050405020304" pitchFamily="18" charset="0"/>
                <a:cs typeface="Times New Roman" panose="02020603050405020304" pitchFamily="18" charset="0"/>
              </a:rPr>
              <a:t>Understanding Harmony in the Nature and Existence</a:t>
            </a:r>
          </a:p>
        </p:txBody>
      </p:sp>
      <p:sp>
        <p:nvSpPr>
          <p:cNvPr id="4" name="Slide Number Placeholder 3">
            <a:extLst>
              <a:ext uri="{FF2B5EF4-FFF2-40B4-BE49-F238E27FC236}">
                <a16:creationId xmlns:a16="http://schemas.microsoft.com/office/drawing/2014/main" xmlns="" id="{6859702E-9808-428B-B871-FB05DD589CF6}"/>
              </a:ext>
            </a:extLst>
          </p:cNvPr>
          <p:cNvSpPr>
            <a:spLocks noGrp="1"/>
          </p:cNvSpPr>
          <p:nvPr>
            <p:ph type="sldNum" sz="quarter" idx="12"/>
          </p:nvPr>
        </p:nvSpPr>
        <p:spPr/>
        <p:txBody>
          <a:bodyPr/>
          <a:lstStyle/>
          <a:p>
            <a:fld id="{886EB04F-21CD-4EF6-8FD3-385AD585F004}" type="slidenum">
              <a:rPr lang="en-US" smtClean="0"/>
              <a:pPr/>
              <a:t>3</a:t>
            </a:fld>
            <a:endParaRPr lang="en-US"/>
          </a:p>
        </p:txBody>
      </p:sp>
    </p:spTree>
    <p:extLst>
      <p:ext uri="{BB962C8B-B14F-4D97-AF65-F5344CB8AC3E}">
        <p14:creationId xmlns:p14="http://schemas.microsoft.com/office/powerpoint/2010/main" xmlns="" val="13047278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F47A0E-6201-4ACF-B6B6-98855D89D65B}"/>
              </a:ext>
            </a:extLst>
          </p:cNvPr>
          <p:cNvSpPr>
            <a:spLocks noGrp="1"/>
          </p:cNvSpPr>
          <p:nvPr>
            <p:ph type="title"/>
          </p:nvPr>
        </p:nvSpPr>
        <p:spPr/>
        <p:txBody>
          <a:bodyPr/>
          <a:lstStyle/>
          <a:p>
            <a:pPr algn="just"/>
            <a:r>
              <a:rPr lang="en-US" dirty="0">
                <a:latin typeface="Times New Roman" panose="02020603050405020304" pitchFamily="18" charset="0"/>
                <a:cs typeface="Times New Roman" panose="02020603050405020304" pitchFamily="18" charset="0"/>
              </a:rPr>
              <a:t>Virtues as enshrined in Quran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161FC52D-883D-442D-A8B1-85C77CC45015}"/>
              </a:ext>
            </a:extLst>
          </p:cNvPr>
          <p:cNvSpPr>
            <a:spLocks noGrp="1"/>
          </p:cNvSpPr>
          <p:nvPr>
            <p:ph sz="quarter" idx="13"/>
          </p:nvPr>
        </p:nvSpPr>
        <p:spPr/>
        <p:txBody>
          <a:bodyPr>
            <a:normAutofit fontScale="92500" lnSpcReduction="20000"/>
          </a:bodyPr>
          <a:lstStyle/>
          <a:p>
            <a:pPr algn="just"/>
            <a:endParaRPr lang="en-US"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 Quran emphasises upon the virtues of prayer, repentance, honesty, loyalty, sincerity, frugality, prudence, moderation, self-restraint, discipline, perseverance, patience, hope, dignity, courage, justice, tolerance, wisdom, good speech, respect, purity, courtesy, kindness, gratitude, generosity, contentment, etc. </a:t>
            </a:r>
          </a:p>
          <a:p>
            <a:pPr algn="just"/>
            <a:r>
              <a:rPr lang="en-US" dirty="0">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n fact “</a:t>
            </a:r>
            <a:r>
              <a:rPr lang="en-US" dirty="0">
                <a:latin typeface="Times New Roman" panose="02020603050405020304" pitchFamily="18" charset="0"/>
                <a:cs typeface="Times New Roman" panose="02020603050405020304" pitchFamily="18" charset="0"/>
              </a:rPr>
              <a:t>One of the practical purposes of fasting or sawm during the month of Ramadan is to help one empathize with the hunger pangs of those less fortunate, to enhance sensitivity to the suffering of others and develop compassion for the poor and destitute” (</a:t>
            </a:r>
            <a:r>
              <a:rPr lang="en-US" dirty="0">
                <a:latin typeface="Times New Roman" panose="02020603050405020304" pitchFamily="18" charset="0"/>
                <a:cs typeface="Times New Roman" panose="02020603050405020304" pitchFamily="18" charset="0"/>
                <a:hlinkClick r:id="rId2"/>
              </a:rPr>
              <a:t>https://egyankosh.ac.in/bitstream/123456789/38260/1/Unit-2.pdf</a:t>
            </a:r>
            <a:r>
              <a:rPr lang="en-US" dirty="0">
                <a:latin typeface="Times New Roman" panose="02020603050405020304" pitchFamily="18" charset="0"/>
                <a:cs typeface="Times New Roman" panose="02020603050405020304" pitchFamily="18" charset="0"/>
              </a:rPr>
              <a:t>, p.7)</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3A995CF1-4982-46E5-872E-2D6CCB7CE533}"/>
              </a:ext>
            </a:extLst>
          </p:cNvPr>
          <p:cNvSpPr>
            <a:spLocks noGrp="1"/>
          </p:cNvSpPr>
          <p:nvPr>
            <p:ph type="sldNum" sz="quarter" idx="12"/>
          </p:nvPr>
        </p:nvSpPr>
        <p:spPr/>
        <p:txBody>
          <a:bodyPr/>
          <a:lstStyle/>
          <a:p>
            <a:pPr algn="just"/>
            <a:fld id="{886EB04F-21CD-4EF6-8FD3-385AD585F004}" type="slidenum">
              <a:rPr lang="en-US" smtClean="0">
                <a:latin typeface="Times New Roman" panose="02020603050405020304" pitchFamily="18" charset="0"/>
                <a:cs typeface="Times New Roman" panose="02020603050405020304" pitchFamily="18" charset="0"/>
              </a:rPr>
              <a:pPr algn="just"/>
              <a:t>30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526547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D2AB85-1D34-4763-AEB3-BA1173DC466E}"/>
              </a:ext>
            </a:extLst>
          </p:cNvPr>
          <p:cNvSpPr>
            <a:spLocks noGrp="1"/>
          </p:cNvSpPr>
          <p:nvPr>
            <p:ph type="title"/>
          </p:nvPr>
        </p:nvSpPr>
        <p:spPr/>
        <p:txBody>
          <a:bodyPr/>
          <a:lstStyle/>
          <a:p>
            <a:pPr algn="just"/>
            <a:r>
              <a:rPr lang="en-US" dirty="0">
                <a:latin typeface="Times New Roman" panose="02020603050405020304" pitchFamily="18" charset="0"/>
                <a:cs typeface="Times New Roman" panose="02020603050405020304" pitchFamily="18" charset="0"/>
              </a:rPr>
              <a:t>To Conclude: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2F3944AB-9DC6-41D0-BA2E-0F9453DD0CC0}"/>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Thus we can say that every spiritual / religious text professes the virtues that are required for living in harmony with self, nature, society and with the life at large.</a:t>
            </a:r>
          </a:p>
          <a:p>
            <a:pPr algn="just"/>
            <a:r>
              <a:rPr lang="en-US" dirty="0">
                <a:latin typeface="Times New Roman" panose="02020603050405020304" pitchFamily="18" charset="0"/>
                <a:cs typeface="Times New Roman" panose="02020603050405020304" pitchFamily="18" charset="0"/>
              </a:rPr>
              <a:t>Some of the virtues that are essential for true spiritual progression and a satisfied meaningful life are </a:t>
            </a:r>
            <a:r>
              <a:rPr lang="en-US" dirty="0" err="1">
                <a:latin typeface="Times New Roman" panose="02020603050405020304" pitchFamily="18" charset="0"/>
                <a:cs typeface="Times New Roman" panose="02020603050405020304" pitchFamily="18" charset="0"/>
              </a:rPr>
              <a:t>Egolessness</a:t>
            </a:r>
            <a:r>
              <a:rPr lang="en-US" dirty="0">
                <a:latin typeface="Times New Roman" panose="02020603050405020304" pitchFamily="18" charset="0"/>
                <a:cs typeface="Times New Roman" panose="02020603050405020304" pitchFamily="18" charset="0"/>
              </a:rPr>
              <a:t>, Humility, Righteousness, Purity, Truthfulness, Integrity, Self-restraint, Self-control, Sense of responsibility, Empathy, Love, Compassion, </a:t>
            </a:r>
            <a:r>
              <a:rPr lang="en-US" dirty="0" err="1">
                <a:latin typeface="Times New Roman" panose="02020603050405020304" pitchFamily="18" charset="0"/>
                <a:cs typeface="Times New Roman" panose="02020603050405020304" pitchFamily="18" charset="0"/>
              </a:rPr>
              <a:t>Maitri</a:t>
            </a:r>
            <a:r>
              <a:rPr lang="en-US" dirty="0">
                <a:latin typeface="Times New Roman" panose="02020603050405020304" pitchFamily="18" charset="0"/>
                <a:cs typeface="Times New Roman" panose="02020603050405020304" pitchFamily="18" charset="0"/>
              </a:rPr>
              <a:t> / Comradeship, Cooperation, Tolerance and Gratitude.</a:t>
            </a:r>
          </a:p>
          <a:p>
            <a:pPr algn="just"/>
            <a:r>
              <a:rPr lang="en-US" dirty="0">
                <a:latin typeface="Times New Roman" panose="02020603050405020304" pitchFamily="18" charset="0"/>
                <a:cs typeface="Times New Roman" panose="02020603050405020304" pitchFamily="18" charset="0"/>
              </a:rPr>
              <a:t>Learning to live in harmony is the true Life Skill that can really nurture mankind.</a:t>
            </a: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016B41AB-9FBB-4E48-9F84-3BFD2D9EB666}"/>
              </a:ext>
            </a:extLst>
          </p:cNvPr>
          <p:cNvSpPr>
            <a:spLocks noGrp="1"/>
          </p:cNvSpPr>
          <p:nvPr>
            <p:ph type="sldNum" sz="quarter" idx="12"/>
          </p:nvPr>
        </p:nvSpPr>
        <p:spPr/>
        <p:txBody>
          <a:bodyPr/>
          <a:lstStyle/>
          <a:p>
            <a:pPr algn="just"/>
            <a:fld id="{886EB04F-21CD-4EF6-8FD3-385AD585F004}" type="slidenum">
              <a:rPr lang="en-US" smtClean="0">
                <a:latin typeface="Times New Roman" panose="02020603050405020304" pitchFamily="18" charset="0"/>
                <a:cs typeface="Times New Roman" panose="02020603050405020304" pitchFamily="18" charset="0"/>
              </a:rPr>
              <a:pPr algn="just"/>
              <a:t>31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808041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82BB21-78F6-4662-BD2C-828029AD071B}"/>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Questions</a:t>
            </a:r>
          </a:p>
        </p:txBody>
      </p:sp>
      <p:sp>
        <p:nvSpPr>
          <p:cNvPr id="3" name="Content Placeholder 2">
            <a:extLst>
              <a:ext uri="{FF2B5EF4-FFF2-40B4-BE49-F238E27FC236}">
                <a16:creationId xmlns:a16="http://schemas.microsoft.com/office/drawing/2014/main" xmlns="" id="{4FDF3CFA-E664-40B9-8688-3374E1B46E83}"/>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How does value education help in fulfilling one's aspirations?</a:t>
            </a:r>
          </a:p>
          <a:p>
            <a:r>
              <a:rPr lang="en-US" dirty="0">
                <a:latin typeface="Times New Roman" panose="02020603050405020304" pitchFamily="18" charset="0"/>
                <a:cs typeface="Times New Roman" panose="02020603050405020304" pitchFamily="18" charset="0"/>
              </a:rPr>
              <a:t>What is your present vision of a happy and prosperous life?</a:t>
            </a:r>
          </a:p>
          <a:p>
            <a:r>
              <a:rPr lang="en-US" dirty="0">
                <a:latin typeface="Times New Roman" panose="02020603050405020304" pitchFamily="18" charset="0"/>
                <a:cs typeface="Times New Roman" panose="02020603050405020304" pitchFamily="18" charset="0"/>
              </a:rPr>
              <a:t>What are the indicators of a healthy body?</a:t>
            </a:r>
          </a:p>
          <a:p>
            <a:r>
              <a:rPr lang="en-US" dirty="0">
                <a:latin typeface="Times New Roman" panose="02020603050405020304" pitchFamily="18" charset="0"/>
                <a:cs typeface="Times New Roman" panose="02020603050405020304" pitchFamily="18" charset="0"/>
              </a:rPr>
              <a:t>Explain the various dimensions of human order.</a:t>
            </a:r>
          </a:p>
          <a:p>
            <a:r>
              <a:rPr lang="en-US" dirty="0">
                <a:latin typeface="Times New Roman" panose="02020603050405020304" pitchFamily="18" charset="0"/>
                <a:cs typeface="Times New Roman" panose="02020603050405020304" pitchFamily="18" charset="0"/>
              </a:rPr>
              <a:t>What is the significance of the four orders of Nature.</a:t>
            </a:r>
          </a:p>
          <a:p>
            <a:r>
              <a:rPr lang="en-US" dirty="0">
                <a:latin typeface="Times New Roman" panose="02020603050405020304" pitchFamily="18" charset="0"/>
                <a:cs typeface="Times New Roman" panose="02020603050405020304" pitchFamily="18" charset="0"/>
              </a:rPr>
              <a:t>How are you and your family contributing to the fulfillment of a social goal?</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AC0ECC6C-BDD5-4DFB-9BFD-DBF30E7EC030}"/>
              </a:ext>
            </a:extLst>
          </p:cNvPr>
          <p:cNvSpPr>
            <a:spLocks noGrp="1"/>
          </p:cNvSpPr>
          <p:nvPr>
            <p:ph type="sldNum" sz="quarter" idx="12"/>
          </p:nvPr>
        </p:nvSpPr>
        <p:spPr/>
        <p:txBody>
          <a:bodyPr/>
          <a:lstStyle/>
          <a:p>
            <a:fld id="{886EB04F-21CD-4EF6-8FD3-385AD585F004}" type="slidenum">
              <a:rPr lang="en-US" smtClean="0"/>
              <a:pPr/>
              <a:t>32</a:t>
            </a:fld>
            <a:endParaRPr lang="en-US"/>
          </a:p>
        </p:txBody>
      </p:sp>
    </p:spTree>
    <p:extLst>
      <p:ext uri="{BB962C8B-B14F-4D97-AF65-F5344CB8AC3E}">
        <p14:creationId xmlns:p14="http://schemas.microsoft.com/office/powerpoint/2010/main" xmlns="" val="9801540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E8BE57-3694-4DB1-9436-0067C55B50E4}"/>
              </a:ext>
            </a:extLst>
          </p:cNvPr>
          <p:cNvSpPr>
            <a:spLocks noGrp="1"/>
          </p:cNvSpPr>
          <p:nvPr>
            <p:ph type="title"/>
          </p:nvPr>
        </p:nvSpPr>
        <p:spPr/>
        <p:txBody>
          <a:bodyPr/>
          <a:lstStyle/>
          <a:p>
            <a:pPr algn="just"/>
            <a:r>
              <a:rPr lang="en-US" dirty="0">
                <a:latin typeface="Times New Roman" panose="02020603050405020304" pitchFamily="18" charset="0"/>
                <a:cs typeface="Times New Roman" panose="02020603050405020304" pitchFamily="18" charset="0"/>
              </a:rPr>
              <a:t>Note on Reference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8668CC9-BA27-49BC-AAD1-3E8099A7F8D1}"/>
              </a:ext>
            </a:extLst>
          </p:cNvPr>
          <p:cNvSpPr>
            <a:spLocks noGrp="1"/>
          </p:cNvSpPr>
          <p:nvPr>
            <p:ph sz="quarter" idx="13"/>
          </p:nvPr>
        </p:nvSpPr>
        <p:spPr/>
        <p:txBody>
          <a:bodyPr>
            <a:normAutofit fontScale="92500" lnSpcReduction="20000"/>
          </a:bodyPr>
          <a:lstStyle/>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All Rights Reserved:  (For Slides 3 – 22: This material here has been provided by the UHV Team, through NCC-IP, AICTE</a:t>
            </a:r>
          </a:p>
          <a:p>
            <a:pPr algn="just"/>
            <a:r>
              <a:rPr lang="en-US" dirty="0">
                <a:latin typeface="Times New Roman" panose="02020603050405020304" pitchFamily="18" charset="0"/>
                <a:cs typeface="Times New Roman" panose="02020603050405020304" pitchFamily="18" charset="0"/>
              </a:rPr>
              <a:t>for use in AICTE FDPs (3-day UHV FDP or 5/6-day online UHV Workshop, 8-day UHV FDP, etc.) and AICTE recommended courses (like UHV-I, UHV-II, etc.)</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Part II Slides 23 – 31 contain excerpts and understanding of various religious ideals and scriptures that have been professing the same ideology for better living.</a:t>
            </a:r>
          </a:p>
        </p:txBody>
      </p:sp>
      <p:sp>
        <p:nvSpPr>
          <p:cNvPr id="4" name="Slide Number Placeholder 3">
            <a:extLst>
              <a:ext uri="{FF2B5EF4-FFF2-40B4-BE49-F238E27FC236}">
                <a16:creationId xmlns:a16="http://schemas.microsoft.com/office/drawing/2014/main" xmlns="" id="{B524EADE-8E0A-45EF-A216-C072A21125D2}"/>
              </a:ext>
            </a:extLst>
          </p:cNvPr>
          <p:cNvSpPr>
            <a:spLocks noGrp="1"/>
          </p:cNvSpPr>
          <p:nvPr>
            <p:ph type="sldNum" sz="quarter" idx="12"/>
          </p:nvPr>
        </p:nvSpPr>
        <p:spPr/>
        <p:txBody>
          <a:bodyPr/>
          <a:lstStyle/>
          <a:p>
            <a:pPr algn="just"/>
            <a:fld id="{886EB04F-21CD-4EF6-8FD3-385AD585F004}" type="slidenum">
              <a:rPr lang="en-US" smtClean="0">
                <a:latin typeface="Times New Roman" panose="02020603050405020304" pitchFamily="18" charset="0"/>
                <a:cs typeface="Times New Roman" panose="02020603050405020304" pitchFamily="18" charset="0"/>
              </a:rPr>
              <a:pPr algn="just"/>
              <a:t>33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484604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E28F88-7913-4519-BEBF-B022F986E24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Other 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8CC7F3F-8036-46F1-B2AB-364C622CE92C}"/>
              </a:ext>
            </a:extLst>
          </p:cNvPr>
          <p:cNvSpPr>
            <a:spLocks noGrp="1"/>
          </p:cNvSpPr>
          <p:nvPr>
            <p:ph sz="quarter" idx="13"/>
          </p:nvPr>
        </p:nvSpPr>
        <p:spPr/>
        <p:txBody>
          <a:bodyPr/>
          <a:lstStyle/>
          <a:p>
            <a:r>
              <a:rPr lang="en-IN" dirty="0">
                <a:latin typeface="Times New Roman" panose="02020603050405020304" pitchFamily="18" charset="0"/>
                <a:cs typeface="Times New Roman" panose="02020603050405020304" pitchFamily="18" charset="0"/>
                <a:hlinkClick r:id="" action="ppaction://noaction"/>
              </a:rPr>
              <a:t>https://www.holy-bhagavad-gita.org/chapter/3/verse/43</a:t>
            </a:r>
          </a:p>
          <a:p>
            <a:r>
              <a:rPr lang="en-IN" dirty="0">
                <a:latin typeface="Times New Roman" panose="02020603050405020304" pitchFamily="18" charset="0"/>
                <a:cs typeface="Times New Roman" panose="02020603050405020304" pitchFamily="18" charset="0"/>
                <a:hlinkClick r:id="" action="ppaction://noaction"/>
              </a:rPr>
              <a:t>https://asitis.com/13</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hlinkClick r:id="rId2"/>
              </a:rPr>
              <a:t>https://www.britannica.com/topic/Eightfold-Path</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hlinkClick r:id="rId3"/>
              </a:rPr>
              <a:t>https://catholic-resources.org/Bible/Epistles-VirtuesVices.htm</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hlinkClick r:id="rId4"/>
              </a:rPr>
              <a:t>https://egyankosh.ac.in/bitstream/123456789/38260/1/Unit-2.pdf</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F6291876-5978-4D37-BCB8-5717D5F2D336}"/>
              </a:ext>
            </a:extLst>
          </p:cNvPr>
          <p:cNvSpPr>
            <a:spLocks noGrp="1"/>
          </p:cNvSpPr>
          <p:nvPr>
            <p:ph type="sldNum" sz="quarter" idx="12"/>
          </p:nvPr>
        </p:nvSpPr>
        <p:spPr/>
        <p:txBody>
          <a:bodyPr/>
          <a:lstStyle/>
          <a:p>
            <a:fld id="{886EB04F-21CD-4EF6-8FD3-385AD585F004}" type="slidenum">
              <a:rPr lang="en-US" smtClean="0">
                <a:latin typeface="Times New Roman" panose="02020603050405020304" pitchFamily="18" charset="0"/>
                <a:cs typeface="Times New Roman" panose="02020603050405020304" pitchFamily="18" charset="0"/>
              </a:rPr>
              <a:pPr/>
              <a:t>34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38979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45614A-6A53-4B2D-8369-02EA6EF51732}"/>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Understanding the Human Being</a:t>
            </a:r>
          </a:p>
        </p:txBody>
      </p:sp>
      <p:sp>
        <p:nvSpPr>
          <p:cNvPr id="3" name="Content Placeholder 2">
            <a:extLst>
              <a:ext uri="{FF2B5EF4-FFF2-40B4-BE49-F238E27FC236}">
                <a16:creationId xmlns:a16="http://schemas.microsoft.com/office/drawing/2014/main" xmlns="" id="{5284EAD2-898F-4CC5-9DD9-CB1910021145}"/>
              </a:ext>
            </a:extLst>
          </p:cNvPr>
          <p:cNvSpPr>
            <a:spLocks noGrp="1"/>
          </p:cNvSpPr>
          <p:nvPr>
            <p:ph idx="1"/>
          </p:nvPr>
        </p:nvSpPr>
        <p:spPr>
          <a:xfrm>
            <a:off x="838200" y="1825625"/>
            <a:ext cx="10515600" cy="4351338"/>
          </a:xfrm>
        </p:spPr>
        <p:txBody>
          <a:bodyPr/>
          <a:lstStyle/>
          <a:p>
            <a:r>
              <a:rPr lang="en-US" dirty="0">
                <a:latin typeface="Times New Roman" panose="02020603050405020304" pitchFamily="18" charset="0"/>
                <a:cs typeface="Times New Roman" panose="02020603050405020304" pitchFamily="18" charset="0"/>
              </a:rPr>
              <a:t>Human Being-  co-existence of the Self and the Body.</a:t>
            </a:r>
          </a:p>
        </p:txBody>
      </p:sp>
      <p:graphicFrame>
        <p:nvGraphicFramePr>
          <p:cNvPr id="5" name="Table 4">
            <a:extLst>
              <a:ext uri="{FF2B5EF4-FFF2-40B4-BE49-F238E27FC236}">
                <a16:creationId xmlns:a16="http://schemas.microsoft.com/office/drawing/2014/main" xmlns="" id="{4559E0B9-AD60-419F-AF16-6DF2FFA93E8B}"/>
              </a:ext>
            </a:extLst>
          </p:cNvPr>
          <p:cNvGraphicFramePr>
            <a:graphicFrameLocks noGrp="1"/>
          </p:cNvGraphicFramePr>
          <p:nvPr>
            <p:extLst>
              <p:ext uri="{D42A27DB-BD31-4B8C-83A1-F6EECF244321}">
                <p14:modId xmlns:p14="http://schemas.microsoft.com/office/powerpoint/2010/main" xmlns="" val="2087978955"/>
              </p:ext>
            </p:extLst>
          </p:nvPr>
        </p:nvGraphicFramePr>
        <p:xfrm>
          <a:off x="978196" y="2603723"/>
          <a:ext cx="8240229" cy="4019855"/>
        </p:xfrm>
        <a:graphic>
          <a:graphicData uri="http://schemas.openxmlformats.org/drawingml/2006/table">
            <a:tbl>
              <a:tblPr firstRow="1" bandRow="1">
                <a:tableStyleId>{5C22544A-7EE6-4342-B048-85BDC9FD1C3A}</a:tableStyleId>
              </a:tblPr>
              <a:tblGrid>
                <a:gridCol w="1796902">
                  <a:extLst>
                    <a:ext uri="{9D8B030D-6E8A-4147-A177-3AD203B41FA5}">
                      <a16:colId xmlns:a16="http://schemas.microsoft.com/office/drawing/2014/main" xmlns="" val="3858834838"/>
                    </a:ext>
                  </a:extLst>
                </a:gridCol>
                <a:gridCol w="3646967">
                  <a:extLst>
                    <a:ext uri="{9D8B030D-6E8A-4147-A177-3AD203B41FA5}">
                      <a16:colId xmlns:a16="http://schemas.microsoft.com/office/drawing/2014/main" xmlns="" val="927118673"/>
                    </a:ext>
                  </a:extLst>
                </a:gridCol>
                <a:gridCol w="2796360">
                  <a:extLst>
                    <a:ext uri="{9D8B030D-6E8A-4147-A177-3AD203B41FA5}">
                      <a16:colId xmlns:a16="http://schemas.microsoft.com/office/drawing/2014/main" xmlns="" val="3647442665"/>
                    </a:ext>
                  </a:extLst>
                </a:gridCol>
              </a:tblGrid>
              <a:tr h="538055">
                <a:tc>
                  <a:txBody>
                    <a:bodyPr/>
                    <a:lstStyle/>
                    <a:p>
                      <a:r>
                        <a:rPr lang="en-US" dirty="0">
                          <a:latin typeface="Times New Roman" panose="02020603050405020304" pitchFamily="18" charset="0"/>
                          <a:cs typeface="Times New Roman" panose="02020603050405020304" pitchFamily="18" charset="0"/>
                        </a:rPr>
                        <a:t>Human Being</a:t>
                      </a:r>
                    </a:p>
                  </a:txBody>
                  <a:tcPr/>
                </a:tc>
                <a:tc>
                  <a:txBody>
                    <a:bodyPr/>
                    <a:lstStyle/>
                    <a:p>
                      <a:r>
                        <a:rPr lang="en-US" dirty="0">
                          <a:latin typeface="Times New Roman" panose="02020603050405020304" pitchFamily="18" charset="0"/>
                          <a:cs typeface="Times New Roman" panose="02020603050405020304" pitchFamily="18" charset="0"/>
                        </a:rPr>
                        <a:t>Self </a:t>
                      </a:r>
                    </a:p>
                  </a:txBody>
                  <a:tcPr/>
                </a:tc>
                <a:tc>
                  <a:txBody>
                    <a:bodyPr/>
                    <a:lstStyle/>
                    <a:p>
                      <a:r>
                        <a:rPr lang="en-US" dirty="0">
                          <a:latin typeface="Times New Roman" panose="02020603050405020304" pitchFamily="18" charset="0"/>
                          <a:cs typeface="Times New Roman" panose="02020603050405020304" pitchFamily="18" charset="0"/>
                        </a:rPr>
                        <a:t>Body</a:t>
                      </a:r>
                    </a:p>
                  </a:txBody>
                  <a:tcPr/>
                </a:tc>
                <a:extLst>
                  <a:ext uri="{0D108BD9-81ED-4DB2-BD59-A6C34878D82A}">
                    <a16:rowId xmlns:a16="http://schemas.microsoft.com/office/drawing/2014/main" xmlns="" val="1355970237"/>
                  </a:ext>
                </a:extLst>
              </a:tr>
              <a:tr h="589744">
                <a:tc>
                  <a:txBody>
                    <a:bodyPr/>
                    <a:lstStyle/>
                    <a:p>
                      <a:r>
                        <a:rPr lang="en-US" dirty="0">
                          <a:latin typeface="Times New Roman" panose="02020603050405020304" pitchFamily="18" charset="0"/>
                          <a:cs typeface="Times New Roman" panose="02020603050405020304" pitchFamily="18" charset="0"/>
                        </a:rPr>
                        <a:t>Need</a:t>
                      </a:r>
                    </a:p>
                  </a:txBody>
                  <a:tcPr/>
                </a:tc>
                <a:tc>
                  <a:txBody>
                    <a:bodyPr/>
                    <a:lstStyle/>
                    <a:p>
                      <a:r>
                        <a:rPr lang="en-US" dirty="0">
                          <a:latin typeface="Times New Roman" panose="02020603050405020304" pitchFamily="18" charset="0"/>
                          <a:cs typeface="Times New Roman" panose="02020603050405020304" pitchFamily="18" charset="0"/>
                        </a:rPr>
                        <a:t>Happiness (e.g. Respect)</a:t>
                      </a:r>
                    </a:p>
                  </a:txBody>
                  <a:tcPr/>
                </a:tc>
                <a:tc>
                  <a:txBody>
                    <a:bodyPr/>
                    <a:lstStyle/>
                    <a:p>
                      <a:r>
                        <a:rPr lang="en-US" dirty="0">
                          <a:latin typeface="Times New Roman" panose="02020603050405020304" pitchFamily="18" charset="0"/>
                          <a:cs typeface="Times New Roman" panose="02020603050405020304" pitchFamily="18" charset="0"/>
                        </a:rPr>
                        <a:t>Physical Facility (e.g. food)</a:t>
                      </a:r>
                    </a:p>
                  </a:txBody>
                  <a:tcPr/>
                </a:tc>
                <a:extLst>
                  <a:ext uri="{0D108BD9-81ED-4DB2-BD59-A6C34878D82A}">
                    <a16:rowId xmlns:a16="http://schemas.microsoft.com/office/drawing/2014/main" xmlns="" val="2742096911"/>
                  </a:ext>
                </a:extLst>
              </a:tr>
              <a:tr h="328403">
                <a:tc>
                  <a:txBody>
                    <a:bodyPr/>
                    <a:lstStyle/>
                    <a:p>
                      <a:r>
                        <a:rPr lang="en-US" dirty="0">
                          <a:latin typeface="Times New Roman" panose="02020603050405020304" pitchFamily="18" charset="0"/>
                          <a:cs typeface="Times New Roman" panose="02020603050405020304" pitchFamily="18" charset="0"/>
                        </a:rPr>
                        <a:t>In Time</a:t>
                      </a:r>
                    </a:p>
                  </a:txBody>
                  <a:tcPr/>
                </a:tc>
                <a:tc>
                  <a:txBody>
                    <a:bodyPr/>
                    <a:lstStyle/>
                    <a:p>
                      <a:r>
                        <a:rPr lang="en-US" dirty="0">
                          <a:latin typeface="Times New Roman" panose="02020603050405020304" pitchFamily="18" charset="0"/>
                          <a:cs typeface="Times New Roman" panose="02020603050405020304" pitchFamily="18" charset="0"/>
                        </a:rPr>
                        <a:t>Continuous</a:t>
                      </a:r>
                    </a:p>
                  </a:txBody>
                  <a:tcPr/>
                </a:tc>
                <a:tc>
                  <a:txBody>
                    <a:bodyPr/>
                    <a:lstStyle/>
                    <a:p>
                      <a:r>
                        <a:rPr lang="en-US" dirty="0">
                          <a:latin typeface="Times New Roman" panose="02020603050405020304" pitchFamily="18" charset="0"/>
                          <a:cs typeface="Times New Roman" panose="02020603050405020304" pitchFamily="18" charset="0"/>
                        </a:rPr>
                        <a:t>Temporary</a:t>
                      </a:r>
                    </a:p>
                  </a:txBody>
                  <a:tcPr/>
                </a:tc>
                <a:extLst>
                  <a:ext uri="{0D108BD9-81ED-4DB2-BD59-A6C34878D82A}">
                    <a16:rowId xmlns:a16="http://schemas.microsoft.com/office/drawing/2014/main" xmlns="" val="1529765396"/>
                  </a:ext>
                </a:extLst>
              </a:tr>
              <a:tr h="548640">
                <a:tc>
                  <a:txBody>
                    <a:bodyPr/>
                    <a:lstStyle/>
                    <a:p>
                      <a:r>
                        <a:rPr lang="en-US" dirty="0">
                          <a:latin typeface="Times New Roman" panose="02020603050405020304" pitchFamily="18" charset="0"/>
                          <a:cs typeface="Times New Roman" panose="02020603050405020304" pitchFamily="18" charset="0"/>
                        </a:rPr>
                        <a:t>In Quantity</a:t>
                      </a:r>
                    </a:p>
                  </a:txBody>
                  <a:tcPr/>
                </a:tc>
                <a:tc>
                  <a:txBody>
                    <a:bodyPr/>
                    <a:lstStyle/>
                    <a:p>
                      <a:r>
                        <a:rPr lang="en-US" dirty="0">
                          <a:latin typeface="Times New Roman" panose="02020603050405020304" pitchFamily="18" charset="0"/>
                          <a:cs typeface="Times New Roman" panose="02020603050405020304" pitchFamily="18" charset="0"/>
                        </a:rPr>
                        <a:t>Qualitative (is feeling)</a:t>
                      </a:r>
                    </a:p>
                  </a:txBody>
                  <a:tcPr/>
                </a:tc>
                <a:tc>
                  <a:txBody>
                    <a:bodyPr/>
                    <a:lstStyle/>
                    <a:p>
                      <a:r>
                        <a:rPr lang="en-US" dirty="0">
                          <a:latin typeface="Times New Roman" panose="02020603050405020304" pitchFamily="18" charset="0"/>
                          <a:cs typeface="Times New Roman" panose="02020603050405020304" pitchFamily="18" charset="0"/>
                        </a:rPr>
                        <a:t>Quantitative (required in limited quantity)</a:t>
                      </a:r>
                    </a:p>
                  </a:txBody>
                  <a:tcPr/>
                </a:tc>
                <a:extLst>
                  <a:ext uri="{0D108BD9-81ED-4DB2-BD59-A6C34878D82A}">
                    <a16:rowId xmlns:a16="http://schemas.microsoft.com/office/drawing/2014/main" xmlns="" val="826973208"/>
                  </a:ext>
                </a:extLst>
              </a:tr>
              <a:tr h="514616">
                <a:tc>
                  <a:txBody>
                    <a:bodyPr/>
                    <a:lstStyle/>
                    <a:p>
                      <a:r>
                        <a:rPr lang="en-US" dirty="0">
                          <a:latin typeface="Times New Roman" panose="02020603050405020304" pitchFamily="18" charset="0"/>
                          <a:cs typeface="Times New Roman" panose="02020603050405020304" pitchFamily="18" charset="0"/>
                        </a:rPr>
                        <a:t>Fulfilled by</a:t>
                      </a:r>
                    </a:p>
                  </a:txBody>
                  <a:tcPr/>
                </a:tc>
                <a:tc>
                  <a:txBody>
                    <a:bodyPr/>
                    <a:lstStyle/>
                    <a:p>
                      <a:r>
                        <a:rPr lang="en-US" dirty="0">
                          <a:latin typeface="Times New Roman" panose="02020603050405020304" pitchFamily="18" charset="0"/>
                          <a:cs typeface="Times New Roman" panose="02020603050405020304" pitchFamily="18" charset="0"/>
                        </a:rPr>
                        <a:t>Right understanding and right feeling</a:t>
                      </a:r>
                    </a:p>
                  </a:txBody>
                  <a:tcPr/>
                </a:tc>
                <a:tc>
                  <a:txBody>
                    <a:bodyPr/>
                    <a:lstStyle/>
                    <a:p>
                      <a:r>
                        <a:rPr lang="en-US" dirty="0">
                          <a:latin typeface="Times New Roman" panose="02020603050405020304" pitchFamily="18" charset="0"/>
                          <a:cs typeface="Times New Roman" panose="02020603050405020304" pitchFamily="18" charset="0"/>
                        </a:rPr>
                        <a:t>Physio-chemical things </a:t>
                      </a:r>
                    </a:p>
                  </a:txBody>
                  <a:tcPr/>
                </a:tc>
                <a:extLst>
                  <a:ext uri="{0D108BD9-81ED-4DB2-BD59-A6C34878D82A}">
                    <a16:rowId xmlns:a16="http://schemas.microsoft.com/office/drawing/2014/main" xmlns="" val="379565175"/>
                  </a:ext>
                </a:extLst>
              </a:tr>
              <a:tr h="328403">
                <a:tc>
                  <a:txBody>
                    <a:bodyPr/>
                    <a:lstStyle/>
                    <a:p>
                      <a:r>
                        <a:rPr lang="en-US" dirty="0">
                          <a:latin typeface="Times New Roman" panose="02020603050405020304" pitchFamily="18" charset="0"/>
                          <a:cs typeface="Times New Roman" panose="02020603050405020304" pitchFamily="18" charset="0"/>
                        </a:rPr>
                        <a:t>Activity</a:t>
                      </a:r>
                    </a:p>
                  </a:txBody>
                  <a:tcPr/>
                </a:tc>
                <a:tc>
                  <a:txBody>
                    <a:bodyPr/>
                    <a:lstStyle/>
                    <a:p>
                      <a:r>
                        <a:rPr lang="en-US" dirty="0">
                          <a:latin typeface="Times New Roman" panose="02020603050405020304" pitchFamily="18" charset="0"/>
                          <a:cs typeface="Times New Roman" panose="02020603050405020304" pitchFamily="18" charset="0"/>
                        </a:rPr>
                        <a:t>Desire, thought, expectation</a:t>
                      </a:r>
                    </a:p>
                  </a:txBody>
                  <a:tcPr/>
                </a:tc>
                <a:tc>
                  <a:txBody>
                    <a:bodyPr/>
                    <a:lstStyle/>
                    <a:p>
                      <a:r>
                        <a:rPr lang="en-US" dirty="0">
                          <a:latin typeface="Times New Roman" panose="02020603050405020304" pitchFamily="18" charset="0"/>
                          <a:cs typeface="Times New Roman" panose="02020603050405020304" pitchFamily="18" charset="0"/>
                        </a:rPr>
                        <a:t>Eating, walking</a:t>
                      </a:r>
                    </a:p>
                  </a:txBody>
                  <a:tcPr/>
                </a:tc>
                <a:extLst>
                  <a:ext uri="{0D108BD9-81ED-4DB2-BD59-A6C34878D82A}">
                    <a16:rowId xmlns:a16="http://schemas.microsoft.com/office/drawing/2014/main" xmlns="" val="1875976609"/>
                  </a:ext>
                </a:extLst>
              </a:tr>
              <a:tr h="328403">
                <a:tc>
                  <a:txBody>
                    <a:bodyPr/>
                    <a:lstStyle/>
                    <a:p>
                      <a:r>
                        <a:rPr lang="en-US" dirty="0">
                          <a:latin typeface="Times New Roman" panose="02020603050405020304" pitchFamily="18" charset="0"/>
                          <a:cs typeface="Times New Roman" panose="02020603050405020304" pitchFamily="18" charset="0"/>
                        </a:rPr>
                        <a:t>In Time</a:t>
                      </a:r>
                    </a:p>
                  </a:txBody>
                  <a:tcPr/>
                </a:tc>
                <a:tc>
                  <a:txBody>
                    <a:bodyPr/>
                    <a:lstStyle/>
                    <a:p>
                      <a:r>
                        <a:rPr lang="en-US" dirty="0">
                          <a:latin typeface="Times New Roman" panose="02020603050405020304" pitchFamily="18" charset="0"/>
                          <a:cs typeface="Times New Roman" panose="02020603050405020304" pitchFamily="18" charset="0"/>
                        </a:rPr>
                        <a:t>Continuous</a:t>
                      </a:r>
                    </a:p>
                  </a:txBody>
                  <a:tcPr/>
                </a:tc>
                <a:tc>
                  <a:txBody>
                    <a:bodyPr/>
                    <a:lstStyle/>
                    <a:p>
                      <a:r>
                        <a:rPr lang="en-US" dirty="0">
                          <a:latin typeface="Times New Roman" panose="02020603050405020304" pitchFamily="18" charset="0"/>
                          <a:cs typeface="Times New Roman" panose="02020603050405020304" pitchFamily="18" charset="0"/>
                        </a:rPr>
                        <a:t>Temporary</a:t>
                      </a:r>
                    </a:p>
                  </a:txBody>
                  <a:tcPr/>
                </a:tc>
                <a:extLst>
                  <a:ext uri="{0D108BD9-81ED-4DB2-BD59-A6C34878D82A}">
                    <a16:rowId xmlns:a16="http://schemas.microsoft.com/office/drawing/2014/main" xmlns="" val="3397829286"/>
                  </a:ext>
                </a:extLst>
              </a:tr>
              <a:tr h="328403">
                <a:tc>
                  <a:txBody>
                    <a:bodyPr/>
                    <a:lstStyle/>
                    <a:p>
                      <a:r>
                        <a:rPr lang="en-US" dirty="0">
                          <a:latin typeface="Times New Roman" panose="02020603050405020304" pitchFamily="18" charset="0"/>
                          <a:cs typeface="Times New Roman" panose="02020603050405020304" pitchFamily="18" charset="0"/>
                        </a:rPr>
                        <a:t>Response</a:t>
                      </a:r>
                    </a:p>
                  </a:txBody>
                  <a:tcPr/>
                </a:tc>
                <a:tc>
                  <a:txBody>
                    <a:bodyPr/>
                    <a:lstStyle/>
                    <a:p>
                      <a:r>
                        <a:rPr lang="en-US" dirty="0">
                          <a:latin typeface="Times New Roman" panose="02020603050405020304" pitchFamily="18" charset="0"/>
                          <a:cs typeface="Times New Roman" panose="02020603050405020304" pitchFamily="18" charset="0"/>
                        </a:rPr>
                        <a:t>Knowing, accepting, recognizing, fulfilling</a:t>
                      </a: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500138566"/>
                  </a:ext>
                </a:extLst>
              </a:tr>
            </a:tbl>
          </a:graphicData>
        </a:graphic>
      </p:graphicFrame>
      <p:sp>
        <p:nvSpPr>
          <p:cNvPr id="4" name="Slide Number Placeholder 3">
            <a:extLst>
              <a:ext uri="{FF2B5EF4-FFF2-40B4-BE49-F238E27FC236}">
                <a16:creationId xmlns:a16="http://schemas.microsoft.com/office/drawing/2014/main" xmlns="" id="{7FD19B27-1266-4F05-A243-959EB6F0B559}"/>
              </a:ext>
            </a:extLst>
          </p:cNvPr>
          <p:cNvSpPr>
            <a:spLocks noGrp="1"/>
          </p:cNvSpPr>
          <p:nvPr>
            <p:ph type="sldNum" sz="quarter" idx="12"/>
          </p:nvPr>
        </p:nvSpPr>
        <p:spPr/>
        <p:txBody>
          <a:bodyPr/>
          <a:lstStyle/>
          <a:p>
            <a:fld id="{886EB04F-21CD-4EF6-8FD3-385AD585F004}" type="slidenum">
              <a:rPr lang="en-US" smtClean="0"/>
              <a:pPr/>
              <a:t>4</a:t>
            </a:fld>
            <a:endParaRPr lang="en-US"/>
          </a:p>
        </p:txBody>
      </p:sp>
    </p:spTree>
    <p:extLst>
      <p:ext uri="{BB962C8B-B14F-4D97-AF65-F5344CB8AC3E}">
        <p14:creationId xmlns:p14="http://schemas.microsoft.com/office/powerpoint/2010/main" xmlns="" val="3565753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243A340-257C-410E-8A8B-92FF4913F39A}"/>
              </a:ext>
            </a:extLst>
          </p:cNvPr>
          <p:cNvSpPr>
            <a:spLocks noGrp="1"/>
          </p:cNvSpPr>
          <p:nvPr>
            <p:ph idx="1"/>
          </p:nvPr>
        </p:nvSpPr>
        <p:spPr>
          <a:xfrm>
            <a:off x="838200" y="829340"/>
            <a:ext cx="10515600" cy="5347623"/>
          </a:xfrm>
        </p:spPr>
        <p:txBody>
          <a:bodyPr>
            <a:normAutofit/>
          </a:bodyPr>
          <a:lstStyle/>
          <a:p>
            <a:pPr algn="just">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The Needs of the Self and the Body</a:t>
            </a:r>
          </a:p>
          <a:p>
            <a:pPr algn="just"/>
            <a:r>
              <a:rPr lang="en-US" sz="2400" dirty="0">
                <a:latin typeface="Times New Roman" panose="02020603050405020304" pitchFamily="18" charset="0"/>
                <a:cs typeface="Times New Roman" panose="02020603050405020304" pitchFamily="18" charset="0"/>
              </a:rPr>
              <a:t>The need of the Self is happiness (e.g. feeling of respect leading to happiness) while the need of the Body is physical facility (e.g. food)</a:t>
            </a:r>
          </a:p>
          <a:p>
            <a:pPr algn="just"/>
            <a:r>
              <a:rPr lang="en-US" sz="2400" dirty="0">
                <a:latin typeface="Times New Roman" panose="02020603050405020304" pitchFamily="18" charset="0"/>
                <a:cs typeface="Times New Roman" panose="02020603050405020304" pitchFamily="18" charset="0"/>
              </a:rPr>
              <a:t>All the needs related to the Self are continuous in time while all the needs related to the Body are required for a limited time</a:t>
            </a:r>
          </a:p>
          <a:p>
            <a:pPr algn="just"/>
            <a:r>
              <a:rPr lang="en-US" sz="2400" dirty="0">
                <a:latin typeface="Times New Roman" panose="02020603050405020304" pitchFamily="18" charset="0"/>
                <a:cs typeface="Times New Roman" panose="02020603050405020304" pitchFamily="18" charset="0"/>
              </a:rPr>
              <a:t>All the needs related to the Self are continuous in time while all the needs related to the Body are required for a limited time</a:t>
            </a:r>
          </a:p>
          <a:p>
            <a:pPr algn="just"/>
            <a:r>
              <a:rPr lang="en-US" sz="2400" dirty="0">
                <a:latin typeface="Times New Roman" panose="02020603050405020304" pitchFamily="18" charset="0"/>
                <a:cs typeface="Times New Roman" panose="02020603050405020304" pitchFamily="18" charset="0"/>
              </a:rPr>
              <a:t>All the needs related to the Body are fulfilled by some physio-chemical things. All the needs related to the Self are in terms of feeling, and they are fulfilled by right understanding and right feeling</a:t>
            </a:r>
          </a:p>
        </p:txBody>
      </p:sp>
      <p:sp>
        <p:nvSpPr>
          <p:cNvPr id="2" name="Slide Number Placeholder 1">
            <a:extLst>
              <a:ext uri="{FF2B5EF4-FFF2-40B4-BE49-F238E27FC236}">
                <a16:creationId xmlns:a16="http://schemas.microsoft.com/office/drawing/2014/main" xmlns="" id="{6D0F66A7-01E3-4438-870B-B3B2581718BF}"/>
              </a:ext>
            </a:extLst>
          </p:cNvPr>
          <p:cNvSpPr>
            <a:spLocks noGrp="1"/>
          </p:cNvSpPr>
          <p:nvPr>
            <p:ph type="sldNum" sz="quarter" idx="12"/>
          </p:nvPr>
        </p:nvSpPr>
        <p:spPr/>
        <p:txBody>
          <a:bodyPr/>
          <a:lstStyle/>
          <a:p>
            <a:fld id="{886EB04F-21CD-4EF6-8FD3-385AD585F004}" type="slidenum">
              <a:rPr lang="en-US" smtClean="0"/>
              <a:pPr/>
              <a:t>5</a:t>
            </a:fld>
            <a:endParaRPr lang="en-US"/>
          </a:p>
        </p:txBody>
      </p:sp>
    </p:spTree>
    <p:extLst>
      <p:ext uri="{BB962C8B-B14F-4D97-AF65-F5344CB8AC3E}">
        <p14:creationId xmlns:p14="http://schemas.microsoft.com/office/powerpoint/2010/main" xmlns="" val="26399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D6851B2-4D0B-44B2-994D-5CABC222C95D}"/>
              </a:ext>
            </a:extLst>
          </p:cNvPr>
          <p:cNvSpPr>
            <a:spLocks noGrp="1"/>
          </p:cNvSpPr>
          <p:nvPr>
            <p:ph idx="1"/>
          </p:nvPr>
        </p:nvSpPr>
        <p:spPr>
          <a:xfrm>
            <a:off x="838200" y="606056"/>
            <a:ext cx="10515600" cy="5570907"/>
          </a:xfrm>
        </p:spPr>
        <p:txBody>
          <a:bodyPr>
            <a:normAutofit/>
          </a:bodyPr>
          <a:lstStyle/>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The Activities of the Self and the Body</a:t>
            </a:r>
          </a:p>
          <a:p>
            <a:pPr algn="just"/>
            <a:r>
              <a:rPr lang="en-US" dirty="0">
                <a:latin typeface="Times New Roman" panose="02020603050405020304" pitchFamily="18" charset="0"/>
                <a:cs typeface="Times New Roman" panose="02020603050405020304" pitchFamily="18" charset="0"/>
              </a:rPr>
              <a:t>The Self has the activity of desire, thought and expectation which are continuous. On the other hand, any activity of the Body, like eating, walking, etc. is temporary in time.</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The Response of the Self and the Body</a:t>
            </a:r>
          </a:p>
          <a:p>
            <a:pPr algn="just"/>
            <a:r>
              <a:rPr lang="en-US" dirty="0">
                <a:latin typeface="Times New Roman" panose="02020603050405020304" pitchFamily="18" charset="0"/>
                <a:cs typeface="Times New Roman" panose="02020603050405020304" pitchFamily="18" charset="0"/>
              </a:rPr>
              <a:t>The response of the Body is based on recognizing and fulfilling whereas the response of the Self is based on knowing, assuming, recognizing and fulfilling</a:t>
            </a:r>
          </a:p>
          <a:p>
            <a:pPr algn="just"/>
            <a:r>
              <a:rPr lang="en-US" dirty="0">
                <a:latin typeface="Times New Roman" panose="02020603050405020304" pitchFamily="18" charset="0"/>
                <a:cs typeface="Times New Roman" panose="02020603050405020304" pitchFamily="18" charset="0"/>
              </a:rPr>
              <a:t>The recognition and fulfilment of the Body is definite, while that of Self is determined by the activity of assuming</a:t>
            </a:r>
          </a:p>
          <a:p>
            <a:pPr algn="just"/>
            <a:r>
              <a:rPr lang="en-US" dirty="0">
                <a:latin typeface="Times New Roman" panose="02020603050405020304" pitchFamily="18" charset="0"/>
                <a:cs typeface="Times New Roman" panose="02020603050405020304" pitchFamily="18" charset="0"/>
              </a:rPr>
              <a:t>As assumption changes, the recognition and fulfilment by the Self also changes.</a:t>
            </a:r>
          </a:p>
        </p:txBody>
      </p:sp>
      <p:sp>
        <p:nvSpPr>
          <p:cNvPr id="2" name="Slide Number Placeholder 1">
            <a:extLst>
              <a:ext uri="{FF2B5EF4-FFF2-40B4-BE49-F238E27FC236}">
                <a16:creationId xmlns:a16="http://schemas.microsoft.com/office/drawing/2014/main" xmlns="" id="{3A323690-9BA5-40D7-8F1B-EE84AE9B773C}"/>
              </a:ext>
            </a:extLst>
          </p:cNvPr>
          <p:cNvSpPr>
            <a:spLocks noGrp="1"/>
          </p:cNvSpPr>
          <p:nvPr>
            <p:ph type="sldNum" sz="quarter" idx="12"/>
          </p:nvPr>
        </p:nvSpPr>
        <p:spPr/>
        <p:txBody>
          <a:bodyPr/>
          <a:lstStyle/>
          <a:p>
            <a:fld id="{886EB04F-21CD-4EF6-8FD3-385AD585F004}" type="slidenum">
              <a:rPr lang="en-US" smtClean="0"/>
              <a:pPr/>
              <a:t>6</a:t>
            </a:fld>
            <a:endParaRPr lang="en-US"/>
          </a:p>
        </p:txBody>
      </p:sp>
    </p:spTree>
    <p:extLst>
      <p:ext uri="{BB962C8B-B14F-4D97-AF65-F5344CB8AC3E}">
        <p14:creationId xmlns:p14="http://schemas.microsoft.com/office/powerpoint/2010/main" xmlns="" val="177461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F04FA13-000C-4869-AF64-09A3975E5C5F}"/>
              </a:ext>
            </a:extLst>
          </p:cNvPr>
          <p:cNvSpPr>
            <a:spLocks noGrp="1"/>
          </p:cNvSpPr>
          <p:nvPr>
            <p:ph idx="1"/>
          </p:nvPr>
        </p:nvSpPr>
        <p:spPr>
          <a:xfrm>
            <a:off x="838200" y="744279"/>
            <a:ext cx="10515600" cy="5432684"/>
          </a:xfrm>
        </p:spPr>
        <p:txBody>
          <a:bodyPr>
            <a:normAutofit/>
          </a:bodyPr>
          <a:lstStyle/>
          <a:p>
            <a:pPr algn="just"/>
            <a:r>
              <a:rPr lang="en-US" dirty="0">
                <a:latin typeface="Times New Roman" panose="02020603050405020304" pitchFamily="18" charset="0"/>
                <a:cs typeface="Times New Roman" panose="02020603050405020304" pitchFamily="18" charset="0"/>
              </a:rPr>
              <a:t>The conduct of the human being basically depends upon the response of the Self, as all decisions are made by the Self. </a:t>
            </a:r>
          </a:p>
          <a:p>
            <a:pPr algn="just"/>
            <a:r>
              <a:rPr lang="en-US" dirty="0">
                <a:latin typeface="Times New Roman" panose="02020603050405020304" pitchFamily="18" charset="0"/>
                <a:cs typeface="Times New Roman" panose="02020603050405020304" pitchFamily="18" charset="0"/>
              </a:rPr>
              <a:t>Only with the assumptions set right, i.e. assuming based on knowing (which is definite), can </a:t>
            </a:r>
            <a:r>
              <a:rPr lang="en-US" dirty="0" err="1">
                <a:latin typeface="Times New Roman" panose="02020603050405020304" pitchFamily="18" charset="0"/>
                <a:cs typeface="Times New Roman" panose="02020603050405020304" pitchFamily="18" charset="0"/>
              </a:rPr>
              <a:t>recognising</a:t>
            </a:r>
            <a:r>
              <a:rPr lang="en-US" dirty="0">
                <a:latin typeface="Times New Roman" panose="02020603050405020304" pitchFamily="18" charset="0"/>
                <a:cs typeface="Times New Roman" panose="02020603050405020304" pitchFamily="18" charset="0"/>
              </a:rPr>
              <a:t> and fulfilling be set right; and only then, the conduct can become definite.</a:t>
            </a:r>
          </a:p>
          <a:p>
            <a:pPr algn="just"/>
            <a:r>
              <a:rPr lang="en-US" dirty="0">
                <a:latin typeface="Times New Roman" panose="02020603050405020304" pitchFamily="18" charset="0"/>
                <a:cs typeface="Times New Roman" panose="02020603050405020304" pitchFamily="18" charset="0"/>
              </a:rPr>
              <a:t>All the problems of a human being are due to assumptions without knowing, and the solution lies in ensuring the activity of knowing.</a:t>
            </a:r>
          </a:p>
          <a:p>
            <a:pPr algn="just"/>
            <a:r>
              <a:rPr lang="en-US" dirty="0">
                <a:latin typeface="Times New Roman" panose="02020603050405020304" pitchFamily="18" charset="0"/>
                <a:cs typeface="Times New Roman" panose="02020603050405020304" pitchFamily="18" charset="0"/>
              </a:rPr>
              <a:t>And this is possible only through education-</a:t>
            </a:r>
          </a:p>
        </p:txBody>
      </p:sp>
      <p:sp>
        <p:nvSpPr>
          <p:cNvPr id="2" name="Slide Number Placeholder 1">
            <a:extLst>
              <a:ext uri="{FF2B5EF4-FFF2-40B4-BE49-F238E27FC236}">
                <a16:creationId xmlns:a16="http://schemas.microsoft.com/office/drawing/2014/main" xmlns="" id="{93A17529-4B75-49A0-A948-5D8FEBB74429}"/>
              </a:ext>
            </a:extLst>
          </p:cNvPr>
          <p:cNvSpPr>
            <a:spLocks noGrp="1"/>
          </p:cNvSpPr>
          <p:nvPr>
            <p:ph type="sldNum" sz="quarter" idx="12"/>
          </p:nvPr>
        </p:nvSpPr>
        <p:spPr/>
        <p:txBody>
          <a:bodyPr/>
          <a:lstStyle/>
          <a:p>
            <a:fld id="{886EB04F-21CD-4EF6-8FD3-385AD585F004}" type="slidenum">
              <a:rPr lang="en-US" smtClean="0"/>
              <a:pPr/>
              <a:t>7</a:t>
            </a:fld>
            <a:endParaRPr lang="en-US"/>
          </a:p>
        </p:txBody>
      </p:sp>
    </p:spTree>
    <p:extLst>
      <p:ext uri="{BB962C8B-B14F-4D97-AF65-F5344CB8AC3E}">
        <p14:creationId xmlns:p14="http://schemas.microsoft.com/office/powerpoint/2010/main" xmlns="" val="274241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662064-4F16-42CD-852C-F082C72FFCC2}"/>
              </a:ext>
            </a:extLst>
          </p:cNvPr>
          <p:cNvSpPr>
            <a:spLocks noGrp="1"/>
          </p:cNvSpPr>
          <p:nvPr>
            <p:ph type="title"/>
          </p:nvPr>
        </p:nvSpPr>
        <p:spPr/>
        <p:txBody>
          <a:bodyPr>
            <a:normAutofit/>
          </a:bodyPr>
          <a:lstStyle/>
          <a:p>
            <a:pPr algn="ctr"/>
            <a:r>
              <a:rPr lang="en-US" sz="3200" dirty="0">
                <a:latin typeface="Times New Roman" panose="02020603050405020304" pitchFamily="18" charset="0"/>
                <a:cs typeface="Times New Roman" panose="02020603050405020304" pitchFamily="18" charset="0"/>
              </a:rPr>
              <a:t>The Self as the Consciousness Entity, the Body as the Material Entity</a:t>
            </a:r>
          </a:p>
        </p:txBody>
      </p:sp>
      <p:sp>
        <p:nvSpPr>
          <p:cNvPr id="3" name="Content Placeholder 2">
            <a:extLst>
              <a:ext uri="{FF2B5EF4-FFF2-40B4-BE49-F238E27FC236}">
                <a16:creationId xmlns:a16="http://schemas.microsoft.com/office/drawing/2014/main" xmlns="" id="{D1062E79-63F7-468B-B9C3-2E80B7552E9B}"/>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Self and the Body are two different types of reality. The Self is the domain of consciousness, which is </a:t>
            </a:r>
            <a:r>
              <a:rPr lang="en-US" sz="2400" dirty="0" err="1">
                <a:latin typeface="Times New Roman" panose="02020603050405020304" pitchFamily="18" charset="0"/>
                <a:cs typeface="Times New Roman" panose="02020603050405020304" pitchFamily="18" charset="0"/>
              </a:rPr>
              <a:t>characterised</a:t>
            </a:r>
            <a:r>
              <a:rPr lang="en-US" sz="2400" dirty="0">
                <a:latin typeface="Times New Roman" panose="02020603050405020304" pitchFamily="18" charset="0"/>
                <a:cs typeface="Times New Roman" panose="02020603050405020304" pitchFamily="18" charset="0"/>
              </a:rPr>
              <a:t> by the activity of knowing, assuming, </a:t>
            </a:r>
            <a:r>
              <a:rPr lang="en-US" sz="2400" dirty="0" err="1">
                <a:latin typeface="Times New Roman" panose="02020603050405020304" pitchFamily="18" charset="0"/>
                <a:cs typeface="Times New Roman" panose="02020603050405020304" pitchFamily="18" charset="0"/>
              </a:rPr>
              <a:t>recognising</a:t>
            </a:r>
            <a:r>
              <a:rPr lang="en-US" sz="2400" dirty="0">
                <a:latin typeface="Times New Roman" panose="02020603050405020304" pitchFamily="18" charset="0"/>
                <a:cs typeface="Times New Roman" panose="02020603050405020304" pitchFamily="18" charset="0"/>
              </a:rPr>
              <a:t> and fulfilling.</a:t>
            </a:r>
          </a:p>
          <a:p>
            <a:r>
              <a:rPr lang="en-US" sz="2400" dirty="0">
                <a:latin typeface="Times New Roman" panose="02020603050405020304" pitchFamily="18" charset="0"/>
                <a:cs typeface="Times New Roman" panose="02020603050405020304" pitchFamily="18" charset="0"/>
              </a:rPr>
              <a:t> The Body is the domain of material and it only has the activity of </a:t>
            </a:r>
            <a:r>
              <a:rPr lang="en-US" sz="2400" dirty="0" err="1">
                <a:latin typeface="Times New Roman" panose="02020603050405020304" pitchFamily="18" charset="0"/>
                <a:cs typeface="Times New Roman" panose="02020603050405020304" pitchFamily="18" charset="0"/>
              </a:rPr>
              <a:t>recognising</a:t>
            </a:r>
            <a:r>
              <a:rPr lang="en-US" sz="2400" dirty="0">
                <a:latin typeface="Times New Roman" panose="02020603050405020304" pitchFamily="18" charset="0"/>
                <a:cs typeface="Times New Roman" panose="02020603050405020304" pitchFamily="18" charset="0"/>
              </a:rPr>
              <a:t> and fulfilling</a:t>
            </a:r>
          </a:p>
          <a:p>
            <a:r>
              <a:rPr lang="en-US" sz="2400" dirty="0">
                <a:latin typeface="Times New Roman" panose="02020603050405020304" pitchFamily="18" charset="0"/>
                <a:cs typeface="Times New Roman" panose="02020603050405020304" pitchFamily="18" charset="0"/>
              </a:rPr>
              <a:t>To understand the human being, both the domain of consciousness as well as the domain of material needs to be understood. For human being to be fulfilled, both domains need to be fulfilled separately.</a:t>
            </a:r>
          </a:p>
          <a:p>
            <a:r>
              <a:rPr lang="en-US" sz="2400" b="1" dirty="0">
                <a:latin typeface="Times New Roman" panose="02020603050405020304" pitchFamily="18" charset="0"/>
                <a:cs typeface="Times New Roman" panose="02020603050405020304" pitchFamily="18" charset="0"/>
              </a:rPr>
              <a:t>Gross Misunderstanding – Assuming Human Being to be only the Body</a:t>
            </a:r>
          </a:p>
        </p:txBody>
      </p:sp>
      <p:sp>
        <p:nvSpPr>
          <p:cNvPr id="4" name="Slide Number Placeholder 3">
            <a:extLst>
              <a:ext uri="{FF2B5EF4-FFF2-40B4-BE49-F238E27FC236}">
                <a16:creationId xmlns:a16="http://schemas.microsoft.com/office/drawing/2014/main" xmlns="" id="{4DCA9CF2-2C7D-4001-B247-2CAD4A281DB0}"/>
              </a:ext>
            </a:extLst>
          </p:cNvPr>
          <p:cNvSpPr>
            <a:spLocks noGrp="1"/>
          </p:cNvSpPr>
          <p:nvPr>
            <p:ph type="sldNum" sz="quarter" idx="12"/>
          </p:nvPr>
        </p:nvSpPr>
        <p:spPr/>
        <p:txBody>
          <a:bodyPr/>
          <a:lstStyle/>
          <a:p>
            <a:fld id="{886EB04F-21CD-4EF6-8FD3-385AD585F004}" type="slidenum">
              <a:rPr lang="en-US" smtClean="0"/>
              <a:pPr/>
              <a:t>8</a:t>
            </a:fld>
            <a:endParaRPr lang="en-US"/>
          </a:p>
        </p:txBody>
      </p:sp>
    </p:spTree>
    <p:extLst>
      <p:ext uri="{BB962C8B-B14F-4D97-AF65-F5344CB8AC3E}">
        <p14:creationId xmlns:p14="http://schemas.microsoft.com/office/powerpoint/2010/main" xmlns="" val="3128010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10E8DC-2B55-4B2F-97B9-CC12CEFD00D3}"/>
              </a:ext>
            </a:extLst>
          </p:cNvPr>
          <p:cNvSpPr>
            <a:spLocks noGrp="1"/>
          </p:cNvSpPr>
          <p:nvPr>
            <p:ph type="title"/>
          </p:nvPr>
        </p:nvSpPr>
        <p:spPr/>
        <p:txBody>
          <a:bodyPr>
            <a:noAutofit/>
          </a:bodyPr>
          <a:lstStyle/>
          <a:p>
            <a:pPr algn="ctr"/>
            <a:r>
              <a:rPr lang="en-US" sz="3600" b="1" dirty="0">
                <a:latin typeface="Times New Roman" panose="02020603050405020304" pitchFamily="18" charset="0"/>
                <a:cs typeface="Times New Roman" panose="02020603050405020304" pitchFamily="18" charset="0"/>
              </a:rPr>
              <a:t>Ensuring Harmony in the Self by way of Self-exploration</a:t>
            </a: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5FDE835-708D-4E0C-87BC-A96FE310DF06}"/>
              </a:ext>
            </a:extLst>
          </p:cNvPr>
          <p:cNvSpPr>
            <a:spLocks noGrp="1"/>
          </p:cNvSpPr>
          <p:nvPr>
            <p:ph idx="1"/>
          </p:nvPr>
        </p:nvSpPr>
        <p:spPr>
          <a:xfrm>
            <a:off x="838200" y="1584251"/>
            <a:ext cx="10515600" cy="4827182"/>
          </a:xfrm>
        </p:spPr>
        <p:txBody>
          <a:bodyPr>
            <a:noAutofit/>
          </a:bodyPr>
          <a:lstStyle/>
          <a:p>
            <a:pPr algn="just"/>
            <a:r>
              <a:rPr lang="en-US" sz="2400" dirty="0">
                <a:latin typeface="Times New Roman" panose="02020603050405020304" pitchFamily="18" charset="0"/>
                <a:cs typeface="Times New Roman" panose="02020603050405020304" pitchFamily="18" charset="0"/>
              </a:rPr>
              <a:t>To achieve this harmony in the Self, we need to start self-exploration. In the process, we need to:</a:t>
            </a:r>
          </a:p>
          <a:p>
            <a:pPr algn="just"/>
            <a:r>
              <a:rPr lang="en-US" sz="2400" dirty="0">
                <a:latin typeface="Times New Roman" panose="02020603050405020304" pitchFamily="18" charset="0"/>
                <a:cs typeface="Times New Roman" panose="02020603050405020304" pitchFamily="18" charset="0"/>
              </a:rPr>
              <a:t> Know our natural acceptance</a:t>
            </a:r>
          </a:p>
          <a:p>
            <a:pPr algn="just"/>
            <a:r>
              <a:rPr lang="en-US" sz="2400" dirty="0">
                <a:latin typeface="Times New Roman" panose="02020603050405020304" pitchFamily="18" charset="0"/>
                <a:cs typeface="Times New Roman" panose="02020603050405020304" pitchFamily="18" charset="0"/>
              </a:rPr>
              <a:t> Be aware of our imagination/(</a:t>
            </a:r>
            <a:r>
              <a:rPr lang="en-US" sz="2400" b="1" dirty="0" err="1">
                <a:latin typeface="Times New Roman" panose="02020603050405020304" pitchFamily="18" charset="0"/>
                <a:cs typeface="Times New Roman" panose="02020603050405020304" pitchFamily="18" charset="0"/>
              </a:rPr>
              <a:t>desire+thought+expectation</a:t>
            </a:r>
            <a:r>
              <a:rPr lang="en-US" sz="2400" b="1"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 Find out the source of imagination (could be preconditioning, bodily sensation or your conscience) </a:t>
            </a:r>
          </a:p>
          <a:p>
            <a:pPr algn="just"/>
            <a:r>
              <a:rPr lang="en-US" sz="2400" dirty="0">
                <a:latin typeface="Times New Roman" panose="02020603050405020304" pitchFamily="18" charset="0"/>
                <a:cs typeface="Times New Roman" panose="02020603050405020304" pitchFamily="18" charset="0"/>
              </a:rPr>
              <a:t>Work out a way to sort out our imagination till it is fully in line with our natural acceptance</a:t>
            </a:r>
          </a:p>
          <a:p>
            <a:pPr algn="just"/>
            <a:r>
              <a:rPr lang="en-US" sz="2400" dirty="0">
                <a:latin typeface="Times New Roman" panose="02020603050405020304" pitchFamily="18" charset="0"/>
                <a:cs typeface="Times New Roman" panose="02020603050405020304" pitchFamily="18" charset="0"/>
              </a:rPr>
              <a:t>Imagination is </a:t>
            </a:r>
            <a:r>
              <a:rPr lang="en-US" sz="2400" b="1" dirty="0">
                <a:latin typeface="Times New Roman" panose="02020603050405020304" pitchFamily="18" charset="0"/>
                <a:cs typeface="Times New Roman" panose="02020603050405020304" pitchFamily="18" charset="0"/>
              </a:rPr>
              <a:t>“What I am”</a:t>
            </a:r>
          </a:p>
          <a:p>
            <a:pPr algn="just"/>
            <a:r>
              <a:rPr lang="en-US" sz="2400" dirty="0">
                <a:latin typeface="Times New Roman" panose="02020603050405020304" pitchFamily="18" charset="0"/>
                <a:cs typeface="Times New Roman" panose="02020603050405020304" pitchFamily="18" charset="0"/>
              </a:rPr>
              <a:t>Natural Acceptance is “</a:t>
            </a:r>
            <a:r>
              <a:rPr lang="en-US" sz="2400" b="1" dirty="0">
                <a:latin typeface="Times New Roman" panose="02020603050405020304" pitchFamily="18" charset="0"/>
                <a:cs typeface="Times New Roman" panose="02020603050405020304" pitchFamily="18" charset="0"/>
              </a:rPr>
              <a:t>What I really want to be”</a:t>
            </a:r>
          </a:p>
          <a:p>
            <a:pPr algn="just"/>
            <a:r>
              <a:rPr lang="en-US" sz="2400" dirty="0">
                <a:latin typeface="Times New Roman" panose="02020603050405020304" pitchFamily="18" charset="0"/>
                <a:cs typeface="Times New Roman" panose="02020603050405020304" pitchFamily="18" charset="0"/>
              </a:rPr>
              <a:t>When the imagination is in harmony with the natural acceptance, there is harmony in the Self. This harmony is </a:t>
            </a:r>
            <a:r>
              <a:rPr lang="en-US" sz="2400" b="1" dirty="0">
                <a:latin typeface="Times New Roman" panose="02020603050405020304" pitchFamily="18" charset="0"/>
                <a:cs typeface="Times New Roman" panose="02020603050405020304" pitchFamily="18" charset="0"/>
              </a:rPr>
              <a:t>happiness.</a:t>
            </a:r>
          </a:p>
        </p:txBody>
      </p:sp>
      <p:sp>
        <p:nvSpPr>
          <p:cNvPr id="4" name="Slide Number Placeholder 3">
            <a:extLst>
              <a:ext uri="{FF2B5EF4-FFF2-40B4-BE49-F238E27FC236}">
                <a16:creationId xmlns:a16="http://schemas.microsoft.com/office/drawing/2014/main" xmlns="" id="{189DD446-FE01-4E16-A4F2-C9F1A78A6308}"/>
              </a:ext>
            </a:extLst>
          </p:cNvPr>
          <p:cNvSpPr>
            <a:spLocks noGrp="1"/>
          </p:cNvSpPr>
          <p:nvPr>
            <p:ph type="sldNum" sz="quarter" idx="12"/>
          </p:nvPr>
        </p:nvSpPr>
        <p:spPr/>
        <p:txBody>
          <a:bodyPr/>
          <a:lstStyle/>
          <a:p>
            <a:fld id="{886EB04F-21CD-4EF6-8FD3-385AD585F004}" type="slidenum">
              <a:rPr lang="en-US" smtClean="0"/>
              <a:pPr/>
              <a:t>9</a:t>
            </a:fld>
            <a:endParaRPr lang="en-US"/>
          </a:p>
        </p:txBody>
      </p:sp>
    </p:spTree>
    <p:extLst>
      <p:ext uri="{BB962C8B-B14F-4D97-AF65-F5344CB8AC3E}">
        <p14:creationId xmlns:p14="http://schemas.microsoft.com/office/powerpoint/2010/main" xmlns="" val="60899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TotalTime>
  <Words>3076</Words>
  <Application>Microsoft Office PowerPoint</Application>
  <PresentationFormat>Custom</PresentationFormat>
  <Paragraphs>269</Paragraphs>
  <Slides>34</Slides>
  <Notes>2</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Ethics and Holistic Life</vt:lpstr>
      <vt:lpstr>Topics to be Covered</vt:lpstr>
      <vt:lpstr>Four Levels of Living of a Human Being</vt:lpstr>
      <vt:lpstr>Understanding the Human Being</vt:lpstr>
      <vt:lpstr>Slide 5</vt:lpstr>
      <vt:lpstr>Slide 6</vt:lpstr>
      <vt:lpstr>Slide 7</vt:lpstr>
      <vt:lpstr>The Self as the Consciousness Entity, the Body as the Material Entity</vt:lpstr>
      <vt:lpstr>Ensuring Harmony in the Self by way of Self-exploration </vt:lpstr>
      <vt:lpstr>Understanding Harmony of the Self with the Body</vt:lpstr>
      <vt:lpstr>Slide 11</vt:lpstr>
      <vt:lpstr>Understanding Harmony in the Family</vt:lpstr>
      <vt:lpstr>Understanding Relationship</vt:lpstr>
      <vt:lpstr>Feelings (values) in relationship: </vt:lpstr>
      <vt:lpstr>Slide 15</vt:lpstr>
      <vt:lpstr>Understanding Harmony in the Society</vt:lpstr>
      <vt:lpstr>Understanding Human Goal</vt:lpstr>
      <vt:lpstr>Dimensions (Systems) of Human Order</vt:lpstr>
      <vt:lpstr>Slide 19</vt:lpstr>
      <vt:lpstr>Harmony from Family Order to World Family Order –Universal Human Order</vt:lpstr>
      <vt:lpstr>Understanding Harmony in the Nature and Existence</vt:lpstr>
      <vt:lpstr>Slide 22</vt:lpstr>
      <vt:lpstr>PART II</vt:lpstr>
      <vt:lpstr>Slide 24</vt:lpstr>
      <vt:lpstr>Transcending Body &amp; self through the pages of scriptures</vt:lpstr>
      <vt:lpstr>Learning &amp; Living through Bhagwad Gita</vt:lpstr>
      <vt:lpstr>Four noble truths of Buddhism</vt:lpstr>
      <vt:lpstr>Eight fold path of Buddhism</vt:lpstr>
      <vt:lpstr>Virtues and vices as outlined in the Bible</vt:lpstr>
      <vt:lpstr>Virtues as enshrined in Quran</vt:lpstr>
      <vt:lpstr>To Conclude:</vt:lpstr>
      <vt:lpstr>Questions</vt:lpstr>
      <vt:lpstr>Note on Reference</vt:lpstr>
      <vt:lpstr>Other 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Ankita Das</dc:creator>
  <cp:lastModifiedBy>nilu.choudhary</cp:lastModifiedBy>
  <cp:revision>19</cp:revision>
  <dcterms:created xsi:type="dcterms:W3CDTF">2022-04-25T09:05:39Z</dcterms:created>
  <dcterms:modified xsi:type="dcterms:W3CDTF">2022-05-17T06:12:20Z</dcterms:modified>
</cp:coreProperties>
</file>