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1" r:id="rId3"/>
    <p:sldId id="257" r:id="rId4"/>
    <p:sldId id="258" r:id="rId5"/>
    <p:sldId id="259" r:id="rId6"/>
    <p:sldId id="260" r:id="rId7"/>
    <p:sldId id="265" r:id="rId8"/>
    <p:sldId id="269" r:id="rId9"/>
    <p:sldId id="270" r:id="rId10"/>
    <p:sldId id="271" r:id="rId11"/>
    <p:sldId id="272" r:id="rId12"/>
    <p:sldId id="273" r:id="rId13"/>
    <p:sldId id="268" r:id="rId14"/>
    <p:sldId id="266" r:id="rId15"/>
    <p:sldId id="267" r:id="rId16"/>
    <p:sldId id="279" r:id="rId17"/>
    <p:sldId id="282" r:id="rId18"/>
    <p:sldId id="261" r:id="rId19"/>
    <p:sldId id="262" r:id="rId20"/>
    <p:sldId id="264" r:id="rId21"/>
    <p:sldId id="274" r:id="rId22"/>
    <p:sldId id="276" r:id="rId23"/>
    <p:sldId id="278" r:id="rId24"/>
    <p:sldId id="283" r:id="rId25"/>
    <p:sldId id="284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75A89-C736-4E30-B47D-7E973A1C93AB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D9AF2-221B-4BF4-AA42-4AD52D5ED3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PERSUADING involves being able to convince others to take appropriate action.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NEGOTIATING involves being able to discuss and reach a mutually satisfactory agreement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D9AF2-221B-4BF4-AA42-4AD52D5ED3E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Aristotle 2300 years ago, used those </a:t>
            </a:r>
            <a:r>
              <a:rPr lang="en-US" sz="12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classic tools :logos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(logic), pathos (emotion or value), and ethos (character).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D9AF2-221B-4BF4-AA42-4AD52D5ED3E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D9AF2-221B-4BF4-AA42-4AD52D5ED3E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C98D-522A-443D-AFEE-7DCEF124B4F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C4CE-D18A-4FDC-B47A-F5FD224D4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C98D-522A-443D-AFEE-7DCEF124B4F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C4CE-D18A-4FDC-B47A-F5FD224D4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C98D-522A-443D-AFEE-7DCEF124B4F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C4CE-D18A-4FDC-B47A-F5FD224D4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C98D-522A-443D-AFEE-7DCEF124B4F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C4CE-D18A-4FDC-B47A-F5FD224D4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C98D-522A-443D-AFEE-7DCEF124B4F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C4CE-D18A-4FDC-B47A-F5FD224D4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C98D-522A-443D-AFEE-7DCEF124B4F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C4CE-D18A-4FDC-B47A-F5FD224D4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C98D-522A-443D-AFEE-7DCEF124B4F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C4CE-D18A-4FDC-B47A-F5FD224D4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C98D-522A-443D-AFEE-7DCEF124B4F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C4CE-D18A-4FDC-B47A-F5FD224D4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C98D-522A-443D-AFEE-7DCEF124B4F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C4CE-D18A-4FDC-B47A-F5FD224D4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C98D-522A-443D-AFEE-7DCEF124B4F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C4CE-D18A-4FDC-B47A-F5FD224D4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C98D-522A-443D-AFEE-7DCEF124B4F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C4CE-D18A-4FDC-B47A-F5FD224D4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1C98D-522A-443D-AFEE-7DCEF124B4F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7C4CE-D18A-4FDC-B47A-F5FD224D4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LSRW </a:t>
            </a:r>
            <a:r>
              <a:rPr lang="en-US" dirty="0" smtClean="0"/>
              <a:t>Skills </a:t>
            </a:r>
            <a:r>
              <a:rPr lang="en-IN" dirty="0" smtClean="0"/>
              <a:t>(Part A)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a Debate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Topic: Decide ‘For’ or ‘Against’</a:t>
            </a:r>
          </a:p>
          <a:p>
            <a:r>
              <a:rPr lang="en-US" dirty="0" smtClean="0"/>
              <a:t>Issue and justification</a:t>
            </a:r>
          </a:p>
          <a:p>
            <a:r>
              <a:rPr lang="en-US" dirty="0" smtClean="0"/>
              <a:t>Definitions and justifications</a:t>
            </a:r>
          </a:p>
          <a:p>
            <a:r>
              <a:rPr lang="en-US" dirty="0" smtClean="0"/>
              <a:t>Case line (Imagine a structure)</a:t>
            </a:r>
          </a:p>
          <a:p>
            <a:r>
              <a:rPr lang="en-US" dirty="0" smtClean="0"/>
              <a:t>Arguments</a:t>
            </a:r>
          </a:p>
          <a:p>
            <a:r>
              <a:rPr lang="en-US" dirty="0" smtClean="0"/>
              <a:t>Rebuttal arguments</a:t>
            </a:r>
          </a:p>
          <a:p>
            <a:r>
              <a:rPr lang="en-US" dirty="0" smtClean="0"/>
              <a:t>Anticipated opposition arguments</a:t>
            </a:r>
          </a:p>
          <a:p>
            <a:r>
              <a:rPr lang="en-US" dirty="0" smtClean="0"/>
              <a:t>Practice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dialogue is a verbal exchange between two or more people that is reported in a drama, movie, or narrative. </a:t>
            </a:r>
          </a:p>
          <a:p>
            <a:pPr algn="just"/>
            <a:r>
              <a:rPr lang="en-US" dirty="0" smtClean="0"/>
              <a:t>A dialogue should accomplish at least one of the following:</a:t>
            </a:r>
          </a:p>
          <a:p>
            <a:pPr algn="just">
              <a:buNone/>
            </a:pPr>
            <a:r>
              <a:rPr lang="en-US" dirty="0" smtClean="0"/>
              <a:t>   - Moving the story forward</a:t>
            </a:r>
          </a:p>
          <a:p>
            <a:pPr algn="just">
              <a:buNone/>
            </a:pPr>
            <a:r>
              <a:rPr lang="en-US" dirty="0" smtClean="0"/>
              <a:t>   - Contributing to characterization</a:t>
            </a:r>
          </a:p>
          <a:p>
            <a:pPr algn="just">
              <a:buNone/>
            </a:pPr>
            <a:r>
              <a:rPr lang="en-US" dirty="0" smtClean="0"/>
              <a:t>   - Giving information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908720"/>
          </a:xfrm>
        </p:spPr>
        <p:txBody>
          <a:bodyPr/>
          <a:lstStyle/>
          <a:p>
            <a:r>
              <a:rPr lang="en-US" dirty="0" smtClean="0"/>
              <a:t>Tips for Writing Dialogues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64704"/>
            <a:ext cx="9036496" cy="609329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Dialogue should seem real to the reader.</a:t>
            </a:r>
          </a:p>
          <a:p>
            <a:pPr algn="just"/>
            <a:r>
              <a:rPr lang="en-US" dirty="0" smtClean="0"/>
              <a:t>When quoting a dialogue, put the words of each speaker within quotation marks, and indicate a  change in speaker by starting a new paragraph.</a:t>
            </a:r>
          </a:p>
          <a:p>
            <a:pPr algn="just"/>
            <a:r>
              <a:rPr lang="en-US" dirty="0" smtClean="0"/>
              <a:t>Use contractions (</a:t>
            </a:r>
            <a:r>
              <a:rPr lang="en-US" dirty="0" err="1" smtClean="0"/>
              <a:t>ex:‘don’t</a:t>
            </a:r>
            <a:r>
              <a:rPr lang="en-US" dirty="0" smtClean="0"/>
              <a:t>’, ‘can’t’) unless a character is very stuffy or speaks in a formal context.</a:t>
            </a:r>
          </a:p>
          <a:p>
            <a:pPr algn="just"/>
            <a:r>
              <a:rPr lang="en-US" dirty="0" smtClean="0"/>
              <a:t>Internal/inner dialogue (thinking) does not need to be within inverted commas.</a:t>
            </a:r>
          </a:p>
          <a:p>
            <a:pPr algn="just"/>
            <a:r>
              <a:rPr lang="en-US" dirty="0" smtClean="0"/>
              <a:t>Let characters break off sentences, or speak in phrases rather than sentences.</a:t>
            </a:r>
          </a:p>
          <a:p>
            <a:pPr algn="just"/>
            <a:r>
              <a:rPr lang="en-US" dirty="0" smtClean="0"/>
              <a:t>Have characters interrupt one another.</a:t>
            </a:r>
          </a:p>
          <a:p>
            <a:pPr algn="just"/>
            <a:r>
              <a:rPr lang="en-US" dirty="0" smtClean="0"/>
              <a:t>Use the occasional verbal ‘um’ or ‘</a:t>
            </a:r>
            <a:r>
              <a:rPr lang="en-US" dirty="0" err="1" smtClean="0"/>
              <a:t>er</a:t>
            </a:r>
            <a:r>
              <a:rPr lang="en-US" dirty="0" smtClean="0"/>
              <a:t>’, if a character is being hesitant.</a:t>
            </a:r>
          </a:p>
          <a:p>
            <a:pPr algn="just"/>
            <a:r>
              <a:rPr lang="en-US" dirty="0" smtClean="0"/>
              <a:t>During the discussion, include the name of the speaker after every five to six pieces of dialogue</a:t>
            </a:r>
          </a:p>
          <a:p>
            <a:pPr algn="just"/>
            <a:r>
              <a:rPr lang="en-US" dirty="0" smtClean="0"/>
              <a:t>Remember to show who is speaking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Conversations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questions</a:t>
            </a:r>
          </a:p>
          <a:p>
            <a:r>
              <a:rPr lang="en-US" dirty="0" smtClean="0"/>
              <a:t>Listen more than you speak</a:t>
            </a:r>
          </a:p>
          <a:p>
            <a:r>
              <a:rPr lang="en-US" dirty="0" smtClean="0"/>
              <a:t>Resist the urge to dominate</a:t>
            </a:r>
          </a:p>
          <a:p>
            <a:r>
              <a:rPr lang="en-US" dirty="0" smtClean="0"/>
              <a:t>Use appropriate body language</a:t>
            </a:r>
          </a:p>
          <a:p>
            <a:r>
              <a:rPr lang="en-US" dirty="0" smtClean="0"/>
              <a:t>Paraphrase the speaker’s words</a:t>
            </a:r>
          </a:p>
          <a:p>
            <a:r>
              <a:rPr lang="en-US" dirty="0" smtClean="0"/>
              <a:t>Apply the 3 Cs- care, courtesy, consideration</a:t>
            </a:r>
          </a:p>
          <a:p>
            <a:r>
              <a:rPr lang="en-US" dirty="0" smtClean="0"/>
              <a:t>Be fluent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Conversations and Public Speaking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Similarities:</a:t>
            </a:r>
          </a:p>
          <a:p>
            <a:pPr algn="just">
              <a:buNone/>
            </a:pPr>
            <a:r>
              <a:rPr lang="en-US" dirty="0" smtClean="0"/>
              <a:t>1. Organize thoughts and ideas and present them in a persuasive manner</a:t>
            </a:r>
          </a:p>
          <a:p>
            <a:pPr algn="just">
              <a:buNone/>
            </a:pPr>
            <a:r>
              <a:rPr lang="en-US" dirty="0" smtClean="0"/>
              <a:t>2. Tailor your message according to the audience</a:t>
            </a:r>
          </a:p>
          <a:p>
            <a:pPr algn="just">
              <a:buNone/>
            </a:pPr>
            <a:r>
              <a:rPr lang="en-US" dirty="0" smtClean="0"/>
              <a:t>3. Emphasize on your thoughts</a:t>
            </a:r>
          </a:p>
          <a:p>
            <a:pPr algn="just">
              <a:buNone/>
            </a:pPr>
            <a:r>
              <a:rPr lang="en-US" dirty="0" smtClean="0"/>
              <a:t>4. Adapt to the feedback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Conversations and Public Speaking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544616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 smtClean="0"/>
              <a:t>Dissimilarities:</a:t>
            </a:r>
          </a:p>
          <a:p>
            <a:pPr marL="514350" indent="-514350" algn="just">
              <a:buAutoNum type="arabicPeriod"/>
            </a:pPr>
            <a:r>
              <a:rPr lang="en-US" sz="5100" dirty="0" smtClean="0"/>
              <a:t>Public speaking has more responsibility than ordinary conversation.</a:t>
            </a:r>
          </a:p>
          <a:p>
            <a:pPr marL="514350" indent="-514350" algn="just">
              <a:buAutoNum type="arabicPeriod"/>
            </a:pPr>
            <a:r>
              <a:rPr lang="en-US" sz="5100" dirty="0" smtClean="0"/>
              <a:t>Public speaking is highly structured.</a:t>
            </a:r>
          </a:p>
          <a:p>
            <a:pPr marL="514350" indent="-514350" algn="just">
              <a:buAutoNum type="arabicPeriod"/>
            </a:pPr>
            <a:r>
              <a:rPr lang="en-US" sz="5100" dirty="0" smtClean="0"/>
              <a:t>In Public speaking, the speaker accomplishes the purpose of the speech in limited time.</a:t>
            </a:r>
          </a:p>
          <a:p>
            <a:pPr marL="514350" indent="-514350" algn="just">
              <a:buAutoNum type="arabicPeriod"/>
            </a:pPr>
            <a:r>
              <a:rPr lang="en-US" sz="5100" dirty="0" smtClean="0"/>
              <a:t>Public speaking demands more detailed preparation, organization and planning unlike everyday conversation.</a:t>
            </a:r>
          </a:p>
          <a:p>
            <a:pPr marL="514350" indent="-514350" algn="just">
              <a:buAutoNum type="arabicPeriod"/>
            </a:pPr>
            <a:r>
              <a:rPr lang="en-US" sz="5100" dirty="0" smtClean="0"/>
              <a:t>Public speaking requires more formal language than ordinary conversation.</a:t>
            </a:r>
          </a:p>
          <a:p>
            <a:pPr marL="514350" indent="-514350" algn="just">
              <a:buAutoNum type="arabicPeriod"/>
            </a:pPr>
            <a:r>
              <a:rPr lang="en-US" sz="5100" dirty="0" smtClean="0"/>
              <a:t>Public speaking demands the proper use of both verbal and nonverbal cues. In a  conversation, people speak more casually.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Controlling the Direction of Conversation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636912"/>
            <a:ext cx="8229600" cy="4525963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    The conversation could move either towards the left, in which case it is moving away from you and against you, or towards the right, from consideration to agreement and commitment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91680" y="1844824"/>
            <a:ext cx="576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91680" y="170080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123456" y="1700808"/>
            <a:ext cx="8384" cy="296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63616" y="1700808"/>
            <a:ext cx="8384" cy="296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03776" y="1700808"/>
            <a:ext cx="8384" cy="296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43936" y="1700808"/>
            <a:ext cx="8384" cy="296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198884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Rejection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11760" y="19888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Disagreement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9888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92080" y="19888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Agreement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32240" y="19888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Controlling the Direction of Conversation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Managing Negative Responses</a:t>
            </a:r>
          </a:p>
          <a:p>
            <a:r>
              <a:rPr lang="en-US" dirty="0" smtClean="0"/>
              <a:t>Noticing and Recognizing Cues and Clues</a:t>
            </a:r>
          </a:p>
          <a:p>
            <a:r>
              <a:rPr lang="en-US" dirty="0" smtClean="0"/>
              <a:t>Interpreting Signs and Signals </a:t>
            </a:r>
          </a:p>
          <a:p>
            <a:r>
              <a:rPr lang="en-US" dirty="0" smtClean="0"/>
              <a:t>Avoiding Parallel Conversation</a:t>
            </a:r>
          </a:p>
          <a:p>
            <a:r>
              <a:rPr lang="en-US" dirty="0" smtClean="0"/>
              <a:t>Practicing Sequential Conversation </a:t>
            </a:r>
          </a:p>
          <a:p>
            <a:r>
              <a:rPr lang="en-US" dirty="0" smtClean="0"/>
              <a:t>Using Reflection and Empathy</a:t>
            </a:r>
          </a:p>
          <a:p>
            <a:r>
              <a:rPr lang="en-US" dirty="0" smtClean="0"/>
              <a:t>Cultivating a Sense of Timing</a:t>
            </a:r>
          </a:p>
          <a:p>
            <a:r>
              <a:rPr lang="en-US" dirty="0" smtClean="0"/>
              <a:t>Summarizing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Persuasion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It is the process by which one party purposefully secures a change of </a:t>
            </a:r>
            <a:r>
              <a:rPr lang="en-IN" sz="2800" dirty="0" err="1" smtClean="0"/>
              <a:t>behavior</a:t>
            </a:r>
            <a:r>
              <a:rPr lang="en-IN" sz="2800" dirty="0" smtClean="0"/>
              <a:t>, mental and/or physical, on the part of another party by employing appeals to both feelings and intellect.</a:t>
            </a:r>
          </a:p>
          <a:p>
            <a:pPr algn="just"/>
            <a:r>
              <a:rPr lang="en-IN" sz="2800" dirty="0" smtClean="0"/>
              <a:t>Bi-directional approach</a:t>
            </a:r>
          </a:p>
          <a:p>
            <a:pPr algn="just">
              <a:buNone/>
            </a:pPr>
            <a:r>
              <a:rPr lang="en-US" sz="2800" dirty="0" smtClean="0"/>
              <a:t>A Persuader tries to do two things simultaneously:</a:t>
            </a:r>
          </a:p>
          <a:p>
            <a:pPr marL="571500" indent="-571500" algn="just">
              <a:buAutoNum type="romanLcParenBoth"/>
            </a:pPr>
            <a:r>
              <a:rPr lang="en-US" sz="2800" dirty="0" smtClean="0"/>
              <a:t>Reinforce the beliefs of those who are already in agreement with him</a:t>
            </a:r>
          </a:p>
          <a:p>
            <a:pPr marL="571500" indent="-571500" algn="just">
              <a:buAutoNum type="romanLcParenBoth"/>
            </a:pPr>
            <a:r>
              <a:rPr lang="en-US" sz="2800" dirty="0" smtClean="0"/>
              <a:t>Change the convictions of those who oppose it 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Persuasion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857403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IN" dirty="0" smtClean="0"/>
              <a:t>Gary T. Hunt has given three general techniques that may be used by a speaker:</a:t>
            </a:r>
          </a:p>
          <a:p>
            <a:pPr algn="just"/>
            <a:r>
              <a:rPr lang="en-IN" sz="3300" dirty="0" smtClean="0"/>
              <a:t>Association : Every point you want the audience to </a:t>
            </a:r>
            <a:r>
              <a:rPr lang="en-IN" sz="3300" dirty="0" smtClean="0">
                <a:solidFill>
                  <a:srgbClr val="FF0000"/>
                </a:solidFill>
              </a:rPr>
              <a:t>accept/reject should be well associated with an idea or reason</a:t>
            </a:r>
          </a:p>
          <a:p>
            <a:pPr algn="just"/>
            <a:r>
              <a:rPr lang="en-IN" sz="3300" dirty="0" smtClean="0"/>
              <a:t>Balance: If said something that disturbs the </a:t>
            </a:r>
            <a:r>
              <a:rPr lang="en-IN" sz="3300" dirty="0" smtClean="0">
                <a:solidFill>
                  <a:srgbClr val="FF0000"/>
                </a:solidFill>
              </a:rPr>
              <a:t>listener’s equilibrium then gradually show them the way by which they regain balance and get convinced</a:t>
            </a:r>
          </a:p>
          <a:p>
            <a:pPr algn="just"/>
            <a:r>
              <a:rPr lang="en-IN" sz="3300" dirty="0" smtClean="0"/>
              <a:t>Reinforcement: </a:t>
            </a:r>
            <a:r>
              <a:rPr lang="en-IN" sz="3300" dirty="0" smtClean="0">
                <a:solidFill>
                  <a:srgbClr val="FF0000"/>
                </a:solidFill>
              </a:rPr>
              <a:t>Reinforces the beliefs of the listener</a:t>
            </a:r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Effective Listening</a:t>
            </a:r>
          </a:p>
          <a:p>
            <a:r>
              <a:rPr lang="en-US" dirty="0" smtClean="0"/>
              <a:t>Note Taking</a:t>
            </a:r>
          </a:p>
          <a:p>
            <a:r>
              <a:rPr lang="en-US" dirty="0" smtClean="0"/>
              <a:t>Goals of Speaking</a:t>
            </a:r>
          </a:p>
          <a:p>
            <a:r>
              <a:rPr lang="en-US" dirty="0" smtClean="0"/>
              <a:t>Debate</a:t>
            </a:r>
          </a:p>
          <a:p>
            <a:r>
              <a:rPr lang="en-US" dirty="0" smtClean="0"/>
              <a:t>Dialogues</a:t>
            </a:r>
          </a:p>
          <a:p>
            <a:r>
              <a:rPr lang="en-US" dirty="0" smtClean="0"/>
              <a:t>Conversations and Public Speaking</a:t>
            </a:r>
          </a:p>
          <a:p>
            <a:r>
              <a:rPr lang="en-US" dirty="0" smtClean="0"/>
              <a:t>Controlling the Direction of Conversation</a:t>
            </a:r>
          </a:p>
          <a:p>
            <a:r>
              <a:rPr lang="en-IN" dirty="0" smtClean="0"/>
              <a:t>Persuasion</a:t>
            </a:r>
          </a:p>
          <a:p>
            <a:r>
              <a:rPr lang="en-IN" dirty="0" smtClean="0"/>
              <a:t>Negotiation Process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657671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Resources to be consulted for further reading:</a:t>
            </a:r>
          </a:p>
          <a:p>
            <a:r>
              <a:rPr lang="en-US" dirty="0" smtClean="0"/>
              <a:t>S. Kumar and </a:t>
            </a:r>
            <a:r>
              <a:rPr lang="en-US" dirty="0" err="1" smtClean="0"/>
              <a:t>Pushp</a:t>
            </a:r>
            <a:r>
              <a:rPr lang="en-US" dirty="0" smtClean="0"/>
              <a:t> </a:t>
            </a:r>
            <a:r>
              <a:rPr lang="en-US" dirty="0" err="1" smtClean="0"/>
              <a:t>Lata</a:t>
            </a:r>
            <a:r>
              <a:rPr lang="en-US" dirty="0" smtClean="0"/>
              <a:t>, Communication Skills, Oxford University Press,1st, Ed. 2011</a:t>
            </a:r>
          </a:p>
          <a:p>
            <a:pPr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Persuasive Appeals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600200"/>
            <a:ext cx="8501122" cy="4525963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sz="2800" dirty="0" smtClean="0"/>
              <a:t>Pathos : attempt to engage audience emotions.</a:t>
            </a:r>
          </a:p>
          <a:p>
            <a:pPr marL="514350" indent="-514350" algn="just">
              <a:buAutoNum type="arabicPeriod"/>
            </a:pPr>
            <a:r>
              <a:rPr lang="en-US" sz="2800" dirty="0" smtClean="0"/>
              <a:t>Ethos: describes the audience’s perception of the persuader credibility or authority in the sense of competence and experience</a:t>
            </a:r>
          </a:p>
          <a:p>
            <a:pPr marL="514350" indent="-514350" algn="just">
              <a:buAutoNum type="arabicPeriod"/>
            </a:pPr>
            <a:r>
              <a:rPr lang="en-US" sz="2800" dirty="0" smtClean="0"/>
              <a:t>Logos: appeals to logic</a:t>
            </a:r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00108"/>
          </a:xfrm>
        </p:spPr>
        <p:txBody>
          <a:bodyPr/>
          <a:lstStyle/>
          <a:p>
            <a:r>
              <a:rPr lang="en-US" dirty="0" smtClean="0"/>
              <a:t>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5572164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    </a:t>
            </a:r>
            <a:r>
              <a:rPr lang="en-US" sz="2800" dirty="0" smtClean="0"/>
              <a:t>Negotiation is a process of bargaining in which two parties, each of which has something that the other wants, </a:t>
            </a:r>
            <a:r>
              <a:rPr lang="en-US" sz="2800" dirty="0" smtClean="0">
                <a:solidFill>
                  <a:srgbClr val="FF0000"/>
                </a:solidFill>
              </a:rPr>
              <a:t>try to reach an agreement on mutually accepted terms.</a:t>
            </a:r>
          </a:p>
          <a:p>
            <a:pPr algn="just">
              <a:buNone/>
            </a:pPr>
            <a:r>
              <a:rPr lang="en-US" sz="2800" dirty="0" smtClean="0"/>
              <a:t>    Reaching an agreement is the objective of negotiation.</a:t>
            </a:r>
          </a:p>
          <a:p>
            <a:pPr>
              <a:buNone/>
            </a:pPr>
            <a:r>
              <a:rPr lang="en-US" sz="2800" b="1" dirty="0" smtClean="0"/>
              <a:t>Factors affecting Negotiation:</a:t>
            </a:r>
          </a:p>
          <a:p>
            <a:pPr algn="just"/>
            <a:r>
              <a:rPr lang="en-US" sz="2800" dirty="0" smtClean="0"/>
              <a:t>Location</a:t>
            </a:r>
          </a:p>
          <a:p>
            <a:pPr algn="just"/>
            <a:r>
              <a:rPr lang="en-US" sz="2800" dirty="0" smtClean="0"/>
              <a:t>Timing</a:t>
            </a:r>
          </a:p>
          <a:p>
            <a:pPr algn="just"/>
            <a:r>
              <a:rPr lang="en-US" sz="2800" dirty="0" smtClean="0"/>
              <a:t>Subject Factors (Individual relationships, Fear of authority, Future and practical considerations, Mutual obligations, Personal considerations)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Phases in the Negotiation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2836912"/>
          </a:xfrm>
        </p:spPr>
        <p:txBody>
          <a:bodyPr>
            <a:noAutofit/>
          </a:bodyPr>
          <a:lstStyle/>
          <a:p>
            <a:r>
              <a:rPr lang="en-US" dirty="0" smtClean="0"/>
              <a:t>Preparation Phase</a:t>
            </a:r>
          </a:p>
          <a:p>
            <a:r>
              <a:rPr lang="en-US" dirty="0" smtClean="0"/>
              <a:t>Negotiation Phase</a:t>
            </a:r>
          </a:p>
          <a:p>
            <a:r>
              <a:rPr lang="en-US" dirty="0" smtClean="0"/>
              <a:t>Implementation Phase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US" dirty="0" smtClean="0"/>
              <a:t>Preparation Phase:</a:t>
            </a:r>
          </a:p>
          <a:p>
            <a:pPr algn="just"/>
            <a:r>
              <a:rPr lang="en-US" dirty="0" smtClean="0"/>
              <a:t>Be sure that they know enough about the subject matter to be discussed </a:t>
            </a:r>
          </a:p>
          <a:p>
            <a:pPr algn="just"/>
            <a:r>
              <a:rPr lang="en-US" dirty="0" smtClean="0"/>
              <a:t>Decide their objectives and limits </a:t>
            </a:r>
          </a:p>
          <a:p>
            <a:pPr algn="just"/>
            <a:r>
              <a:rPr lang="en-US" dirty="0" smtClean="0"/>
              <a:t>Plan how best to argue their case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Phases in the Negotiation Process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712968" cy="518457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000" dirty="0" smtClean="0"/>
              <a:t>Negotiation Phase:</a:t>
            </a:r>
          </a:p>
          <a:p>
            <a:pPr algn="just"/>
            <a:r>
              <a:rPr lang="en-US" sz="4000" dirty="0" smtClean="0"/>
              <a:t>The parties begin by defining the issues</a:t>
            </a:r>
          </a:p>
          <a:p>
            <a:pPr algn="just"/>
            <a:r>
              <a:rPr lang="en-US" sz="4000" dirty="0" smtClean="0"/>
              <a:t>Each side then puts forward what it is seeking.</a:t>
            </a:r>
          </a:p>
          <a:p>
            <a:pPr algn="just"/>
            <a:r>
              <a:rPr lang="en-US" sz="4000" dirty="0" smtClean="0"/>
              <a:t>After that comes a more open phase in which the initial positions are tested through argument. </a:t>
            </a:r>
          </a:p>
          <a:p>
            <a:pPr algn="just"/>
            <a:r>
              <a:rPr lang="en-US" sz="4000" dirty="0" smtClean="0"/>
              <a:t>The parties then move to discussing a possible solution that could result in a resolution. </a:t>
            </a:r>
          </a:p>
          <a:p>
            <a:pPr algn="just"/>
            <a:r>
              <a:rPr lang="en-US" sz="4000" dirty="0" smtClean="0"/>
              <a:t>Firm proposals in more specific terms are then discussed and modified before both parties accept them. </a:t>
            </a:r>
          </a:p>
          <a:p>
            <a:pPr algn="just"/>
            <a:r>
              <a:rPr lang="en-US" sz="4000" dirty="0" smtClean="0"/>
              <a:t>Finally, an agreement is spelled out and a conclusion is reached.</a:t>
            </a:r>
          </a:p>
          <a:p>
            <a:pPr algn="just">
              <a:buNone/>
            </a:pPr>
            <a:r>
              <a:rPr lang="en-US" sz="4000" dirty="0" smtClean="0"/>
              <a:t>Implementation Phase: The implementation of the agreement.</a:t>
            </a:r>
          </a:p>
          <a:p>
            <a:pPr algn="just"/>
            <a:endParaRPr lang="en-US" sz="3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Questions to Reflect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role of conversation in our business and personal lives?</a:t>
            </a:r>
          </a:p>
          <a:p>
            <a:r>
              <a:rPr lang="en-US" dirty="0" smtClean="0"/>
              <a:t>“While negotiating, you listen more than you talk if you would like to have the final say.” Discuss.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32859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dirty="0" smtClean="0"/>
              <a:t>1. The final aim of negotiation is to:</a:t>
            </a:r>
          </a:p>
          <a:p>
            <a:pPr>
              <a:buNone/>
            </a:pPr>
            <a:r>
              <a:rPr lang="en-US" sz="1600" dirty="0" smtClean="0"/>
              <a:t> (a) reach an agreement </a:t>
            </a:r>
          </a:p>
          <a:p>
            <a:pPr>
              <a:buNone/>
            </a:pPr>
            <a:r>
              <a:rPr lang="en-US" sz="1600" dirty="0" smtClean="0"/>
              <a:t>(b) implement an agreement between two parties </a:t>
            </a:r>
          </a:p>
          <a:p>
            <a:pPr>
              <a:buNone/>
            </a:pPr>
            <a:r>
              <a:rPr lang="en-US" sz="1600" dirty="0" smtClean="0"/>
              <a:t>(c) win at all cost </a:t>
            </a:r>
          </a:p>
          <a:p>
            <a:pPr>
              <a:buNone/>
            </a:pPr>
            <a:r>
              <a:rPr lang="en-US" sz="1600" dirty="0" smtClean="0"/>
              <a:t>(d) end a dispute</a:t>
            </a:r>
          </a:p>
          <a:p>
            <a:pPr>
              <a:buNone/>
            </a:pPr>
            <a:endParaRPr lang="en-US" sz="1600" dirty="0" smtClean="0"/>
          </a:p>
          <a:p>
            <a:pPr>
              <a:buAutoNum type="arabicPeriod" startAt="2"/>
            </a:pPr>
            <a:r>
              <a:rPr lang="en-US" sz="1600" dirty="0" smtClean="0"/>
              <a:t>____________ attempt to engage audience emotions.</a:t>
            </a:r>
          </a:p>
          <a:p>
            <a:pPr>
              <a:buAutoNum type="alphaLcParenBoth"/>
            </a:pPr>
            <a:r>
              <a:rPr lang="en-US" sz="1600" dirty="0" smtClean="0"/>
              <a:t>Pathos</a:t>
            </a:r>
          </a:p>
          <a:p>
            <a:pPr>
              <a:buAutoNum type="alphaLcParenBoth"/>
            </a:pPr>
            <a:r>
              <a:rPr lang="en-US" sz="1600" dirty="0" smtClean="0"/>
              <a:t>Ethos</a:t>
            </a:r>
          </a:p>
          <a:p>
            <a:pPr>
              <a:buAutoNum type="alphaLcParenBoth"/>
            </a:pPr>
            <a:r>
              <a:rPr lang="en-US" sz="1600" dirty="0" smtClean="0"/>
              <a:t>Logos</a:t>
            </a:r>
          </a:p>
          <a:p>
            <a:pPr>
              <a:buAutoNum type="alphaLcParenBoth"/>
            </a:pPr>
            <a:r>
              <a:rPr lang="en-US" sz="1600" dirty="0" smtClean="0"/>
              <a:t>None of the above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3. Which of the following is not a persuasion technique:</a:t>
            </a:r>
          </a:p>
          <a:p>
            <a:pPr>
              <a:buAutoNum type="alphaLcParenBoth"/>
            </a:pPr>
            <a:r>
              <a:rPr lang="en-US" sz="1600" dirty="0" err="1" smtClean="0"/>
              <a:t>Asscoiation</a:t>
            </a:r>
            <a:endParaRPr lang="en-US" sz="1600" dirty="0" smtClean="0"/>
          </a:p>
          <a:p>
            <a:pPr>
              <a:buAutoNum type="alphaLcParenBoth"/>
            </a:pPr>
            <a:r>
              <a:rPr lang="en-IN" sz="1600" dirty="0" smtClean="0"/>
              <a:t>Balance</a:t>
            </a:r>
          </a:p>
          <a:p>
            <a:pPr>
              <a:buAutoNum type="alphaLcParenBoth"/>
            </a:pPr>
            <a:r>
              <a:rPr lang="en-IN" sz="1600" dirty="0" smtClean="0"/>
              <a:t>Rectifying</a:t>
            </a:r>
          </a:p>
          <a:p>
            <a:pPr>
              <a:buAutoNum type="alphaLcParenBoth"/>
            </a:pPr>
            <a:r>
              <a:rPr lang="en-IN" sz="1600" dirty="0" smtClean="0"/>
              <a:t>Reinforcement</a:t>
            </a:r>
          </a:p>
          <a:p>
            <a:pPr>
              <a:buAutoNum type="alphaLcParenBoth"/>
            </a:pPr>
            <a:endParaRPr lang="en-US" sz="1600" dirty="0" smtClean="0"/>
          </a:p>
          <a:p>
            <a:pPr>
              <a:buAutoNum type="alphaLcParenBoth"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</a:t>
            </a:r>
          </a:p>
          <a:p>
            <a:pPr>
              <a:buAutoNum type="arabicPeriod" startAt="2"/>
            </a:pPr>
            <a:endParaRPr lang="en-US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S. Kumar and </a:t>
            </a:r>
            <a:r>
              <a:rPr lang="en-US" dirty="0" err="1" smtClean="0"/>
              <a:t>Pushp</a:t>
            </a:r>
            <a:r>
              <a:rPr lang="en-US" dirty="0" smtClean="0"/>
              <a:t> </a:t>
            </a:r>
            <a:r>
              <a:rPr lang="en-US" dirty="0" err="1" smtClean="0"/>
              <a:t>Lata</a:t>
            </a:r>
            <a:r>
              <a:rPr lang="en-US" dirty="0" smtClean="0"/>
              <a:t>, Communication Skills, Oxford University Press,1st, Ed. 2011</a:t>
            </a:r>
          </a:p>
          <a:p>
            <a:r>
              <a:rPr lang="en-US" dirty="0" smtClean="0"/>
              <a:t>Raman M. and P. Singh, Business  Communication: Principles &amp; Practices, 9</a:t>
            </a:r>
            <a:r>
              <a:rPr lang="en-US" baseline="30000" dirty="0" smtClean="0"/>
              <a:t>th</a:t>
            </a:r>
            <a:r>
              <a:rPr lang="en-US" dirty="0" smtClean="0"/>
              <a:t> Impression, Oxford University Press, 2008</a:t>
            </a:r>
          </a:p>
          <a:p>
            <a:r>
              <a:rPr lang="en-US" dirty="0" err="1" smtClean="0"/>
              <a:t>Pushp</a:t>
            </a:r>
            <a:r>
              <a:rPr lang="en-US" dirty="0" smtClean="0"/>
              <a:t> </a:t>
            </a:r>
            <a:r>
              <a:rPr lang="en-US" dirty="0" err="1" smtClean="0"/>
              <a:t>Lata</a:t>
            </a:r>
            <a:r>
              <a:rPr lang="en-US" dirty="0" smtClean="0"/>
              <a:t> and S. Kumar, Communicate or Collapse, Prentice-Hall of India, 2007</a:t>
            </a:r>
          </a:p>
          <a:p>
            <a:r>
              <a:rPr lang="en-US" dirty="0" smtClean="0"/>
              <a:t>S. </a:t>
            </a:r>
            <a:r>
              <a:rPr lang="en-US" dirty="0" err="1" smtClean="0"/>
              <a:t>Sengupta</a:t>
            </a:r>
            <a:r>
              <a:rPr lang="en-US" dirty="0" smtClean="0"/>
              <a:t>, Business and Managerial Communication, Prentice-Hall of India, 2011</a:t>
            </a:r>
          </a:p>
          <a:p>
            <a:r>
              <a:rPr lang="en-US" dirty="0" err="1" smtClean="0"/>
              <a:t>P.D.Chaturvedi</a:t>
            </a:r>
            <a:r>
              <a:rPr lang="en-US" dirty="0" smtClean="0"/>
              <a:t>, Business Communication: Concepts, Cases, and Applications, Second edition, Pearson Education India, 2011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569F6EA5-1EEF-4F8D-A202-227127F3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Listening Is An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sz="3600" b="1" dirty="0" smtClean="0"/>
              <a:t>Effective Listener:</a:t>
            </a:r>
          </a:p>
          <a:p>
            <a:pPr>
              <a:buNone/>
            </a:pPr>
            <a:endParaRPr lang="en-IN" dirty="0" smtClean="0"/>
          </a:p>
          <a:p>
            <a:pPr algn="just"/>
            <a:r>
              <a:rPr lang="en-IN" dirty="0" smtClean="0"/>
              <a:t>Thinks and mentally summarizes, weighs the evidence, listens between the lines to the tone of voice and evidence.</a:t>
            </a:r>
          </a:p>
          <a:p>
            <a:pPr algn="just"/>
            <a:r>
              <a:rPr lang="en-IN" dirty="0" smtClean="0"/>
              <a:t>Fights against distractions</a:t>
            </a:r>
          </a:p>
          <a:p>
            <a:pPr algn="just"/>
            <a:r>
              <a:rPr lang="en-IN" dirty="0" smtClean="0"/>
              <a:t>Keeps listening on a regular basis</a:t>
            </a:r>
          </a:p>
          <a:p>
            <a:pPr algn="just"/>
            <a:r>
              <a:rPr lang="en-IN" dirty="0" smtClean="0"/>
              <a:t>Take notes and organizes important information.</a:t>
            </a:r>
          </a:p>
          <a:p>
            <a:pPr algn="just"/>
            <a:r>
              <a:rPr lang="en-IN" dirty="0" smtClean="0"/>
              <a:t>Listen for ideas</a:t>
            </a:r>
          </a:p>
          <a:p>
            <a:pPr algn="just"/>
            <a:r>
              <a:rPr lang="en-IN" dirty="0" smtClean="0"/>
              <a:t>Pays attention to the body language, tone and style, along with the message being conveyed by the speaker.</a:t>
            </a:r>
          </a:p>
          <a:p>
            <a:pPr algn="just"/>
            <a:r>
              <a:rPr lang="en-IN" dirty="0" smtClean="0"/>
              <a:t>Patiently listens to the speaker and responds as and when required.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Effective Listening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Suspend your Judgment</a:t>
            </a:r>
          </a:p>
          <a:p>
            <a:r>
              <a:rPr lang="en-IN" dirty="0" smtClean="0"/>
              <a:t>Listen to speaker’s primary points</a:t>
            </a:r>
          </a:p>
          <a:p>
            <a:r>
              <a:rPr lang="en-IN" dirty="0" smtClean="0"/>
              <a:t>Avoid any prejudices</a:t>
            </a:r>
          </a:p>
          <a:p>
            <a:r>
              <a:rPr lang="en-IN" dirty="0" smtClean="0"/>
              <a:t>Listen with controlled emotions</a:t>
            </a:r>
          </a:p>
          <a:p>
            <a:r>
              <a:rPr lang="en-IN" dirty="0" smtClean="0"/>
              <a:t>Be attentive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Listening and Note Taking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just"/>
            <a:r>
              <a:rPr lang="en-IN" sz="2800" dirty="0" smtClean="0"/>
              <a:t>Listen for ways to relate ideas to previous classes/lectures, or to a specific chapter or to previous experiences.</a:t>
            </a:r>
          </a:p>
          <a:p>
            <a:pPr marL="514350" indent="-514350" algn="just"/>
            <a:r>
              <a:rPr lang="en-IN" sz="2800" dirty="0" smtClean="0"/>
              <a:t>One should listen to what is being said, and not how it is being said.</a:t>
            </a:r>
          </a:p>
          <a:p>
            <a:pPr marL="514350" indent="-514350" algn="just"/>
            <a:r>
              <a:rPr lang="en-IN" sz="2800" dirty="0" smtClean="0"/>
              <a:t>One should not try to note down everything.</a:t>
            </a:r>
          </a:p>
          <a:p>
            <a:pPr marL="514350" indent="-514350" algn="just"/>
            <a:r>
              <a:rPr lang="en-IN" sz="2800" dirty="0" smtClean="0"/>
              <a:t>Look for clues while listening to understand what teacher considers as important and can mark </a:t>
            </a:r>
            <a:r>
              <a:rPr lang="en-IN" sz="2800" dirty="0" err="1" smtClean="0"/>
              <a:t>asteriks</a:t>
            </a:r>
            <a:r>
              <a:rPr lang="en-IN" sz="2800" dirty="0" smtClean="0"/>
              <a:t> or stars in your notes to indicate important.</a:t>
            </a:r>
          </a:p>
          <a:p>
            <a:pPr marL="514350" indent="-514350" algn="just"/>
            <a:r>
              <a:rPr lang="en-IN" sz="2800" dirty="0" smtClean="0"/>
              <a:t>Categorize the lecture according to its different parts, that is introduction, body and summary.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Listening and Note Taking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dirty="0" smtClean="0"/>
              <a:t>Restate what is being said in your own words.</a:t>
            </a:r>
          </a:p>
          <a:p>
            <a:pPr algn="just"/>
            <a:r>
              <a:rPr lang="en-IN" sz="2800" dirty="0" smtClean="0"/>
              <a:t>Use abbreviations/one word/phrases/one-liners to increase your note-taking speed. </a:t>
            </a:r>
          </a:p>
          <a:p>
            <a:pPr algn="just"/>
            <a:r>
              <a:rPr lang="en-IN" sz="2800" dirty="0" smtClean="0"/>
              <a:t>If instructor is going fast, say so and clarify if you have not understood a point.</a:t>
            </a:r>
          </a:p>
          <a:p>
            <a:pPr algn="just"/>
            <a:r>
              <a:rPr lang="en-IN" sz="2800" dirty="0" smtClean="0"/>
              <a:t>After the class, go through your notes, it will help you in contextualizing  the new information.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Speaking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Expressing your ideas</a:t>
            </a:r>
          </a:p>
          <a:p>
            <a:r>
              <a:rPr lang="en-US" dirty="0" smtClean="0"/>
              <a:t>Inform/train/teach or change the other person’s attitude</a:t>
            </a:r>
          </a:p>
          <a:p>
            <a:r>
              <a:rPr lang="en-US" dirty="0" smtClean="0"/>
              <a:t>Motivate people to perform an intended task, inspire action</a:t>
            </a:r>
          </a:p>
          <a:p>
            <a:r>
              <a:rPr lang="en-US" dirty="0" smtClean="0"/>
              <a:t>Stimulate certain thoughts and ideas</a:t>
            </a:r>
          </a:p>
          <a:p>
            <a:r>
              <a:rPr lang="en-US" dirty="0" smtClean="0"/>
              <a:t>Convince persons towards a purchase or sell</a:t>
            </a:r>
          </a:p>
          <a:p>
            <a:r>
              <a:rPr lang="en-US" dirty="0" smtClean="0"/>
              <a:t>Debate an issue or to negotiate</a:t>
            </a:r>
          </a:p>
          <a:p>
            <a:r>
              <a:rPr lang="en-US" dirty="0" smtClean="0"/>
              <a:t>Entertain or to provide amusement</a:t>
            </a:r>
          </a:p>
          <a:p>
            <a:r>
              <a:rPr lang="en-US" dirty="0" smtClean="0"/>
              <a:t>Building trust and credibility</a:t>
            </a:r>
          </a:p>
          <a:p>
            <a:r>
              <a:rPr lang="en-US" dirty="0" smtClean="0"/>
              <a:t>Gratifying the Listener</a:t>
            </a:r>
          </a:p>
          <a:p>
            <a:r>
              <a:rPr lang="en-US" dirty="0" smtClean="0"/>
              <a:t>Gaining Rewards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Purpose:</a:t>
            </a:r>
          </a:p>
          <a:p>
            <a:pPr algn="just"/>
            <a:r>
              <a:rPr lang="en-US" dirty="0" smtClean="0"/>
              <a:t>Debates are a means of sharpening critical thinking and improving personal expression.</a:t>
            </a:r>
          </a:p>
          <a:p>
            <a:pPr algn="just"/>
            <a:r>
              <a:rPr lang="en-US" dirty="0" smtClean="0"/>
              <a:t>Debate helps in putting across views in a rational manner.</a:t>
            </a:r>
          </a:p>
          <a:p>
            <a:pPr algn="just"/>
            <a:r>
              <a:rPr lang="en-US" dirty="0" smtClean="0"/>
              <a:t>Enhances tolerance of other’s opinions</a:t>
            </a:r>
          </a:p>
          <a:p>
            <a:pPr algn="just"/>
            <a:r>
              <a:rPr lang="en-US" dirty="0" smtClean="0"/>
              <a:t>Helps in inculcating the art of persuasion in speech.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a Good Debate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truly convincing and well researched.</a:t>
            </a:r>
          </a:p>
          <a:p>
            <a:pPr algn="just"/>
            <a:r>
              <a:rPr lang="en-US" dirty="0" smtClean="0"/>
              <a:t>Consider the pros and cons of your debate before you plunge into it.</a:t>
            </a:r>
          </a:p>
          <a:p>
            <a:pPr algn="just"/>
            <a:r>
              <a:rPr lang="en-US" dirty="0" smtClean="0"/>
              <a:t>A debater should try to get new ideas.</a:t>
            </a:r>
          </a:p>
          <a:p>
            <a:pPr algn="just"/>
            <a:r>
              <a:rPr lang="en-US" dirty="0" smtClean="0"/>
              <a:t>As the opposition is also ready with their arguments, a debater must play the game with conviction.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1502</Words>
  <Application>Microsoft Office PowerPoint</Application>
  <PresentationFormat>On-screen Show (4:3)</PresentationFormat>
  <Paragraphs>204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Advanced LSRW Skills (Part A) </vt:lpstr>
      <vt:lpstr>Topics to be covered</vt:lpstr>
      <vt:lpstr>Listening Is An Art</vt:lpstr>
      <vt:lpstr>Effective Listening</vt:lpstr>
      <vt:lpstr>Listening and Note Taking</vt:lpstr>
      <vt:lpstr>Listening and Note Taking (contd.)</vt:lpstr>
      <vt:lpstr>Goals of Speaking</vt:lpstr>
      <vt:lpstr>Debate</vt:lpstr>
      <vt:lpstr>Features of a Good Debate</vt:lpstr>
      <vt:lpstr>Preparing for a Debate</vt:lpstr>
      <vt:lpstr>Dialogues</vt:lpstr>
      <vt:lpstr>Tips for Writing Dialogues</vt:lpstr>
      <vt:lpstr>Improving Conversations</vt:lpstr>
      <vt:lpstr>Conversations and Public Speaking</vt:lpstr>
      <vt:lpstr>Conversations and Public Speaking (Contd.)</vt:lpstr>
      <vt:lpstr>Controlling the Direction of Conversation</vt:lpstr>
      <vt:lpstr>Controlling the Direction of Conversation</vt:lpstr>
      <vt:lpstr>Persuasion</vt:lpstr>
      <vt:lpstr>Persuasion Techniques</vt:lpstr>
      <vt:lpstr>Classical Persuasive Appeals</vt:lpstr>
      <vt:lpstr>Negotiation</vt:lpstr>
      <vt:lpstr>Phases in the Negotiation Process</vt:lpstr>
      <vt:lpstr>Phases in the Negotiation Process (contd.)</vt:lpstr>
      <vt:lpstr>Questions to Reflect </vt:lpstr>
      <vt:lpstr>MCQ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LSRW Skills (Part A)</dc:title>
  <dc:creator>anshu.banwari</dc:creator>
  <cp:lastModifiedBy>nilu.choudhary</cp:lastModifiedBy>
  <cp:revision>47</cp:revision>
  <dcterms:created xsi:type="dcterms:W3CDTF">2022-02-11T05:51:03Z</dcterms:created>
  <dcterms:modified xsi:type="dcterms:W3CDTF">2022-03-08T06:35:36Z</dcterms:modified>
</cp:coreProperties>
</file>