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8" r:id="rId12"/>
    <p:sldId id="280" r:id="rId13"/>
    <p:sldId id="269" r:id="rId14"/>
    <p:sldId id="271" r:id="rId15"/>
    <p:sldId id="272" r:id="rId16"/>
    <p:sldId id="274" r:id="rId17"/>
    <p:sldId id="276" r:id="rId18"/>
    <p:sldId id="281" r:id="rId19"/>
    <p:sldId id="270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89617-2A1D-46B4-A701-1C25DA05CD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AF646-3E7F-4203-A4B1-456FE8D98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format involves writing the main topic into the center of the document and connecting related subtopics, ideas, and concepts through branches, images, and colors.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AF646-3E7F-4203-A4B1-456FE8D98F0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4515-4053-43CD-87E5-7EC60EADEE31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6B8B-E406-49DC-90E1-0E6C9407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LSRW Skills </a:t>
            </a:r>
            <a:r>
              <a:rPr lang="en-IN" dirty="0" smtClean="0"/>
              <a:t>(Part B)</a:t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/>
              <a:t>Methods of Note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91174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dirty="0" smtClean="0"/>
              <a:t>     The Cornell Method : Notes are written in the main space of page and use the left-hand space to label each idea and detail with a keyword.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     The Outlining Method: The information which is most general begins at the left with each more specific group of facts indented with space to right.</a:t>
            </a:r>
          </a:p>
          <a:p>
            <a:pPr>
              <a:buNone/>
            </a:pPr>
            <a:r>
              <a:rPr lang="en-IN" sz="2400" dirty="0" smtClean="0"/>
              <a:t>Example:</a:t>
            </a:r>
          </a:p>
          <a:p>
            <a:pPr marL="514350" indent="-514350">
              <a:buNone/>
            </a:pPr>
            <a:r>
              <a:rPr lang="en-IN" sz="2400" dirty="0" smtClean="0"/>
              <a:t>I.   First main topic</a:t>
            </a:r>
          </a:p>
          <a:p>
            <a:pPr marL="514350" indent="-514350">
              <a:buNone/>
            </a:pPr>
            <a:r>
              <a:rPr lang="en-IN" sz="2400" dirty="0" smtClean="0"/>
              <a:t>       (a) Sub-topic</a:t>
            </a:r>
          </a:p>
          <a:p>
            <a:pPr marL="514350" indent="-514350">
              <a:buNone/>
            </a:pPr>
            <a:r>
              <a:rPr lang="en-IN" sz="2400" dirty="0" smtClean="0"/>
              <a:t>             1. Detail</a:t>
            </a:r>
          </a:p>
          <a:p>
            <a:pPr marL="514350" indent="-514350">
              <a:buNone/>
            </a:pPr>
            <a:r>
              <a:rPr lang="en-IN" sz="2400" dirty="0" smtClean="0"/>
              <a:t>              2. Detail</a:t>
            </a:r>
          </a:p>
          <a:p>
            <a:pPr marL="514350" indent="-514350">
              <a:buNone/>
            </a:pPr>
            <a:r>
              <a:rPr lang="en-IN" sz="2400" dirty="0" smtClean="0"/>
              <a:t>       (b) Sub-topic</a:t>
            </a:r>
          </a:p>
          <a:p>
            <a:pPr marL="514350" indent="-514350">
              <a:buNone/>
            </a:pPr>
            <a:r>
              <a:rPr lang="en-IN" sz="2400" dirty="0" smtClean="0"/>
              <a:t>II.  Second main topic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en-IN" dirty="0" smtClean="0"/>
              <a:t>Methods of Note Making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507209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sz="2600" dirty="0" smtClean="0"/>
              <a:t>     The Mapping Method: Use your cognitive (comprehension) and analytical skills to identify which idea or fact relates to which main idea. It is a graphical representation.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357554" y="3143272"/>
            <a:ext cx="207170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43306" y="307183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Tsunami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57290" y="4143404"/>
            <a:ext cx="207170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14744" y="4143404"/>
            <a:ext cx="207170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43636" y="4143404"/>
            <a:ext cx="207170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37862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Distant tsunami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37862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Regional tsunami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7950" y="371477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Local tsunami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8728" y="4214842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generated from a long way away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7620" y="4143404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generated between 1-3hrs travel time away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72198" y="4000504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Very dangerous, have few minutes warning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2357422" y="3429024"/>
            <a:ext cx="192882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071934" y="364333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86248" y="3429024"/>
            <a:ext cx="257176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Note Making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dirty="0" smtClean="0"/>
              <a:t>    </a:t>
            </a:r>
            <a:r>
              <a:rPr lang="en-IN" sz="2800" dirty="0" smtClean="0"/>
              <a:t>The </a:t>
            </a:r>
            <a:r>
              <a:rPr lang="en-IN" sz="2800" dirty="0" err="1" smtClean="0"/>
              <a:t>Taxonomizing</a:t>
            </a:r>
            <a:r>
              <a:rPr lang="en-IN" sz="2800" dirty="0" smtClean="0"/>
              <a:t> Method: It is a systematic manner. Pro forma for the purpose has already been created. Like </a:t>
            </a:r>
            <a:r>
              <a:rPr lang="en-IN" sz="2800" dirty="0" smtClean="0">
                <a:solidFill>
                  <a:srgbClr val="FF0000"/>
                </a:solidFill>
              </a:rPr>
              <a:t>dividing page into quadrangles and label them with appropriate headings like Introduction, causes, effects, measures.</a:t>
            </a:r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r>
              <a:rPr lang="en-IN" sz="2800" dirty="0" smtClean="0"/>
              <a:t>    The Sentence Method: writing down detailed notes of the lecture or talk. Writing every new thought, fact or topic on a separate line as you progress.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Essay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en-IN" dirty="0" smtClean="0"/>
              <a:t>An important part of competitive examinations.</a:t>
            </a:r>
          </a:p>
          <a:p>
            <a:pPr algn="just">
              <a:buFontTx/>
              <a:buChar char="-"/>
            </a:pPr>
            <a:r>
              <a:rPr lang="en-IN" dirty="0" smtClean="0"/>
              <a:t>Well written essay highlights all the aspects related to the issue</a:t>
            </a:r>
          </a:p>
          <a:p>
            <a:pPr algn="just">
              <a:buFontTx/>
              <a:buChar char="-"/>
            </a:pPr>
            <a:r>
              <a:rPr lang="en-IN" dirty="0" smtClean="0"/>
              <a:t>Can be written on variety of issues such as social, political, religious , economic, academic and of general interest.</a:t>
            </a:r>
          </a:p>
          <a:p>
            <a:pPr algn="just">
              <a:buFontTx/>
              <a:buChar char="-"/>
            </a:pPr>
            <a:r>
              <a:rPr lang="en-IN" dirty="0" smtClean="0"/>
              <a:t>Good essay has </a:t>
            </a:r>
            <a:r>
              <a:rPr lang="en-IN" dirty="0" smtClean="0">
                <a:solidFill>
                  <a:srgbClr val="FF0000"/>
                </a:solidFill>
              </a:rPr>
              <a:t>consistency, logic, and sequence of the idea explored by author</a:t>
            </a:r>
            <a:r>
              <a:rPr lang="en-IN" dirty="0" smtClean="0"/>
              <a:t>.</a:t>
            </a:r>
          </a:p>
          <a:p>
            <a:pPr>
              <a:buFontTx/>
              <a:buChar char="-"/>
            </a:pPr>
            <a:endParaRPr lang="en-I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of an Essay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n-IN" dirty="0" smtClean="0"/>
              <a:t>Structurally an essay can be divided into three parts: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Introduction: </a:t>
            </a:r>
            <a:r>
              <a:rPr lang="en-IN" dirty="0" smtClean="0"/>
              <a:t>Keep it brief and effective. Define or explain the title and do not take sides on an issue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Body</a:t>
            </a:r>
            <a:r>
              <a:rPr lang="en-IN" dirty="0" smtClean="0"/>
              <a:t>: Evaluate all possible aspects related to topic. Give due importance to each aspect and use examples, facts, comparisons to make it look comprehensive and authentic.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Conclusion</a:t>
            </a:r>
            <a:r>
              <a:rPr lang="en-IN" dirty="0" smtClean="0"/>
              <a:t>: Reinforce the idea already illustrated and established in the body. Keep conclusion crisp and in cohesion with other parts of the essay.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Essay Writing- Guiding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Work hard on introduction</a:t>
            </a:r>
          </a:p>
          <a:p>
            <a:r>
              <a:rPr lang="en-IN" dirty="0" smtClean="0"/>
              <a:t>Make the main body look authentic and unified</a:t>
            </a:r>
          </a:p>
          <a:p>
            <a:r>
              <a:rPr lang="en-IN" dirty="0" smtClean="0"/>
              <a:t>Keep the conclusion short and effective</a:t>
            </a:r>
          </a:p>
          <a:p>
            <a:r>
              <a:rPr lang="en-IN" dirty="0" smtClean="0"/>
              <a:t>Write in an effective style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0" y="304800"/>
            <a:ext cx="891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 dirty="0">
                <a:latin typeface="Times New Roman" pitchFamily="18" charset="0"/>
              </a:rPr>
              <a:t>Connecting </a:t>
            </a:r>
            <a:r>
              <a:rPr lang="en-US" altLang="en-US" b="1" dirty="0" smtClean="0">
                <a:latin typeface="Times New Roman" pitchFamily="18" charset="0"/>
              </a:rPr>
              <a:t>Sentences While Writing</a:t>
            </a: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533400" y="2286000"/>
            <a:ext cx="25908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 i="1" dirty="0">
                <a:latin typeface="Times New Roman" pitchFamily="18" charset="0"/>
              </a:rPr>
              <a:t>chronological order</a:t>
            </a:r>
            <a:endParaRPr lang="en-US" altLang="en-US" sz="2400" b="1" dirty="0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  <a:latin typeface="Times New Roman" pitchFamily="18" charset="0"/>
              </a:rPr>
              <a:t>first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  <a:latin typeface="Times New Roman" pitchFamily="18" charset="0"/>
              </a:rPr>
              <a:t>meanwhile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  <a:latin typeface="Times New Roman" pitchFamily="18" charset="0"/>
              </a:rPr>
              <a:t>later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  <a:latin typeface="Times New Roman" pitchFamily="18" charset="0"/>
              </a:rPr>
              <a:t>afterwards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  <a:latin typeface="Times New Roman" pitchFamily="18" charset="0"/>
              </a:rPr>
              <a:t>finally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3352800" y="2286000"/>
            <a:ext cx="28956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 i="1" dirty="0">
                <a:latin typeface="Times New Roman" pitchFamily="18" charset="0"/>
              </a:rPr>
              <a:t>objects in relation to one another</a:t>
            </a:r>
            <a:endParaRPr lang="en-US" altLang="en-US" sz="2400" b="1" dirty="0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  <a:latin typeface="Times New Roman" pitchFamily="18" charset="0"/>
              </a:rPr>
              <a:t>next to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  <a:latin typeface="Times New Roman" pitchFamily="18" charset="0"/>
              </a:rPr>
              <a:t>in front of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  <a:latin typeface="Times New Roman" pitchFamily="18" charset="0"/>
              </a:rPr>
              <a:t>beside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  <a:latin typeface="Times New Roman" pitchFamily="18" charset="0"/>
              </a:rPr>
              <a:t>between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  <a:latin typeface="Times New Roman" pitchFamily="18" charset="0"/>
              </a:rPr>
              <a:t>behind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6477000" y="2286000"/>
            <a:ext cx="25146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 i="1">
                <a:latin typeface="Times New Roman" pitchFamily="18" charset="0"/>
              </a:rPr>
              <a:t>in order of importance</a:t>
            </a:r>
            <a:endParaRPr lang="en-US" altLang="en-US" sz="2400" b="1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solidFill>
                  <a:srgbClr val="CC0000"/>
                </a:solidFill>
                <a:latin typeface="Times New Roman" pitchFamily="18" charset="0"/>
              </a:rPr>
              <a:t>however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solidFill>
                  <a:srgbClr val="CC0000"/>
                </a:solidFill>
                <a:latin typeface="Times New Roman" pitchFamily="18" charset="0"/>
              </a:rPr>
              <a:t>furthermore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solidFill>
                  <a:srgbClr val="CC0000"/>
                </a:solidFill>
                <a:latin typeface="Times New Roman" pitchFamily="18" charset="0"/>
              </a:rPr>
              <a:t>as a result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solidFill>
                  <a:srgbClr val="CC0000"/>
                </a:solidFill>
                <a:latin typeface="Times New Roman" pitchFamily="18" charset="0"/>
              </a:rPr>
              <a:t>in fact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solidFill>
                  <a:srgbClr val="CC0000"/>
                </a:solidFill>
                <a:latin typeface="Times New Roman" pitchFamily="18" charset="0"/>
              </a:rPr>
              <a:t>yet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1447800" y="1219200"/>
            <a:ext cx="6705600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solidFill>
                  <a:schemeClr val="bg1"/>
                </a:solidFill>
                <a:latin typeface="Times New Roman" pitchFamily="18" charset="0"/>
              </a:rPr>
              <a:t>Transition words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utoUpdateAnimBg="0"/>
      <p:bldP spid="252931" grpId="0" autoUpdateAnimBg="0"/>
      <p:bldP spid="252932" grpId="0" autoUpdateAnimBg="0"/>
      <p:bldP spid="252933" grpId="0"/>
      <p:bldP spid="25293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381000"/>
          <a:ext cx="8762999" cy="6309360"/>
        </p:xfrm>
        <a:graphic>
          <a:graphicData uri="http://schemas.openxmlformats.org/drawingml/2006/table">
            <a:tbl>
              <a:tblPr/>
              <a:tblGrid>
                <a:gridCol w="1672937"/>
                <a:gridCol w="7090062"/>
              </a:tblGrid>
              <a:tr h="156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LOGICAL RELATIONSHIP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TRANSITIONAL EXPRESSION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Similarity 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also, in the same way, just as ... 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So, too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likewise, similarly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Exception/Contrast 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but, however, in spite of, on the 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one hand 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... on the other hand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, nevertheless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nonetheless,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notwithstanding, in contrast, on 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the contrary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still, yet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Order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first, second, third, ... next, then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, Finally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Sequence/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Time 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after, afterward, at last, before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, currently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during, earlier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, immediately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later, meanwhile, now,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recently, simultaneously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, subsequently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then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Example 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for example, for instance, namely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, specifically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to illustrate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Emphasis 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even, indeed, in fact, of course, 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truly 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Place/Position 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above, adjacent, below, beyond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, here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in front, in back, nearby, there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Cause and Effect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accordingly, consequently, hence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, so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therefore, thus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9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Additional Support or Evidence 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additionally, again, also, and, 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as well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besides, equally important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, further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furthermore, in addition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, moreover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then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 pitchFamily="34" charset="0"/>
                          <a:ea typeface="Calibri"/>
                          <a:cs typeface="Arial-BoldMT"/>
                        </a:rPr>
                        <a:t>Conclusion/Summary </a:t>
                      </a:r>
                      <a:endParaRPr lang="en-IN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finally, in a word, in brief, 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in conclusion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in the end, in the 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final analysis</a:t>
                      </a: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, on the whole, thus, to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Calibri" pitchFamily="34" charset="0"/>
                          <a:ea typeface="Calibri"/>
                          <a:cs typeface="ArialMT"/>
                        </a:rPr>
                        <a:t>conclude, to summarize, in sum, </a:t>
                      </a:r>
                      <a:r>
                        <a:rPr lang="en-IN" sz="1800" dirty="0" smtClean="0">
                          <a:latin typeface="Calibri" pitchFamily="34" charset="0"/>
                          <a:ea typeface="Calibri"/>
                          <a:cs typeface="ArialMT"/>
                        </a:rPr>
                        <a:t>in Summary</a:t>
                      </a:r>
                      <a:endParaRPr lang="en-IN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39461" marR="39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smtClean="0"/>
              <a:t>1. Which of the following is not a method of Note making?</a:t>
            </a:r>
          </a:p>
          <a:p>
            <a:pPr marL="514350" indent="-514350">
              <a:buFont typeface="+mj-lt"/>
              <a:buAutoNum type="alphaLcPeriod"/>
            </a:pPr>
            <a:r>
              <a:rPr lang="en-IN" sz="2000" dirty="0" smtClean="0"/>
              <a:t>The </a:t>
            </a:r>
            <a:r>
              <a:rPr lang="en-IN" sz="2000" dirty="0" err="1" smtClean="0"/>
              <a:t>Taxonomizing</a:t>
            </a:r>
            <a:r>
              <a:rPr lang="en-IN" sz="2000" dirty="0" smtClean="0"/>
              <a:t> Method</a:t>
            </a:r>
          </a:p>
          <a:p>
            <a:pPr marL="514350" indent="-514350">
              <a:buFont typeface="+mj-lt"/>
              <a:buAutoNum type="alphaLcPeriod"/>
            </a:pPr>
            <a:r>
              <a:rPr lang="en-IN" sz="2000" dirty="0" smtClean="0"/>
              <a:t>The Sentence Method</a:t>
            </a:r>
          </a:p>
          <a:p>
            <a:pPr marL="514350" indent="-514350">
              <a:buFont typeface="+mj-lt"/>
              <a:buAutoNum type="alphaLcPeriod"/>
            </a:pPr>
            <a:r>
              <a:rPr lang="en-IN" sz="2000" dirty="0" smtClean="0"/>
              <a:t>The Hybrid Method</a:t>
            </a:r>
          </a:p>
          <a:p>
            <a:pPr marL="514350" indent="-514350">
              <a:buFont typeface="+mj-lt"/>
              <a:buAutoNum type="alphaLcPeriod"/>
            </a:pPr>
            <a:r>
              <a:rPr lang="en-IN" sz="2000" dirty="0" smtClean="0"/>
              <a:t>The Mapping Method</a:t>
            </a:r>
          </a:p>
          <a:p>
            <a:pPr>
              <a:buNone/>
            </a:pPr>
            <a:r>
              <a:rPr lang="en-IN" sz="2000" dirty="0" smtClean="0"/>
              <a:t>2. Which of the following suggests discovering its underlying meaning in the context?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000" dirty="0" smtClean="0"/>
              <a:t>Lexical meaning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000" dirty="0" smtClean="0"/>
              <a:t>Contextual meaning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000" dirty="0" smtClean="0"/>
              <a:t>Skimming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000" dirty="0" smtClean="0"/>
              <a:t>Scanning</a:t>
            </a:r>
          </a:p>
          <a:p>
            <a:pPr marL="457200" indent="-457200">
              <a:buAutoNum type="arabicPeriod" startAt="3"/>
            </a:pPr>
            <a:r>
              <a:rPr lang="en-IN" sz="2000" dirty="0" smtClean="0"/>
              <a:t>Which of the following is the term used for kind of reading for detecting typographical errors in a printed text?</a:t>
            </a:r>
          </a:p>
          <a:p>
            <a:pPr marL="457200" indent="-457200">
              <a:buAutoNum type="alphaLcPeriod"/>
            </a:pPr>
            <a:r>
              <a:rPr lang="en-IN" sz="2000" dirty="0" smtClean="0"/>
              <a:t>Sub-vocalized reading</a:t>
            </a:r>
          </a:p>
          <a:p>
            <a:pPr marL="457200" indent="-457200">
              <a:buAutoNum type="alphaLcPeriod"/>
            </a:pPr>
            <a:r>
              <a:rPr lang="en-IN" sz="2000" dirty="0" smtClean="0"/>
              <a:t>Proofreading</a:t>
            </a:r>
          </a:p>
          <a:p>
            <a:pPr marL="457200" indent="-457200">
              <a:buAutoNum type="alphaLcPeriod"/>
            </a:pPr>
            <a:r>
              <a:rPr lang="en-IN" sz="2000" dirty="0" err="1" smtClean="0"/>
              <a:t>Printreading</a:t>
            </a:r>
            <a:endParaRPr lang="en-IN" sz="2000" dirty="0" smtClean="0"/>
          </a:p>
          <a:p>
            <a:pPr marL="457200" indent="-457200">
              <a:buAutoNum type="alphaLcPeriod"/>
            </a:pPr>
            <a:r>
              <a:rPr lang="en-IN" sz="2000" dirty="0" err="1" smtClean="0"/>
              <a:t>Previewreading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to Reflect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/>
              <a:t>Q1. A speaker speaks about 120-150 words per minute whereas an average person can take down notes of only 25 words per minute. What does this statement reflect?</a:t>
            </a:r>
          </a:p>
          <a:p>
            <a:pPr algn="just">
              <a:buNone/>
            </a:pPr>
            <a:r>
              <a:rPr lang="en-IN" dirty="0" smtClean="0"/>
              <a:t>Q2. It is said that reading enhances your general ability to use other language skills such as listening, speaking and writing. Do you agree with the statement?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 Reading</a:t>
            </a:r>
          </a:p>
          <a:p>
            <a:r>
              <a:rPr lang="en-IN" dirty="0" smtClean="0"/>
              <a:t>Methods of Reading</a:t>
            </a:r>
          </a:p>
          <a:p>
            <a:r>
              <a:rPr lang="en-IN" dirty="0" smtClean="0"/>
              <a:t>Reading Comprehension</a:t>
            </a:r>
            <a:endParaRPr lang="en-US" dirty="0" smtClean="0"/>
          </a:p>
          <a:p>
            <a:r>
              <a:rPr lang="en-US" dirty="0" smtClean="0"/>
              <a:t>Note Making</a:t>
            </a:r>
          </a:p>
          <a:p>
            <a:r>
              <a:rPr lang="en-IN" dirty="0" smtClean="0"/>
              <a:t>Essay Writing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S. Kumar and </a:t>
            </a:r>
            <a:r>
              <a:rPr lang="en-US" dirty="0" err="1" smtClean="0"/>
              <a:t>Pushp</a:t>
            </a:r>
            <a:r>
              <a:rPr lang="en-US" dirty="0" smtClean="0"/>
              <a:t> </a:t>
            </a:r>
            <a:r>
              <a:rPr lang="en-US" dirty="0" err="1" smtClean="0"/>
              <a:t>Lata</a:t>
            </a:r>
            <a:r>
              <a:rPr lang="en-US" dirty="0" smtClean="0"/>
              <a:t>, Communication Skills, Oxford University Press,1st, Ed. 2011</a:t>
            </a:r>
          </a:p>
          <a:p>
            <a:r>
              <a:rPr lang="en-US" dirty="0" smtClean="0"/>
              <a:t>Raman M. and P. Singh, Business  Communication: Principles &amp; Practices, 9</a:t>
            </a:r>
            <a:r>
              <a:rPr lang="en-US" baseline="30000" dirty="0" smtClean="0"/>
              <a:t>th</a:t>
            </a:r>
            <a:r>
              <a:rPr lang="en-US" dirty="0" smtClean="0"/>
              <a:t> Impression, Oxford University Press, 2008</a:t>
            </a:r>
          </a:p>
          <a:p>
            <a:r>
              <a:rPr lang="en-US" dirty="0" smtClean="0"/>
              <a:t>S. </a:t>
            </a:r>
            <a:r>
              <a:rPr lang="en-US" dirty="0" err="1" smtClean="0"/>
              <a:t>Sengupta</a:t>
            </a:r>
            <a:r>
              <a:rPr lang="en-US" dirty="0" smtClean="0"/>
              <a:t>, Business and Managerial Communication, Prentice-Hall of India, 2011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69F6EA5-1EEF-4F8D-A202-227127F3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 smtClean="0"/>
              <a:t>Art of Effective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786874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/>
              <a:t>An efficient reader:</a:t>
            </a:r>
          </a:p>
          <a:p>
            <a:r>
              <a:rPr lang="en-IN" sz="2800" dirty="0" smtClean="0"/>
              <a:t>Reads for ideas or information</a:t>
            </a:r>
          </a:p>
          <a:p>
            <a:r>
              <a:rPr lang="en-IN" sz="2800" dirty="0" smtClean="0"/>
              <a:t>Read group of words/multi-phrases</a:t>
            </a:r>
          </a:p>
          <a:p>
            <a:r>
              <a:rPr lang="en-IN" sz="2800" dirty="0" smtClean="0"/>
              <a:t>Quickly adjusts his/her speed of reading to the nature of the text</a:t>
            </a:r>
          </a:p>
          <a:p>
            <a:r>
              <a:rPr lang="en-IN" sz="2800" dirty="0" smtClean="0"/>
              <a:t>Sets the purpose of reading right in the beginning</a:t>
            </a:r>
          </a:p>
          <a:p>
            <a:r>
              <a:rPr lang="en-IN" sz="2800" dirty="0" smtClean="0"/>
              <a:t>Reads smoothly</a:t>
            </a:r>
          </a:p>
          <a:p>
            <a:r>
              <a:rPr lang="en-IN" sz="2800" dirty="0" smtClean="0"/>
              <a:t>Visualizes ideas</a:t>
            </a:r>
          </a:p>
          <a:p>
            <a:r>
              <a:rPr lang="en-IN" sz="2800" dirty="0" smtClean="0"/>
              <a:t>Has a good vocabulary</a:t>
            </a:r>
          </a:p>
          <a:p>
            <a:r>
              <a:rPr lang="en-IN" sz="2800" dirty="0" smtClean="0"/>
              <a:t>Continuously keeps improving his/her pace of reading</a:t>
            </a:r>
          </a:p>
          <a:p>
            <a:r>
              <a:rPr lang="en-IN" sz="2800" dirty="0" smtClean="0"/>
              <a:t>Properly tries to sort out the material as critical, interesting, analytical, etc.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911741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Sub-vocalized reading: It combines sight reading with internal sounding of the words as if spoken.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Speed reading: increasing reading speed without reduction in comprehension or retention. One can acquire a speed of as much as 1000 words per minute.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Proofreading: kind of reading for detecting typographical errors in a printed text.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Reading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911741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Structure-Proposition-Evaluation (SPE): One reads a writing in three phases: (a) for the structure of the work, (b) for the logical propositions or progressions made, (c) for evaluation of the merits of the arguments and conclusions. </a:t>
            </a:r>
          </a:p>
          <a:p>
            <a:pPr algn="just"/>
            <a:r>
              <a:rPr lang="en-IN" sz="2800" dirty="0" smtClean="0"/>
              <a:t>Multiple Intelligences-based methods: Readers can use several intelligences, like auditory, visual and logical intelligence.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800" dirty="0" smtClean="0"/>
              <a:t>    Reading comprehension is a two fold process as it requires you to understand the passage and reproduce or express the ideas a comprehended.</a:t>
            </a:r>
          </a:p>
          <a:p>
            <a:pPr algn="just">
              <a:buNone/>
            </a:pPr>
            <a:r>
              <a:rPr lang="en-IN" sz="2800" dirty="0"/>
              <a:t> </a:t>
            </a:r>
            <a:r>
              <a:rPr lang="en-IN" sz="2800" dirty="0" smtClean="0"/>
              <a:t>   Ways to improve understanding while reading:</a:t>
            </a:r>
          </a:p>
          <a:p>
            <a:pPr algn="just">
              <a:buNone/>
            </a:pPr>
            <a:r>
              <a:rPr lang="en-IN" sz="2800" dirty="0" smtClean="0"/>
              <a:t>a. Appropriately using different reading skills (skimming, scanning, intensive, and extensive reading skills)</a:t>
            </a:r>
          </a:p>
          <a:p>
            <a:pPr algn="just">
              <a:buNone/>
            </a:pPr>
            <a:r>
              <a:rPr lang="en-IN" sz="2800" dirty="0" smtClean="0"/>
              <a:t>b. Understanding the author’s point of view: (information based or point of view based)</a:t>
            </a:r>
          </a:p>
          <a:p>
            <a:pPr algn="just">
              <a:buNone/>
            </a:pPr>
            <a:r>
              <a:rPr lang="en-IN" sz="2800" dirty="0" smtClean="0"/>
              <a:t>c. Identifying the central idea</a:t>
            </a:r>
          </a:p>
          <a:p>
            <a:pPr algn="just">
              <a:buNone/>
            </a:pPr>
            <a:r>
              <a:rPr lang="en-IN" sz="2800" dirty="0" smtClean="0"/>
              <a:t>d. Inferring Lexical and Contextual meaning</a:t>
            </a:r>
          </a:p>
          <a:p>
            <a:pPr algn="just">
              <a:buNone/>
            </a:pPr>
            <a:r>
              <a:rPr lang="en-IN" sz="2800" dirty="0" smtClean="0"/>
              <a:t>e. Employing discourse analysis </a:t>
            </a:r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Inferring Lexical and Contextual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sz="3000" dirty="0" smtClean="0"/>
              <a:t>Lexical meaning : lexically suggests understanding its meaning</a:t>
            </a:r>
          </a:p>
          <a:p>
            <a:pPr algn="just">
              <a:buNone/>
            </a:pPr>
            <a:r>
              <a:rPr lang="en-IN" sz="3000" dirty="0" smtClean="0"/>
              <a:t>Contextual meaning: contextually suggests discovering its underlying meaning in the context</a:t>
            </a:r>
          </a:p>
          <a:p>
            <a:pPr algn="just">
              <a:buNone/>
            </a:pPr>
            <a:r>
              <a:rPr lang="en-IN" sz="3000" dirty="0" smtClean="0"/>
              <a:t>Remark: ‘...that is how the </a:t>
            </a:r>
            <a:r>
              <a:rPr lang="en-IN" sz="3000" u="sng" dirty="0" smtClean="0"/>
              <a:t>cloud of ignorance </a:t>
            </a:r>
            <a:r>
              <a:rPr lang="en-IN" sz="3000" dirty="0" smtClean="0"/>
              <a:t>obscures our view and does not allow us to transcend....’</a:t>
            </a:r>
          </a:p>
          <a:p>
            <a:pPr algn="just">
              <a:buNone/>
            </a:pPr>
            <a:r>
              <a:rPr lang="en-IN" sz="3000" dirty="0" smtClean="0"/>
              <a:t>Cloud lexical meaning: mass of water vapour that floats in sky</a:t>
            </a:r>
          </a:p>
          <a:p>
            <a:pPr algn="just">
              <a:buNone/>
            </a:pPr>
            <a:r>
              <a:rPr lang="en-IN" sz="3000" dirty="0" smtClean="0"/>
              <a:t>Cloud contextual meaning: some obstacle or barrier that impedes clarity and obfuscates people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 smtClean="0"/>
              <a:t>Employing Discourse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5786454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Refers to studying the language in use</a:t>
            </a:r>
          </a:p>
          <a:p>
            <a:r>
              <a:rPr lang="en-IN" dirty="0" smtClean="0"/>
              <a:t>To understand the given text and answer the questions based on it , requires discovering associated features of the text:</a:t>
            </a:r>
          </a:p>
          <a:p>
            <a:r>
              <a:rPr lang="en-IN" dirty="0" smtClean="0"/>
              <a:t> Style: Basic styles (Informative, descriptive, analytical, narrative, abstract) helps in structuring ideas appropriately. Can use one style or can combine</a:t>
            </a:r>
          </a:p>
          <a:p>
            <a:pPr>
              <a:buNone/>
            </a:pPr>
            <a:r>
              <a:rPr lang="en-IN" dirty="0" smtClean="0"/>
              <a:t>    Tone: helps writer express his/her perspective or point of view</a:t>
            </a:r>
          </a:p>
          <a:p>
            <a:pPr>
              <a:buNone/>
            </a:pPr>
            <a:r>
              <a:rPr lang="en-IN" dirty="0" smtClean="0"/>
              <a:t>    Symbols, imagery and figures of speech: Literary devices can be used to refer some implicit values, attributes, and characteristics, or to </a:t>
            </a:r>
            <a:r>
              <a:rPr lang="en-IN" dirty="0" smtClean="0">
                <a:solidFill>
                  <a:srgbClr val="FF0000"/>
                </a:solidFill>
              </a:rPr>
              <a:t>evoke a pictorial </a:t>
            </a:r>
            <a:r>
              <a:rPr lang="en-IN" dirty="0" smtClean="0"/>
              <a:t>image to capture attention or induce emotions; influence them to ideas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Note Making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 In lectures (not recorded)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While listening to a lecture you cannot pause the lecturer and think about what you understood</a:t>
            </a:r>
          </a:p>
          <a:p>
            <a:pPr algn="just"/>
            <a:r>
              <a:rPr lang="en-IN" dirty="0" smtClean="0"/>
              <a:t>You may like to note down key points during the ongoing session</a:t>
            </a:r>
          </a:p>
          <a:p>
            <a:pPr algn="just"/>
            <a:r>
              <a:rPr lang="en-IN" dirty="0" smtClean="0"/>
              <a:t>Every time you cannot stop the lecturer or ask to repeat in case you could not note down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From reading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US" dirty="0" smtClean="0"/>
              <a:t>While reading you can stop and read something again if required</a:t>
            </a:r>
          </a:p>
          <a:p>
            <a:pPr algn="just"/>
            <a:r>
              <a:rPr lang="en-IN" dirty="0" smtClean="0"/>
              <a:t>If required you can refer to main content from where you are making notes </a:t>
            </a:r>
          </a:p>
          <a:p>
            <a:pPr algn="just"/>
            <a:r>
              <a:rPr lang="en-IN" dirty="0" smtClean="0"/>
              <a:t>You can read and make notes at your own pace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1498</Words>
  <Application>Microsoft Office PowerPoint</Application>
  <PresentationFormat>On-screen Show (4:3)</PresentationFormat>
  <Paragraphs>180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Advanced LSRW Skills (Part B) </vt:lpstr>
      <vt:lpstr>Topics to be covered</vt:lpstr>
      <vt:lpstr>Art of Effective Reading</vt:lpstr>
      <vt:lpstr>Methods of Reading</vt:lpstr>
      <vt:lpstr>Methods of Reading (contd.)</vt:lpstr>
      <vt:lpstr>Reading Comprehension</vt:lpstr>
      <vt:lpstr>Inferring Lexical and Contextual meaning</vt:lpstr>
      <vt:lpstr>Employing Discourse Analysis</vt:lpstr>
      <vt:lpstr>Note Making</vt:lpstr>
      <vt:lpstr>Methods of Note Making</vt:lpstr>
      <vt:lpstr>Methods of Note Making (contd.)</vt:lpstr>
      <vt:lpstr>Methods of Note Making (contd.)</vt:lpstr>
      <vt:lpstr>Essay Writing</vt:lpstr>
      <vt:lpstr>Components of an Essay </vt:lpstr>
      <vt:lpstr>Essay Writing- Guiding Principles</vt:lpstr>
      <vt:lpstr>Slide 16</vt:lpstr>
      <vt:lpstr>Slide 17</vt:lpstr>
      <vt:lpstr>MCQ</vt:lpstr>
      <vt:lpstr>Questions to Reflect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LSRW Skills (Part B)</dc:title>
  <dc:creator>anshu.banwari</dc:creator>
  <cp:lastModifiedBy>nilu.choudhary</cp:lastModifiedBy>
  <cp:revision>39</cp:revision>
  <dcterms:created xsi:type="dcterms:W3CDTF">2022-02-15T05:14:13Z</dcterms:created>
  <dcterms:modified xsi:type="dcterms:W3CDTF">2022-03-25T04:59:49Z</dcterms:modified>
</cp:coreProperties>
</file>