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6" r:id="rId2"/>
    <p:sldId id="269" r:id="rId3"/>
    <p:sldId id="257" r:id="rId4"/>
    <p:sldId id="265" r:id="rId5"/>
    <p:sldId id="258" r:id="rId6"/>
    <p:sldId id="259" r:id="rId7"/>
    <p:sldId id="260" r:id="rId8"/>
    <p:sldId id="261" r:id="rId9"/>
    <p:sldId id="262" r:id="rId10"/>
    <p:sldId id="263" r:id="rId11"/>
    <p:sldId id="270" r:id="rId12"/>
    <p:sldId id="264"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C51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AC4EA8-F9F8-483A-932B-A4E26EF97D7B}"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6AFA5CDA-5527-4916-9E02-08927E4D6E19}">
      <dgm:prSet phldrT="[Text]"/>
      <dgm:spPr>
        <a:solidFill>
          <a:srgbClr val="FF0000"/>
        </a:solidFill>
      </dgm:spPr>
      <dgm:t>
        <a:bodyPr/>
        <a:lstStyle/>
        <a:p>
          <a:r>
            <a:rPr lang="en-US" dirty="0" smtClean="0"/>
            <a:t>Complexity</a:t>
          </a:r>
        </a:p>
        <a:p>
          <a:r>
            <a:rPr lang="en-US" dirty="0" smtClean="0"/>
            <a:t>(Multiple  </a:t>
          </a:r>
          <a:r>
            <a:rPr lang="en-US" dirty="0" err="1" smtClean="0"/>
            <a:t>keydecision</a:t>
          </a:r>
          <a:r>
            <a:rPr lang="en-US" dirty="0" smtClean="0"/>
            <a:t> factors)</a:t>
          </a:r>
          <a:endParaRPr lang="en-US" dirty="0"/>
        </a:p>
      </dgm:t>
    </dgm:pt>
    <dgm:pt modelId="{D8174951-F6EB-479B-BECF-DA74E139DE15}" type="parTrans" cxnId="{3E423CD1-0C22-4490-8CCA-AA476F2B72AC}">
      <dgm:prSet/>
      <dgm:spPr/>
      <dgm:t>
        <a:bodyPr/>
        <a:lstStyle/>
        <a:p>
          <a:endParaRPr lang="en-US"/>
        </a:p>
      </dgm:t>
    </dgm:pt>
    <dgm:pt modelId="{CF304F7C-F089-4688-99C6-CB7AA9D77B26}" type="sibTrans" cxnId="{3E423CD1-0C22-4490-8CCA-AA476F2B72AC}">
      <dgm:prSet/>
      <dgm:spPr/>
      <dgm:t>
        <a:bodyPr/>
        <a:lstStyle/>
        <a:p>
          <a:endParaRPr lang="en-US"/>
        </a:p>
      </dgm:t>
    </dgm:pt>
    <dgm:pt modelId="{5DC0E263-6ADB-4DDF-9AE1-FA9668864358}">
      <dgm:prSet phldrT="[Text]"/>
      <dgm:spPr>
        <a:solidFill>
          <a:srgbClr val="7030A0"/>
        </a:solidFill>
      </dgm:spPr>
      <dgm:t>
        <a:bodyPr/>
        <a:lstStyle/>
        <a:p>
          <a:r>
            <a:rPr lang="en-US" dirty="0" smtClean="0"/>
            <a:t>Volatility</a:t>
          </a:r>
        </a:p>
        <a:p>
          <a:r>
            <a:rPr lang="en-US" dirty="0" smtClean="0"/>
            <a:t>(Rate of Change)</a:t>
          </a:r>
          <a:endParaRPr lang="en-US" dirty="0"/>
        </a:p>
      </dgm:t>
    </dgm:pt>
    <dgm:pt modelId="{8F3BD791-CB45-4364-AC92-6CCF68EFE4A5}" type="parTrans" cxnId="{8DA00340-6925-48F9-AFBE-70693B4AFFB8}">
      <dgm:prSet/>
      <dgm:spPr/>
      <dgm:t>
        <a:bodyPr/>
        <a:lstStyle/>
        <a:p>
          <a:endParaRPr lang="en-US"/>
        </a:p>
      </dgm:t>
    </dgm:pt>
    <dgm:pt modelId="{CE4060F5-AA8E-48E9-BCC8-2ABBCDE378D5}" type="sibTrans" cxnId="{8DA00340-6925-48F9-AFBE-70693B4AFFB8}">
      <dgm:prSet/>
      <dgm:spPr/>
      <dgm:t>
        <a:bodyPr/>
        <a:lstStyle/>
        <a:p>
          <a:endParaRPr lang="en-US"/>
        </a:p>
      </dgm:t>
    </dgm:pt>
    <dgm:pt modelId="{D39A0FA5-ED3F-460D-A95B-28440BA9438D}">
      <dgm:prSet phldrT="[Text]"/>
      <dgm:spPr>
        <a:solidFill>
          <a:srgbClr val="1AC511"/>
        </a:solidFill>
      </dgm:spPr>
      <dgm:t>
        <a:bodyPr/>
        <a:lstStyle/>
        <a:p>
          <a:r>
            <a:rPr lang="en-US" dirty="0" smtClean="0"/>
            <a:t>Ambiguity</a:t>
          </a:r>
        </a:p>
        <a:p>
          <a:r>
            <a:rPr lang="en-US" dirty="0" smtClean="0"/>
            <a:t>(lack of clarity about an event)</a:t>
          </a:r>
          <a:endParaRPr lang="en-US" dirty="0"/>
        </a:p>
      </dgm:t>
    </dgm:pt>
    <dgm:pt modelId="{9E729B6F-CD0A-46F7-ADA6-9E2AD94EF3B8}" type="parTrans" cxnId="{0CD1A2DB-0554-4765-8C44-5C498BBCE86A}">
      <dgm:prSet/>
      <dgm:spPr/>
      <dgm:t>
        <a:bodyPr/>
        <a:lstStyle/>
        <a:p>
          <a:endParaRPr lang="en-US"/>
        </a:p>
      </dgm:t>
    </dgm:pt>
    <dgm:pt modelId="{EE47B107-9CE7-4166-86FF-6E901D17C962}" type="sibTrans" cxnId="{0CD1A2DB-0554-4765-8C44-5C498BBCE86A}">
      <dgm:prSet/>
      <dgm:spPr/>
      <dgm:t>
        <a:bodyPr/>
        <a:lstStyle/>
        <a:p>
          <a:endParaRPr lang="en-US"/>
        </a:p>
      </dgm:t>
    </dgm:pt>
    <dgm:pt modelId="{E61A9C82-1A1B-4E8E-8DE5-122D41609615}">
      <dgm:prSet phldrT="[Text]"/>
      <dgm:spPr>
        <a:solidFill>
          <a:srgbClr val="002060"/>
        </a:solidFill>
      </dgm:spPr>
      <dgm:t>
        <a:bodyPr/>
        <a:lstStyle/>
        <a:p>
          <a:r>
            <a:rPr lang="en-US" dirty="0" smtClean="0"/>
            <a:t>Uncertainty</a:t>
          </a:r>
        </a:p>
        <a:p>
          <a:r>
            <a:rPr lang="en-US" dirty="0" smtClean="0"/>
            <a:t>(Unclear about the present)</a:t>
          </a:r>
          <a:endParaRPr lang="en-US" dirty="0"/>
        </a:p>
      </dgm:t>
    </dgm:pt>
    <dgm:pt modelId="{072ECEDD-DFED-4658-A643-BFB810C8FC05}" type="parTrans" cxnId="{FFE74AA6-0E73-4295-8430-B45030D9D79B}">
      <dgm:prSet/>
      <dgm:spPr/>
      <dgm:t>
        <a:bodyPr/>
        <a:lstStyle/>
        <a:p>
          <a:endParaRPr lang="en-US"/>
        </a:p>
      </dgm:t>
    </dgm:pt>
    <dgm:pt modelId="{4263BF51-048C-49D4-B885-B7EE052CFC91}" type="sibTrans" cxnId="{FFE74AA6-0E73-4295-8430-B45030D9D79B}">
      <dgm:prSet/>
      <dgm:spPr/>
      <dgm:t>
        <a:bodyPr/>
        <a:lstStyle/>
        <a:p>
          <a:endParaRPr lang="en-US"/>
        </a:p>
      </dgm:t>
    </dgm:pt>
    <dgm:pt modelId="{A6D1B367-C99D-4D29-B065-4A93F726DD89}" type="pres">
      <dgm:prSet presAssocID="{5FAC4EA8-F9F8-483A-932B-A4E26EF97D7B}" presName="matrix" presStyleCnt="0">
        <dgm:presLayoutVars>
          <dgm:chMax val="1"/>
          <dgm:dir/>
          <dgm:resizeHandles val="exact"/>
        </dgm:presLayoutVars>
      </dgm:prSet>
      <dgm:spPr/>
      <dgm:t>
        <a:bodyPr/>
        <a:lstStyle/>
        <a:p>
          <a:endParaRPr lang="en-US"/>
        </a:p>
      </dgm:t>
    </dgm:pt>
    <dgm:pt modelId="{51FDA2FE-A037-4B02-8CBF-3CFE2E686E83}" type="pres">
      <dgm:prSet presAssocID="{5FAC4EA8-F9F8-483A-932B-A4E26EF97D7B}" presName="diamond" presStyleLbl="bgShp" presStyleIdx="0" presStyleCnt="1"/>
      <dgm:spPr/>
    </dgm:pt>
    <dgm:pt modelId="{43BBEC7D-5E92-48D4-B5C3-9BDFBD2B8232}" type="pres">
      <dgm:prSet presAssocID="{5FAC4EA8-F9F8-483A-932B-A4E26EF97D7B}" presName="quad1" presStyleLbl="node1" presStyleIdx="0" presStyleCnt="4" custLinFactNeighborX="-481" custLinFactNeighborY="308">
        <dgm:presLayoutVars>
          <dgm:chMax val="0"/>
          <dgm:chPref val="0"/>
          <dgm:bulletEnabled val="1"/>
        </dgm:presLayoutVars>
      </dgm:prSet>
      <dgm:spPr/>
      <dgm:t>
        <a:bodyPr/>
        <a:lstStyle/>
        <a:p>
          <a:endParaRPr lang="en-US"/>
        </a:p>
      </dgm:t>
    </dgm:pt>
    <dgm:pt modelId="{F598FB8B-5CF8-4187-9B75-E37D67587961}" type="pres">
      <dgm:prSet presAssocID="{5FAC4EA8-F9F8-483A-932B-A4E26EF97D7B}" presName="quad2" presStyleLbl="node1" presStyleIdx="1" presStyleCnt="4">
        <dgm:presLayoutVars>
          <dgm:chMax val="0"/>
          <dgm:chPref val="0"/>
          <dgm:bulletEnabled val="1"/>
        </dgm:presLayoutVars>
      </dgm:prSet>
      <dgm:spPr/>
      <dgm:t>
        <a:bodyPr/>
        <a:lstStyle/>
        <a:p>
          <a:endParaRPr lang="en-US"/>
        </a:p>
      </dgm:t>
    </dgm:pt>
    <dgm:pt modelId="{981042BA-EA58-46EF-84F6-CAF8772D1B16}" type="pres">
      <dgm:prSet presAssocID="{5FAC4EA8-F9F8-483A-932B-A4E26EF97D7B}" presName="quad3" presStyleLbl="node1" presStyleIdx="2" presStyleCnt="4">
        <dgm:presLayoutVars>
          <dgm:chMax val="0"/>
          <dgm:chPref val="0"/>
          <dgm:bulletEnabled val="1"/>
        </dgm:presLayoutVars>
      </dgm:prSet>
      <dgm:spPr/>
      <dgm:t>
        <a:bodyPr/>
        <a:lstStyle/>
        <a:p>
          <a:endParaRPr lang="en-US"/>
        </a:p>
      </dgm:t>
    </dgm:pt>
    <dgm:pt modelId="{90373640-EF98-4A9F-94A5-4FFE6F371A0C}" type="pres">
      <dgm:prSet presAssocID="{5FAC4EA8-F9F8-483A-932B-A4E26EF97D7B}" presName="quad4" presStyleLbl="node1" presStyleIdx="3" presStyleCnt="4">
        <dgm:presLayoutVars>
          <dgm:chMax val="0"/>
          <dgm:chPref val="0"/>
          <dgm:bulletEnabled val="1"/>
        </dgm:presLayoutVars>
      </dgm:prSet>
      <dgm:spPr/>
      <dgm:t>
        <a:bodyPr/>
        <a:lstStyle/>
        <a:p>
          <a:endParaRPr lang="en-US"/>
        </a:p>
      </dgm:t>
    </dgm:pt>
  </dgm:ptLst>
  <dgm:cxnLst>
    <dgm:cxn modelId="{8DA00340-6925-48F9-AFBE-70693B4AFFB8}" srcId="{5FAC4EA8-F9F8-483A-932B-A4E26EF97D7B}" destId="{5DC0E263-6ADB-4DDF-9AE1-FA9668864358}" srcOrd="1" destOrd="0" parTransId="{8F3BD791-CB45-4364-AC92-6CCF68EFE4A5}" sibTransId="{CE4060F5-AA8E-48E9-BCC8-2ABBCDE378D5}"/>
    <dgm:cxn modelId="{B6EA4EB7-717F-43E4-9A6B-02766DBAB5E2}" type="presOf" srcId="{E61A9C82-1A1B-4E8E-8DE5-122D41609615}" destId="{90373640-EF98-4A9F-94A5-4FFE6F371A0C}" srcOrd="0" destOrd="0" presId="urn:microsoft.com/office/officeart/2005/8/layout/matrix3"/>
    <dgm:cxn modelId="{0CD1A2DB-0554-4765-8C44-5C498BBCE86A}" srcId="{5FAC4EA8-F9F8-483A-932B-A4E26EF97D7B}" destId="{D39A0FA5-ED3F-460D-A95B-28440BA9438D}" srcOrd="2" destOrd="0" parTransId="{9E729B6F-CD0A-46F7-ADA6-9E2AD94EF3B8}" sibTransId="{EE47B107-9CE7-4166-86FF-6E901D17C962}"/>
    <dgm:cxn modelId="{3E423CD1-0C22-4490-8CCA-AA476F2B72AC}" srcId="{5FAC4EA8-F9F8-483A-932B-A4E26EF97D7B}" destId="{6AFA5CDA-5527-4916-9E02-08927E4D6E19}" srcOrd="0" destOrd="0" parTransId="{D8174951-F6EB-479B-BECF-DA74E139DE15}" sibTransId="{CF304F7C-F089-4688-99C6-CB7AA9D77B26}"/>
    <dgm:cxn modelId="{93F8DE45-9E0E-435A-8F86-90EEFB26C69D}" type="presOf" srcId="{6AFA5CDA-5527-4916-9E02-08927E4D6E19}" destId="{43BBEC7D-5E92-48D4-B5C3-9BDFBD2B8232}" srcOrd="0" destOrd="0" presId="urn:microsoft.com/office/officeart/2005/8/layout/matrix3"/>
    <dgm:cxn modelId="{FFE74AA6-0E73-4295-8430-B45030D9D79B}" srcId="{5FAC4EA8-F9F8-483A-932B-A4E26EF97D7B}" destId="{E61A9C82-1A1B-4E8E-8DE5-122D41609615}" srcOrd="3" destOrd="0" parTransId="{072ECEDD-DFED-4658-A643-BFB810C8FC05}" sibTransId="{4263BF51-048C-49D4-B885-B7EE052CFC91}"/>
    <dgm:cxn modelId="{83835E91-AAD2-4F24-B6B0-905939AF1082}" type="presOf" srcId="{5DC0E263-6ADB-4DDF-9AE1-FA9668864358}" destId="{F598FB8B-5CF8-4187-9B75-E37D67587961}" srcOrd="0" destOrd="0" presId="urn:microsoft.com/office/officeart/2005/8/layout/matrix3"/>
    <dgm:cxn modelId="{4CDD8D68-6A44-4A9F-AF91-06B582726776}" type="presOf" srcId="{5FAC4EA8-F9F8-483A-932B-A4E26EF97D7B}" destId="{A6D1B367-C99D-4D29-B065-4A93F726DD89}" srcOrd="0" destOrd="0" presId="urn:microsoft.com/office/officeart/2005/8/layout/matrix3"/>
    <dgm:cxn modelId="{C65176EE-349C-4AEF-B006-8F0090E9F7FB}" type="presOf" srcId="{D39A0FA5-ED3F-460D-A95B-28440BA9438D}" destId="{981042BA-EA58-46EF-84F6-CAF8772D1B16}" srcOrd="0" destOrd="0" presId="urn:microsoft.com/office/officeart/2005/8/layout/matrix3"/>
    <dgm:cxn modelId="{0A931B80-64CB-46C2-A7FD-A7AE006EE93D}" type="presParOf" srcId="{A6D1B367-C99D-4D29-B065-4A93F726DD89}" destId="{51FDA2FE-A037-4B02-8CBF-3CFE2E686E83}" srcOrd="0" destOrd="0" presId="urn:microsoft.com/office/officeart/2005/8/layout/matrix3"/>
    <dgm:cxn modelId="{0F0E7BD2-9F17-4660-8614-2388252BFCEB}" type="presParOf" srcId="{A6D1B367-C99D-4D29-B065-4A93F726DD89}" destId="{43BBEC7D-5E92-48D4-B5C3-9BDFBD2B8232}" srcOrd="1" destOrd="0" presId="urn:microsoft.com/office/officeart/2005/8/layout/matrix3"/>
    <dgm:cxn modelId="{C545C21C-D67C-4E8F-ABB4-202DAE5CB779}" type="presParOf" srcId="{A6D1B367-C99D-4D29-B065-4A93F726DD89}" destId="{F598FB8B-5CF8-4187-9B75-E37D67587961}" srcOrd="2" destOrd="0" presId="urn:microsoft.com/office/officeart/2005/8/layout/matrix3"/>
    <dgm:cxn modelId="{18280509-B616-4633-9EDC-EFDCB423ACCA}" type="presParOf" srcId="{A6D1B367-C99D-4D29-B065-4A93F726DD89}" destId="{981042BA-EA58-46EF-84F6-CAF8772D1B16}" srcOrd="3" destOrd="0" presId="urn:microsoft.com/office/officeart/2005/8/layout/matrix3"/>
    <dgm:cxn modelId="{B1D99A87-8C2E-452B-BEA1-8A675638C10C}" type="presParOf" srcId="{A6D1B367-C99D-4D29-B065-4A93F726DD89}" destId="{90373640-EF98-4A9F-94A5-4FFE6F371A0C}" srcOrd="4" destOrd="0" presId="urn:microsoft.com/office/officeart/2005/8/layout/matrix3"/>
  </dgm:cxnLst>
  <dgm:bg/>
  <dgm:whole/>
</dgm:dataModel>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F5BD77-139B-46BE-B5B2-C85734AC0EA4}" type="datetimeFigureOut">
              <a:rPr lang="en-US" smtClean="0"/>
              <a:pPr/>
              <a:t>4/8/2022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68279E-6E38-47F9-B53D-AB3B2733D3E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68279E-6E38-47F9-B53D-AB3B2733D3E1}"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68279E-6E38-47F9-B53D-AB3B2733D3E1}"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88361EA-3BA7-4C68-81CF-FD86BFF04947}" type="datetimeFigureOut">
              <a:rPr lang="en-US" smtClean="0"/>
              <a:pPr/>
              <a:t>4/8/2022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27CFE1E-A958-4860-BF7D-A7EBA5F0334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8361EA-3BA7-4C68-81CF-FD86BFF04947}"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CFE1E-A958-4860-BF7D-A7EBA5F0334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8361EA-3BA7-4C68-81CF-FD86BFF04947}"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CFE1E-A958-4860-BF7D-A7EBA5F0334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8361EA-3BA7-4C68-81CF-FD86BFF04947}"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CFE1E-A958-4860-BF7D-A7EBA5F033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88361EA-3BA7-4C68-81CF-FD86BFF04947}"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CFE1E-A958-4860-BF7D-A7EBA5F0334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88361EA-3BA7-4C68-81CF-FD86BFF04947}" type="datetimeFigureOut">
              <a:rPr lang="en-US" smtClean="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7CFE1E-A958-4860-BF7D-A7EBA5F0334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88361EA-3BA7-4C68-81CF-FD86BFF04947}" type="datetimeFigureOut">
              <a:rPr lang="en-US" smtClean="0"/>
              <a:pPr/>
              <a:t>4/8/2022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7CFE1E-A958-4860-BF7D-A7EBA5F0334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88361EA-3BA7-4C68-81CF-FD86BFF04947}" type="datetimeFigureOut">
              <a:rPr lang="en-US" smtClean="0"/>
              <a:pPr/>
              <a:t>4/8/2022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7CFE1E-A958-4860-BF7D-A7EBA5F0334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8361EA-3BA7-4C68-81CF-FD86BFF04947}" type="datetimeFigureOut">
              <a:rPr lang="en-US" smtClean="0"/>
              <a:pPr/>
              <a:t>4/8/2022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7CFE1E-A958-4860-BF7D-A7EBA5F0334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88361EA-3BA7-4C68-81CF-FD86BFF04947}" type="datetimeFigureOut">
              <a:rPr lang="en-US" smtClean="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7CFE1E-A958-4860-BF7D-A7EBA5F0334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88361EA-3BA7-4C68-81CF-FD86BFF04947}" type="datetimeFigureOut">
              <a:rPr lang="en-US" smtClean="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27CFE1E-A958-4860-BF7D-A7EBA5F0334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88361EA-3BA7-4C68-81CF-FD86BFF04947}" type="datetimeFigureOut">
              <a:rPr lang="en-US" smtClean="0"/>
              <a:pPr/>
              <a:t>4/8/2022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27CFE1E-A958-4860-BF7D-A7EBA5F0334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mindtools.com/pages/article/newSTR_98.ht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mindtools.com/pages/article/managing-vuca-worl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mindtools.com/pages/article/managing-vuca-worl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www.amazon.com/gp/product/1605090026"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57232"/>
            <a:ext cx="7772400" cy="2571767"/>
          </a:xfrm>
        </p:spPr>
        <p:txBody>
          <a:bodyPr>
            <a:normAutofit/>
          </a:bodyPr>
          <a:lstStyle/>
          <a:p>
            <a:r>
              <a:rPr lang="en-US" dirty="0" smtClean="0"/>
              <a:t>VUCA Leadership</a:t>
            </a:r>
            <a:br>
              <a:rPr lang="en-US" dirty="0" smtClean="0"/>
            </a:br>
            <a:r>
              <a:rPr lang="en-US" sz="3100" dirty="0" smtClean="0"/>
              <a:t>(</a:t>
            </a:r>
            <a:r>
              <a:rPr lang="en-US" sz="3100" dirty="0">
                <a:latin typeface="Times New Roman" pitchFamily="18" charset="0"/>
                <a:cs typeface="Times New Roman" pitchFamily="18" charset="0"/>
              </a:rPr>
              <a:t>Thriving in Turbulent </a:t>
            </a:r>
            <a:r>
              <a:rPr lang="en-US" sz="3100" dirty="0" smtClean="0">
                <a:latin typeface="Times New Roman" pitchFamily="18" charset="0"/>
                <a:cs typeface="Times New Roman" pitchFamily="18" charset="0"/>
              </a:rPr>
              <a:t>Times)</a:t>
            </a:r>
            <a:r>
              <a:rPr lang="en-US" dirty="0" smtClean="0"/>
              <a:t/>
            </a:r>
            <a:br>
              <a:rPr lang="en-US" dirty="0" smtClean="0"/>
            </a:br>
            <a:r>
              <a:rPr lang="en-US" dirty="0" smtClean="0"/>
              <a:t>Lecture 6</a:t>
            </a:r>
            <a:endParaRPr lang="en-US" dirty="0"/>
          </a:p>
        </p:txBody>
      </p:sp>
      <p:sp>
        <p:nvSpPr>
          <p:cNvPr id="3" name="Subtitle 2"/>
          <p:cNvSpPr>
            <a:spLocks noGrp="1"/>
          </p:cNvSpPr>
          <p:nvPr>
            <p:ph type="subTitle" idx="1"/>
          </p:nvPr>
        </p:nvSpPr>
        <p:spPr>
          <a:xfrm>
            <a:off x="0" y="5072074"/>
            <a:ext cx="9144000" cy="566726"/>
          </a:xfrm>
        </p:spPr>
        <p:txBody>
          <a:bodyPr>
            <a:normAutofit/>
          </a:bodyPr>
          <a:lstStyle/>
          <a:p>
            <a:r>
              <a:rPr lang="en-US" sz="1800" dirty="0" smtClean="0">
                <a:solidFill>
                  <a:schemeClr val="tx1"/>
                </a:solidFill>
                <a:latin typeface="Times New Roman" pitchFamily="18" charset="0"/>
                <a:cs typeface="Times New Roman" pitchFamily="18" charset="0"/>
              </a:rPr>
              <a:t>Department of Humanities and Social </a:t>
            </a:r>
            <a:r>
              <a:rPr lang="en-US" sz="1800" dirty="0" err="1" smtClean="0">
                <a:solidFill>
                  <a:schemeClr val="tx1"/>
                </a:solidFill>
                <a:latin typeface="Times New Roman" pitchFamily="18" charset="0"/>
                <a:cs typeface="Times New Roman" pitchFamily="18" charset="0"/>
              </a:rPr>
              <a:t>sciences,Jaypee</a:t>
            </a:r>
            <a:r>
              <a:rPr lang="en-US" sz="1800" dirty="0" smtClean="0">
                <a:solidFill>
                  <a:schemeClr val="tx1"/>
                </a:solidFill>
                <a:latin typeface="Times New Roman" pitchFamily="18" charset="0"/>
                <a:cs typeface="Times New Roman" pitchFamily="18" charset="0"/>
              </a:rPr>
              <a:t> Institute of Information </a:t>
            </a:r>
            <a:r>
              <a:rPr lang="en-US" sz="1800" dirty="0" err="1" smtClean="0">
                <a:solidFill>
                  <a:schemeClr val="tx1"/>
                </a:solidFill>
                <a:latin typeface="Times New Roman" pitchFamily="18" charset="0"/>
                <a:cs typeface="Times New Roman" pitchFamily="18" charset="0"/>
              </a:rPr>
              <a:t>Technology,Noida</a:t>
            </a:r>
            <a:endParaRPr lang="en-US" sz="18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395930"/>
          </a:xfrm>
        </p:spPr>
        <p:txBody>
          <a:bodyPr>
            <a:normAutofit/>
          </a:bodyPr>
          <a:lstStyle/>
          <a:p>
            <a:pPr fontAlgn="base">
              <a:buNone/>
            </a:pPr>
            <a:r>
              <a:rPr lang="en-US" b="1" dirty="0" smtClean="0"/>
              <a:t>3.React to Complexity With Clarity</a:t>
            </a:r>
            <a:endParaRPr lang="en-US" dirty="0" smtClean="0"/>
          </a:p>
          <a:p>
            <a:pPr lvl="0" algn="just" fontAlgn="base"/>
            <a:r>
              <a:rPr lang="en-US" dirty="0" smtClean="0">
                <a:latin typeface="Times New Roman" pitchFamily="18" charset="0"/>
                <a:cs typeface="Times New Roman" pitchFamily="18" charset="0"/>
              </a:rPr>
              <a:t>Communicate clearly  with your people. In complex situations, clearly expressed communications  help them to understand your team's or organization's direction.</a:t>
            </a:r>
          </a:p>
          <a:p>
            <a:pPr lvl="0" algn="just" fontAlgn="base">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Develop teams and promote collaboration . VUCA situations are often too complicated for one person to handle. So, build teams that can work effectively in a fast-paced, unpredictable environment</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642918"/>
            <a:ext cx="8572560" cy="5681682"/>
          </a:xfrm>
        </p:spPr>
        <p:txBody>
          <a:bodyPr>
            <a:normAutofit fontScale="55000" lnSpcReduction="20000"/>
          </a:bodyPr>
          <a:lstStyle/>
          <a:p>
            <a:pPr lvl="0" algn="just" fontAlgn="base">
              <a:lnSpc>
                <a:spcPct val="120000"/>
              </a:lnSpc>
            </a:pPr>
            <a:r>
              <a:rPr lang="en-US" sz="4400" dirty="0" smtClean="0">
                <a:latin typeface="Times New Roman" pitchFamily="18" charset="0"/>
                <a:cs typeface="Times New Roman" pitchFamily="18" charset="0"/>
              </a:rPr>
              <a:t>Simulate and experiment with situations, so that you can explore how they might play out, and how you might react to them in the future. Aim to anticipate possible future threats and devise likely responses. Gaming , scenario</a:t>
            </a:r>
            <a:r>
              <a:rPr lang="en-US" sz="4400" dirty="0" smtClean="0">
                <a:latin typeface="Times New Roman" pitchFamily="18" charset="0"/>
                <a:cs typeface="Times New Roman" pitchFamily="18" charset="0"/>
                <a:hlinkClick r:id="rId2"/>
              </a:rPr>
              <a:t> </a:t>
            </a:r>
            <a:r>
              <a:rPr lang="en-US" sz="4400" dirty="0" smtClean="0">
                <a:latin typeface="Times New Roman" pitchFamily="18" charset="0"/>
                <a:cs typeface="Times New Roman" pitchFamily="18" charset="0"/>
              </a:rPr>
              <a:t>planning, crisis and role playing  are useful tools for generating foresight and preparing your responses.</a:t>
            </a:r>
          </a:p>
          <a:p>
            <a:pPr lvl="0" algn="just" fontAlgn="base"/>
            <a:endParaRPr lang="en-US" sz="4400" dirty="0" smtClean="0">
              <a:latin typeface="Times New Roman" pitchFamily="18" charset="0"/>
              <a:cs typeface="Times New Roman" pitchFamily="18" charset="0"/>
            </a:endParaRPr>
          </a:p>
          <a:p>
            <a:pPr marL="514350" indent="-514350" fontAlgn="base">
              <a:buNone/>
            </a:pPr>
            <a:endParaRPr lang="en-US" sz="4400" b="1" dirty="0" smtClean="0"/>
          </a:p>
          <a:p>
            <a:pPr marL="514350" indent="-514350" fontAlgn="base">
              <a:buNone/>
            </a:pPr>
            <a:r>
              <a:rPr lang="en-US" sz="4400" b="1" dirty="0" smtClean="0"/>
              <a:t>4. </a:t>
            </a:r>
            <a:r>
              <a:rPr lang="en-US" sz="4400" b="1" dirty="0" smtClean="0">
                <a:latin typeface="Times New Roman" pitchFamily="18" charset="0"/>
                <a:cs typeface="Times New Roman" pitchFamily="18" charset="0"/>
              </a:rPr>
              <a:t>Fight Ambiguity With Agility</a:t>
            </a:r>
          </a:p>
          <a:p>
            <a:pPr marL="514350" indent="-514350" fontAlgn="base">
              <a:buAutoNum type="arabicPeriod" startAt="4"/>
            </a:pPr>
            <a:endParaRPr lang="en-US" sz="4000" dirty="0" smtClean="0">
              <a:latin typeface="Times New Roman" pitchFamily="18" charset="0"/>
              <a:cs typeface="Times New Roman" pitchFamily="18" charset="0"/>
            </a:endParaRPr>
          </a:p>
          <a:p>
            <a:pPr lvl="0" algn="just" fontAlgn="base"/>
            <a:r>
              <a:rPr lang="en-US" sz="4000" dirty="0" smtClean="0">
                <a:latin typeface="Times New Roman" pitchFamily="18" charset="0"/>
                <a:cs typeface="Times New Roman" pitchFamily="18" charset="0"/>
              </a:rPr>
              <a:t>Promote flexibility, adaptability and agility. Plan ahead, but build in contingency time and be prepared to alter your plans  as events unfold.</a:t>
            </a:r>
          </a:p>
          <a:p>
            <a:pPr lvl="0" algn="just" fontAlgn="base"/>
            <a:endParaRPr lang="en-US" sz="4000" dirty="0" smtClean="0">
              <a:latin typeface="Times New Roman" pitchFamily="18" charset="0"/>
              <a:cs typeface="Times New Roman" pitchFamily="18" charset="0"/>
            </a:endParaRPr>
          </a:p>
          <a:p>
            <a:pPr lvl="0" algn="just" fontAlgn="base"/>
            <a:r>
              <a:rPr lang="en-US" sz="4000" dirty="0" smtClean="0">
                <a:latin typeface="Times New Roman" pitchFamily="18" charset="0"/>
                <a:cs typeface="Times New Roman" pitchFamily="18" charset="0"/>
              </a:rPr>
              <a:t>Hire , develop and promote people who thrive in VUCA environments. These people are likely collaborative, comfortable with ambiguity and change and have complex thinking skills .</a:t>
            </a:r>
          </a:p>
          <a:p>
            <a:pPr lvl="0" algn="just" fontAlgn="base"/>
            <a:endParaRPr lang="en-US" sz="4000" dirty="0" smtClean="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571480"/>
            <a:ext cx="8429684" cy="6000792"/>
          </a:xfrm>
        </p:spPr>
        <p:txBody>
          <a:bodyPr>
            <a:normAutofit fontScale="70000" lnSpcReduction="20000"/>
          </a:bodyPr>
          <a:lstStyle/>
          <a:p>
            <a:pPr lvl="0" algn="just" fontAlgn="base"/>
            <a:endParaRPr lang="en-US" sz="3200" dirty="0" smtClean="0">
              <a:latin typeface="Times New Roman" pitchFamily="18" charset="0"/>
              <a:cs typeface="Times New Roman" pitchFamily="18" charset="0"/>
            </a:endParaRPr>
          </a:p>
          <a:p>
            <a:pPr lvl="0" algn="just" fontAlgn="base"/>
            <a:r>
              <a:rPr lang="en-US" sz="3200" dirty="0" smtClean="0">
                <a:latin typeface="Times New Roman" pitchFamily="18" charset="0"/>
                <a:cs typeface="Times New Roman" pitchFamily="18" charset="0"/>
              </a:rPr>
              <a:t>Encourage your people to think and work outside of their usual functional areas, to increase their knowledge and experience. Job rotation and cross training can be excellent ways to improve team agility.</a:t>
            </a:r>
          </a:p>
          <a:p>
            <a:pPr lvl="0" algn="just" fontAlgn="base"/>
            <a:r>
              <a:rPr lang="en-US" sz="3200" dirty="0" smtClean="0">
                <a:latin typeface="Times New Roman" pitchFamily="18" charset="0"/>
                <a:cs typeface="Times New Roman" pitchFamily="18" charset="0"/>
              </a:rPr>
              <a:t>Lead  your team members but don't dictate to or control them. Develop a collaborative environment, and work hard to build consensus . Encourage debate, dissent and participation from everyone.</a:t>
            </a:r>
          </a:p>
          <a:p>
            <a:pPr lvl="0" algn="just" fontAlgn="base"/>
            <a:endParaRPr lang="en-US" sz="3200" dirty="0" smtClean="0">
              <a:latin typeface="Times New Roman" pitchFamily="18" charset="0"/>
              <a:cs typeface="Times New Roman" pitchFamily="18" charset="0"/>
            </a:endParaRPr>
          </a:p>
          <a:p>
            <a:pPr lvl="0" algn="just" fontAlgn="base"/>
            <a:r>
              <a:rPr lang="en-US" sz="3200" dirty="0" smtClean="0">
                <a:latin typeface="Times New Roman" pitchFamily="18" charset="0"/>
                <a:cs typeface="Times New Roman" pitchFamily="18" charset="0"/>
              </a:rPr>
              <a:t>Embrace an ”Ideas culture”  Kevin Roberts, of advertising agency Saatchi and Saatchi, coined this alternative VUCA definition: </a:t>
            </a:r>
            <a:r>
              <a:rPr lang="en-US" sz="3200" dirty="0" smtClean="0">
                <a:solidFill>
                  <a:srgbClr val="FF0000"/>
                </a:solidFill>
                <a:latin typeface="Times New Roman" pitchFamily="18" charset="0"/>
                <a:cs typeface="Times New Roman" pitchFamily="18" charset="0"/>
              </a:rPr>
              <a:t>“Vibrant, Unreal, Crazy and Astounding .”</a:t>
            </a:r>
            <a:r>
              <a:rPr lang="en-US" sz="3200" dirty="0" smtClean="0">
                <a:latin typeface="Times New Roman" pitchFamily="18" charset="0"/>
                <a:cs typeface="Times New Roman" pitchFamily="18" charset="0"/>
              </a:rPr>
              <a:t>    This describes the kind of energetic culture that can give teams and organizations a creative, agile edge in uncertain times.</a:t>
            </a:r>
          </a:p>
          <a:p>
            <a:pPr lvl="0" algn="just" fontAlgn="base"/>
            <a:endParaRPr lang="en-US" sz="3200" dirty="0" smtClean="0">
              <a:latin typeface="Times New Roman" pitchFamily="18" charset="0"/>
              <a:cs typeface="Times New Roman" pitchFamily="18" charset="0"/>
            </a:endParaRPr>
          </a:p>
          <a:p>
            <a:pPr lvl="0" algn="just" fontAlgn="base"/>
            <a:r>
              <a:rPr lang="en-US" sz="3200" dirty="0" smtClean="0">
                <a:latin typeface="Times New Roman" pitchFamily="18" charset="0"/>
                <a:cs typeface="Times New Roman" pitchFamily="18" charset="0"/>
              </a:rPr>
              <a:t>Reward team members who demonstrate vision, understanding, clarity, and agility. Let your people see what kind of behavior you value by highlighting innovations and calculated risk taking  moves.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642918"/>
            <a:ext cx="8472518" cy="5681682"/>
          </a:xfrm>
        </p:spPr>
        <p:txBody>
          <a:bodyPr>
            <a:normAutofit fontScale="70000" lnSpcReduction="20000"/>
          </a:bodyPr>
          <a:lstStyle/>
          <a:p>
            <a:pPr>
              <a:buNone/>
            </a:pPr>
            <a:r>
              <a:rPr lang="en-IN" sz="3100" u="sng" dirty="0" smtClean="0"/>
              <a:t>Questions</a:t>
            </a:r>
            <a:endParaRPr lang="en-US" sz="3100" u="sng" dirty="0" smtClean="0"/>
          </a:p>
          <a:p>
            <a:pPr>
              <a:buNone/>
            </a:pPr>
            <a:endParaRPr lang="en-US" dirty="0" smtClean="0"/>
          </a:p>
          <a:p>
            <a:pPr>
              <a:buNone/>
            </a:pPr>
            <a:r>
              <a:rPr lang="en-US" dirty="0" smtClean="0"/>
              <a:t>1.VUCA stands for:</a:t>
            </a:r>
          </a:p>
          <a:p>
            <a:pPr>
              <a:buNone/>
            </a:pPr>
            <a:r>
              <a:rPr lang="en-US" dirty="0" smtClean="0"/>
              <a:t>a) Volatility, Uncertainty, Complexity and Ambiguity</a:t>
            </a:r>
          </a:p>
          <a:p>
            <a:pPr>
              <a:buNone/>
            </a:pPr>
            <a:r>
              <a:rPr lang="en-US" dirty="0" smtClean="0"/>
              <a:t>b)Vibrant, Uncertainty, Complexity and Ambiguity</a:t>
            </a:r>
          </a:p>
          <a:p>
            <a:pPr>
              <a:buNone/>
            </a:pPr>
            <a:r>
              <a:rPr lang="en-US" dirty="0" smtClean="0"/>
              <a:t>c)Vision, Uncertainty, Corporate Governance and Ambiguity</a:t>
            </a:r>
          </a:p>
          <a:p>
            <a:pPr>
              <a:buNone/>
            </a:pPr>
            <a:r>
              <a:rPr lang="en-US" dirty="0" smtClean="0"/>
              <a:t>d) Volatility, Uncertainty, Consumer and Ambiguity</a:t>
            </a:r>
          </a:p>
          <a:p>
            <a:pPr>
              <a:buNone/>
            </a:pPr>
            <a:endParaRPr lang="en-US" dirty="0" smtClean="0"/>
          </a:p>
          <a:p>
            <a:pPr>
              <a:buNone/>
            </a:pPr>
            <a:r>
              <a:rPr lang="en-IN" dirty="0" smtClean="0"/>
              <a:t>2.</a:t>
            </a:r>
            <a:r>
              <a:rPr lang="en-US" dirty="0" smtClean="0"/>
              <a:t> Which one is not a VUCA component? </a:t>
            </a:r>
          </a:p>
          <a:p>
            <a:pPr marL="514350" indent="-514350">
              <a:buNone/>
            </a:pPr>
            <a:r>
              <a:rPr lang="en-US" dirty="0" smtClean="0"/>
              <a:t>a)Ambiguity </a:t>
            </a:r>
          </a:p>
          <a:p>
            <a:pPr marL="514350" indent="-514350">
              <a:buNone/>
            </a:pPr>
            <a:r>
              <a:rPr lang="en-US" b="1" dirty="0" smtClean="0"/>
              <a:t>b</a:t>
            </a:r>
            <a:r>
              <a:rPr lang="en-US" dirty="0" smtClean="0"/>
              <a:t>) Vulnerability </a:t>
            </a:r>
          </a:p>
          <a:p>
            <a:pPr marL="514350" indent="-514350">
              <a:buNone/>
            </a:pPr>
            <a:r>
              <a:rPr lang="en-US" dirty="0" smtClean="0"/>
              <a:t>c) Complexity </a:t>
            </a:r>
          </a:p>
          <a:p>
            <a:pPr marL="514350" indent="-514350">
              <a:buNone/>
            </a:pPr>
            <a:r>
              <a:rPr lang="en-US" dirty="0" smtClean="0"/>
              <a:t>d) Uncertainty</a:t>
            </a:r>
          </a:p>
          <a:p>
            <a:pPr marL="514350" indent="-514350">
              <a:buNone/>
            </a:pPr>
            <a:endParaRPr lang="en-US" dirty="0" smtClean="0"/>
          </a:p>
          <a:p>
            <a:pPr marL="514350" indent="-514350">
              <a:buNone/>
            </a:pPr>
            <a:r>
              <a:rPr lang="en-IN" dirty="0" smtClean="0"/>
              <a:t>3.</a:t>
            </a:r>
            <a:r>
              <a:rPr lang="en-US" dirty="0" smtClean="0"/>
              <a:t>  How has the VUCA environment impacted your workspace? </a:t>
            </a:r>
          </a:p>
          <a:p>
            <a:pPr marL="514350" indent="-514350">
              <a:buNone/>
            </a:pPr>
            <a:endParaRPr lang="en-US" dirty="0" smtClean="0"/>
          </a:p>
          <a:p>
            <a:pPr marL="514350" indent="-514350">
              <a:buNone/>
            </a:pPr>
            <a:r>
              <a:rPr lang="en-US" dirty="0" smtClean="0"/>
              <a:t>4 Can you identify anything that your organization/Institute has done to address the problems of the VUCA environment?</a:t>
            </a:r>
          </a:p>
          <a:p>
            <a:pPr>
              <a:buNone/>
            </a:pPr>
            <a:r>
              <a:rPr lang="en-US" dirty="0" smtClean="0"/>
              <a:t/>
            </a:r>
            <a:br>
              <a:rPr lang="en-US" dirty="0" smtClean="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857256"/>
          </a:xfrm>
        </p:spPr>
        <p:txBody>
          <a:bodyPr/>
          <a:lstStyle/>
          <a:p>
            <a:r>
              <a:rPr lang="en-IN" dirty="0" smtClean="0"/>
              <a:t>References:</a:t>
            </a:r>
            <a:endParaRPr lang="en-US" dirty="0"/>
          </a:p>
        </p:txBody>
      </p:sp>
      <p:sp>
        <p:nvSpPr>
          <p:cNvPr id="3" name="Content Placeholder 2"/>
          <p:cNvSpPr>
            <a:spLocks noGrp="1"/>
          </p:cNvSpPr>
          <p:nvPr>
            <p:ph idx="1"/>
          </p:nvPr>
        </p:nvSpPr>
        <p:spPr>
          <a:xfrm>
            <a:off x="457200" y="1643050"/>
            <a:ext cx="8229600" cy="4681550"/>
          </a:xfrm>
        </p:spPr>
        <p:txBody>
          <a:bodyPr>
            <a:normAutofit fontScale="70000" lnSpcReduction="20000"/>
          </a:bodyPr>
          <a:lstStyle/>
          <a:p>
            <a:pPr fontAlgn="t"/>
            <a:r>
              <a:rPr lang="en-US" dirty="0" smtClean="0"/>
              <a:t>Carnegie Dale, Become an Effective Leader, New Delhi: Amaryllis, 2012</a:t>
            </a:r>
            <a:endParaRPr lang="en-IN" dirty="0" smtClean="0"/>
          </a:p>
          <a:p>
            <a:pPr fontAlgn="t"/>
            <a:r>
              <a:rPr lang="en-US" dirty="0" err="1" smtClean="0"/>
              <a:t>Payal</a:t>
            </a:r>
            <a:r>
              <a:rPr lang="en-US" dirty="0" smtClean="0"/>
              <a:t> </a:t>
            </a:r>
            <a:r>
              <a:rPr lang="en-US" dirty="0" err="1" smtClean="0"/>
              <a:t>Mehra</a:t>
            </a:r>
            <a:r>
              <a:rPr lang="en-US" dirty="0" smtClean="0"/>
              <a:t>, Business Communication for Managers, Pearson, Delhi, 2012.</a:t>
            </a:r>
            <a:endParaRPr lang="en-IN" dirty="0" smtClean="0"/>
          </a:p>
          <a:p>
            <a:pPr fontAlgn="t"/>
            <a:r>
              <a:rPr lang="en-US" dirty="0" smtClean="0"/>
              <a:t>Harold R. Wallace et. al, Personality Development, </a:t>
            </a:r>
            <a:r>
              <a:rPr lang="en-US" dirty="0" err="1" smtClean="0"/>
              <a:t>Cengage</a:t>
            </a:r>
            <a:r>
              <a:rPr lang="en-US" dirty="0" smtClean="0"/>
              <a:t> Learning India Pvt. Ltd; New Delhi, 2006</a:t>
            </a:r>
            <a:endParaRPr lang="en-IN" dirty="0" smtClean="0"/>
          </a:p>
          <a:p>
            <a:pPr fontAlgn="t"/>
            <a:r>
              <a:rPr lang="en-US" dirty="0" err="1" smtClean="0"/>
              <a:t>Barun</a:t>
            </a:r>
            <a:r>
              <a:rPr lang="en-US" dirty="0" smtClean="0"/>
              <a:t> K. </a:t>
            </a:r>
            <a:r>
              <a:rPr lang="en-US" dirty="0" err="1" smtClean="0"/>
              <a:t>Mitra</a:t>
            </a:r>
            <a:r>
              <a:rPr lang="en-US" dirty="0" smtClean="0"/>
              <a:t>, Personality Development &amp; Soft Skills, Oxford University Press, New Delhi, 2012.</a:t>
            </a:r>
            <a:endParaRPr lang="en-IN" dirty="0" smtClean="0"/>
          </a:p>
          <a:p>
            <a:pPr fontAlgn="t"/>
            <a:r>
              <a:rPr lang="en-US" dirty="0" smtClean="0"/>
              <a:t>Mark G. Frank, David Matsumoto, </a:t>
            </a:r>
            <a:r>
              <a:rPr lang="en-US" dirty="0" err="1" smtClean="0"/>
              <a:t>Hyi</a:t>
            </a:r>
            <a:r>
              <a:rPr lang="en-US" dirty="0" smtClean="0"/>
              <a:t> Sung Hwang, Nonverbal Communication: Science and Applications, 2012, 1st Edition, Sage Publications, New York.</a:t>
            </a:r>
            <a:endParaRPr lang="en-IN" dirty="0" smtClean="0"/>
          </a:p>
          <a:p>
            <a:pPr fontAlgn="t"/>
            <a:r>
              <a:rPr lang="en-US" dirty="0" smtClean="0"/>
              <a:t>William S. Pfeiffer, Public Speaking, Pearson, Delhi, 2012.</a:t>
            </a:r>
            <a:endParaRPr lang="en-IN" dirty="0" smtClean="0"/>
          </a:p>
          <a:p>
            <a:pPr fontAlgn="t"/>
            <a:r>
              <a:rPr lang="en-IN" dirty="0" smtClean="0"/>
              <a:t>Human Values, A.N. </a:t>
            </a:r>
            <a:r>
              <a:rPr lang="en-IN" dirty="0" err="1" smtClean="0"/>
              <a:t>Tripathi</a:t>
            </a:r>
            <a:r>
              <a:rPr lang="en-IN" dirty="0" smtClean="0"/>
              <a:t>, New Age International Pvt. Ltd. Publishers New Delhi ,2005</a:t>
            </a:r>
          </a:p>
          <a:p>
            <a:pPr fontAlgn="t"/>
            <a:r>
              <a:rPr lang="en-IN" dirty="0" err="1" smtClean="0"/>
              <a:t>Shiv</a:t>
            </a:r>
            <a:r>
              <a:rPr lang="en-IN" dirty="0" smtClean="0"/>
              <a:t> </a:t>
            </a:r>
            <a:r>
              <a:rPr lang="en-IN" dirty="0" err="1" smtClean="0"/>
              <a:t>Khera</a:t>
            </a:r>
            <a:r>
              <a:rPr lang="en-IN" dirty="0" smtClean="0"/>
              <a:t>, You Can Win , Macmillan Books, New York, 2003.</a:t>
            </a:r>
            <a:endParaRPr lang="en-US" dirty="0" smtClean="0"/>
          </a:p>
          <a:p>
            <a:pPr fontAlgn="t"/>
            <a:r>
              <a:rPr lang="en-US" dirty="0" smtClean="0"/>
              <a:t>S. Kumar and </a:t>
            </a:r>
            <a:r>
              <a:rPr lang="en-US" dirty="0" err="1" smtClean="0"/>
              <a:t>PushpLata</a:t>
            </a:r>
            <a:r>
              <a:rPr lang="en-US" dirty="0" smtClean="0"/>
              <a:t>, Communication Skills, Oxford University Press,1st, Ed. 2011</a:t>
            </a:r>
          </a:p>
          <a:p>
            <a:pPr fontAlgn="t"/>
            <a:r>
              <a:rPr lang="en-US" dirty="0" smtClean="0"/>
              <a:t>Raman M. and S. Sharma,  Technical Communication: Principles &amp; Practices, 29th Impression, Oxford University Press, New Delhi, 2009</a:t>
            </a:r>
          </a:p>
          <a:p>
            <a:pPr fontAlgn="t"/>
            <a:r>
              <a:rPr lang="en-US" dirty="0" smtClean="0">
                <a:latin typeface="Times New Roman" pitchFamily="18" charset="0"/>
                <a:cs typeface="Times New Roman" pitchFamily="18" charset="0"/>
                <a:hlinkClick r:id="rId2"/>
              </a:rPr>
              <a:t>https://www.mindtools.com/pages/article/managing-vuca-world</a:t>
            </a:r>
            <a:endParaRPr lang="en-US" dirty="0" smtClean="0">
              <a:latin typeface="Times New Roman" pitchFamily="18" charset="0"/>
              <a:cs typeface="Times New Roman" pitchFamily="18" charset="0"/>
            </a:endParaRPr>
          </a:p>
          <a:p>
            <a:pPr fontAlgn="t"/>
            <a:endParaRPr lang="en-US" dirty="0" smtClean="0"/>
          </a:p>
          <a:p>
            <a:pPr fontAlgn="t"/>
            <a:endParaRPr lang="en-IN"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Things to be covered:</a:t>
            </a:r>
            <a:endParaRPr lang="en-US" dirty="0"/>
          </a:p>
        </p:txBody>
      </p:sp>
      <p:sp>
        <p:nvSpPr>
          <p:cNvPr id="3" name="Content Placeholder 2"/>
          <p:cNvSpPr>
            <a:spLocks noGrp="1"/>
          </p:cNvSpPr>
          <p:nvPr>
            <p:ph idx="1"/>
          </p:nvPr>
        </p:nvSpPr>
        <p:spPr/>
        <p:txBody>
          <a:bodyPr/>
          <a:lstStyle/>
          <a:p>
            <a:r>
              <a:rPr lang="en-IN" dirty="0" smtClean="0"/>
              <a:t>Background of VUCA</a:t>
            </a:r>
          </a:p>
          <a:p>
            <a:r>
              <a:rPr lang="en-IN" dirty="0" smtClean="0"/>
              <a:t>Importance </a:t>
            </a:r>
          </a:p>
          <a:p>
            <a:r>
              <a:rPr lang="en-IN" dirty="0" smtClean="0"/>
              <a:t>VUCA environment</a:t>
            </a:r>
          </a:p>
          <a:p>
            <a:r>
              <a:rPr lang="en-IN" dirty="0" smtClean="0"/>
              <a:t>How to manage VUCA world</a:t>
            </a:r>
          </a:p>
          <a:p>
            <a:r>
              <a:rPr lang="en-IN" dirty="0" smtClean="0"/>
              <a:t>Questions</a:t>
            </a:r>
          </a:p>
          <a:p>
            <a:endParaRPr lang="en-IN" dirty="0" smtClean="0"/>
          </a:p>
          <a:p>
            <a:pPr>
              <a:buNone/>
            </a:pPr>
            <a:endParaRPr lang="en-IN" dirty="0" smtClean="0"/>
          </a:p>
          <a:p>
            <a:r>
              <a:rPr lang="en-IN" dirty="0" smtClean="0"/>
              <a:t>Reference:</a:t>
            </a:r>
            <a:r>
              <a:rPr lang="en-US" dirty="0" smtClean="0">
                <a:latin typeface="Times New Roman" pitchFamily="18" charset="0"/>
                <a:cs typeface="Times New Roman" pitchFamily="18" charset="0"/>
                <a:hlinkClick r:id="rId2"/>
              </a:rPr>
              <a:t>https://www.mindtools.com/pages/article/managing-vuca-world</a:t>
            </a:r>
            <a:endParaRPr lang="en-US" dirty="0" smtClean="0">
              <a:latin typeface="Times New Roman" pitchFamily="18" charset="0"/>
              <a:cs typeface="Times New Roman" pitchFamily="18" charset="0"/>
            </a:endParaRPr>
          </a:p>
          <a:p>
            <a:endParaRPr lang="en-IN" dirty="0" smtClean="0"/>
          </a:p>
          <a:p>
            <a:endParaRPr lang="en-IN" dirty="0" smtClean="0"/>
          </a:p>
          <a:p>
            <a:endParaRPr lang="en-IN" dirty="0" smtClean="0"/>
          </a:p>
          <a:p>
            <a:pPr>
              <a:buNone/>
            </a:pPr>
            <a:endParaRPr lang="en-IN" dirty="0" smtClean="0"/>
          </a:p>
          <a:p>
            <a:endParaRPr lang="en-IN"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071570"/>
          </a:xfrm>
        </p:spPr>
        <p:txBody>
          <a:bodyPr/>
          <a:lstStyle/>
          <a:p>
            <a:r>
              <a:rPr lang="en-US" dirty="0" smtClean="0"/>
              <a:t>Background of VUCA</a:t>
            </a:r>
            <a:endParaRPr lang="en-US" dirty="0"/>
          </a:p>
        </p:txBody>
      </p:sp>
      <p:sp>
        <p:nvSpPr>
          <p:cNvPr id="3" name="Content Placeholder 2"/>
          <p:cNvSpPr>
            <a:spLocks noGrp="1"/>
          </p:cNvSpPr>
          <p:nvPr>
            <p:ph idx="1"/>
          </p:nvPr>
        </p:nvSpPr>
        <p:spPr>
          <a:xfrm>
            <a:off x="357158" y="1571612"/>
            <a:ext cx="8329642" cy="4752988"/>
          </a:xfrm>
          <a:ln>
            <a:solidFill>
              <a:schemeClr val="accent1"/>
            </a:solidFill>
          </a:ln>
        </p:spPr>
        <p:txBody>
          <a:bodyPr>
            <a:normAutofit fontScale="77500" lnSpcReduction="20000"/>
          </a:bodyPr>
          <a:lstStyle/>
          <a:p>
            <a:pPr fontAlgn="base">
              <a:lnSpc>
                <a:spcPct val="120000"/>
              </a:lnSpc>
              <a:buNone/>
            </a:pPr>
            <a:r>
              <a:rPr lang="en-US" i="1" dirty="0" smtClean="0"/>
              <a:t>“</a:t>
            </a:r>
            <a:r>
              <a:rPr lang="en-US" i="1" dirty="0" smtClean="0">
                <a:latin typeface="Times New Roman" pitchFamily="18" charset="0"/>
                <a:cs typeface="Times New Roman" pitchFamily="18" charset="0"/>
              </a:rPr>
              <a:t>Business </a:t>
            </a:r>
            <a:r>
              <a:rPr lang="en-US" i="1" dirty="0">
                <a:latin typeface="Times New Roman" pitchFamily="18" charset="0"/>
                <a:cs typeface="Times New Roman" pitchFamily="18" charset="0"/>
              </a:rPr>
              <a:t>is all about risk taking and managing uncertainties and turbulence</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 </a:t>
            </a:r>
            <a:r>
              <a:rPr lang="en-US" i="1" dirty="0" err="1">
                <a:latin typeface="Times New Roman" pitchFamily="18" charset="0"/>
                <a:cs typeface="Times New Roman" pitchFamily="18" charset="0"/>
              </a:rPr>
              <a:t>Gautam</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Adani</a:t>
            </a:r>
            <a:r>
              <a:rPr lang="en-US" i="1" dirty="0">
                <a:latin typeface="Times New Roman" pitchFamily="18" charset="0"/>
                <a:cs typeface="Times New Roman" pitchFamily="18" charset="0"/>
              </a:rPr>
              <a:t>, Indian businessman</a:t>
            </a:r>
            <a:endParaRPr lang="en-US" dirty="0" smtClean="0">
              <a:latin typeface="Times New Roman" pitchFamily="18" charset="0"/>
              <a:cs typeface="Times New Roman" pitchFamily="18" charset="0"/>
            </a:endParaRPr>
          </a:p>
          <a:p>
            <a:pPr fontAlgn="base">
              <a:lnSpc>
                <a:spcPct val="120000"/>
              </a:lnSpc>
            </a:pPr>
            <a:endParaRPr lang="en-US" dirty="0">
              <a:latin typeface="Times New Roman" pitchFamily="18" charset="0"/>
              <a:cs typeface="Times New Roman" pitchFamily="18" charset="0"/>
            </a:endParaRPr>
          </a:p>
          <a:p>
            <a:pPr fontAlgn="base">
              <a:lnSpc>
                <a:spcPct val="120000"/>
              </a:lnSpc>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United States Army War College was one of the first organizations to use the VUCA acronym, following the 9/11 terrorist attacks in 2001. Military planners were worried about the radically different and unfamiliar international security environment that had emerged, so they used VUCA to describe it. VUCA stands for:</a:t>
            </a:r>
          </a:p>
          <a:p>
            <a:pPr fontAlgn="base">
              <a:lnSpc>
                <a:spcPct val="120000"/>
              </a:lnSpc>
            </a:pPr>
            <a:r>
              <a:rPr lang="en-US" b="1" dirty="0">
                <a:latin typeface="Times New Roman" pitchFamily="18" charset="0"/>
                <a:cs typeface="Times New Roman" pitchFamily="18" charset="0"/>
              </a:rPr>
              <a:t>V</a:t>
            </a:r>
            <a:r>
              <a:rPr lang="en-US" dirty="0">
                <a:latin typeface="Times New Roman" pitchFamily="18" charset="0"/>
                <a:cs typeface="Times New Roman" pitchFamily="18" charset="0"/>
              </a:rPr>
              <a:t>olatile – change is rapid and </a:t>
            </a:r>
            <a:r>
              <a:rPr lang="en-US" b="1" dirty="0" smtClean="0">
                <a:latin typeface="Times New Roman" pitchFamily="18" charset="0"/>
                <a:cs typeface="Times New Roman" pitchFamily="18" charset="0"/>
              </a:rPr>
              <a:t>unpredictable</a:t>
            </a:r>
            <a:r>
              <a:rPr lang="en-US" dirty="0">
                <a:latin typeface="Times New Roman" pitchFamily="18" charset="0"/>
                <a:cs typeface="Times New Roman" pitchFamily="18" charset="0"/>
              </a:rPr>
              <a:t>  in its nature and extent.</a:t>
            </a:r>
          </a:p>
          <a:p>
            <a:pPr fontAlgn="base">
              <a:lnSpc>
                <a:spcPct val="120000"/>
              </a:lnSpc>
            </a:pPr>
            <a:r>
              <a:rPr lang="en-US" b="1" dirty="0">
                <a:latin typeface="Times New Roman" pitchFamily="18" charset="0"/>
                <a:cs typeface="Times New Roman" pitchFamily="18" charset="0"/>
              </a:rPr>
              <a:t>U</a:t>
            </a:r>
            <a:r>
              <a:rPr lang="en-US" dirty="0">
                <a:latin typeface="Times New Roman" pitchFamily="18" charset="0"/>
                <a:cs typeface="Times New Roman" pitchFamily="18" charset="0"/>
              </a:rPr>
              <a:t>ncertain – the present is unclear and the future is </a:t>
            </a:r>
            <a:r>
              <a:rPr lang="en-US" b="1" u="sng" dirty="0" smtClean="0">
                <a:latin typeface="Times New Roman" pitchFamily="18" charset="0"/>
                <a:cs typeface="Times New Roman" pitchFamily="18" charset="0"/>
              </a:rPr>
              <a:t>uncertain</a:t>
            </a:r>
            <a:r>
              <a:rPr lang="en-US" dirty="0">
                <a:latin typeface="Times New Roman" pitchFamily="18" charset="0"/>
                <a:cs typeface="Times New Roman" pitchFamily="18" charset="0"/>
              </a:rPr>
              <a:t> .</a:t>
            </a:r>
          </a:p>
          <a:p>
            <a:pPr fontAlgn="base">
              <a:lnSpc>
                <a:spcPct val="120000"/>
              </a:lnSpc>
            </a:pPr>
            <a:r>
              <a:rPr lang="en-US" b="1" dirty="0">
                <a:latin typeface="Times New Roman" pitchFamily="18" charset="0"/>
                <a:cs typeface="Times New Roman" pitchFamily="18" charset="0"/>
              </a:rPr>
              <a:t>C</a:t>
            </a:r>
            <a:r>
              <a:rPr lang="en-US" dirty="0">
                <a:latin typeface="Times New Roman" pitchFamily="18" charset="0"/>
                <a:cs typeface="Times New Roman" pitchFamily="18" charset="0"/>
              </a:rPr>
              <a:t>omplex – many different, interconnected </a:t>
            </a:r>
            <a:r>
              <a:rPr lang="en-US" b="1" dirty="0" smtClean="0">
                <a:latin typeface="Times New Roman" pitchFamily="18" charset="0"/>
                <a:cs typeface="Times New Roman" pitchFamily="18" charset="0"/>
              </a:rPr>
              <a:t>factors</a:t>
            </a:r>
            <a:r>
              <a:rPr lang="en-US" dirty="0">
                <a:latin typeface="Times New Roman" pitchFamily="18" charset="0"/>
                <a:cs typeface="Times New Roman" pitchFamily="18" charset="0"/>
              </a:rPr>
              <a:t>  come into play, with the potential to cause chaos and confusion.</a:t>
            </a:r>
          </a:p>
          <a:p>
            <a:pPr fontAlgn="base">
              <a:lnSpc>
                <a:spcPct val="120000"/>
              </a:lnSpc>
            </a:pPr>
            <a:r>
              <a:rPr lang="en-US" b="1" dirty="0">
                <a:latin typeface="Times New Roman" pitchFamily="18" charset="0"/>
                <a:cs typeface="Times New Roman" pitchFamily="18" charset="0"/>
              </a:rPr>
              <a:t>A</a:t>
            </a:r>
            <a:r>
              <a:rPr lang="en-US" dirty="0">
                <a:latin typeface="Times New Roman" pitchFamily="18" charset="0"/>
                <a:cs typeface="Times New Roman" pitchFamily="18" charset="0"/>
              </a:rPr>
              <a:t>mbiguous – there is a lack of clarity or awareness about situations.</a:t>
            </a:r>
          </a:p>
          <a:p>
            <a:pPr>
              <a:lnSpc>
                <a:spcPct val="120000"/>
              </a:lnSpc>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VUCA :</a:t>
            </a:r>
            <a:endParaRPr lang="en-US" dirty="0"/>
          </a:p>
        </p:txBody>
      </p:sp>
      <p:graphicFrame>
        <p:nvGraphicFramePr>
          <p:cNvPr id="7" name="Content Placeholder 6"/>
          <p:cNvGraphicFramePr>
            <a:graphicFrameLocks noGrp="1"/>
          </p:cNvGraphicFramePr>
          <p:nvPr>
            <p:ph idx="1"/>
          </p:nvPr>
        </p:nvGraphicFramePr>
        <p:xfrm>
          <a:off x="457200" y="1935163"/>
          <a:ext cx="8229600" cy="4708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ight Arrow 10"/>
          <p:cNvSpPr/>
          <p:nvPr/>
        </p:nvSpPr>
        <p:spPr>
          <a:xfrm>
            <a:off x="2714612" y="6072206"/>
            <a:ext cx="4071966"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a:off x="2428860" y="2357430"/>
            <a:ext cx="214314" cy="385765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14612" y="6286520"/>
            <a:ext cx="4071966" cy="276999"/>
          </a:xfrm>
          <a:prstGeom prst="rect">
            <a:avLst/>
          </a:prstGeom>
          <a:noFill/>
        </p:spPr>
        <p:txBody>
          <a:bodyPr wrap="square" rtlCol="0">
            <a:spAutoFit/>
          </a:bodyPr>
          <a:lstStyle/>
          <a:p>
            <a:r>
              <a:rPr lang="en-US" sz="1200" dirty="0" smtClean="0"/>
              <a:t>How much  you know the situations</a:t>
            </a:r>
            <a:endParaRPr lang="en-US" sz="1200" dirty="0"/>
          </a:p>
        </p:txBody>
      </p:sp>
      <p:sp>
        <p:nvSpPr>
          <p:cNvPr id="14" name="TextBox 13"/>
          <p:cNvSpPr txBox="1"/>
          <p:nvPr/>
        </p:nvSpPr>
        <p:spPr>
          <a:xfrm>
            <a:off x="2000232" y="2428868"/>
            <a:ext cx="369332" cy="3714776"/>
          </a:xfrm>
          <a:prstGeom prst="rect">
            <a:avLst/>
          </a:prstGeom>
          <a:noFill/>
        </p:spPr>
        <p:txBody>
          <a:bodyPr vert="vert270" wrap="square" rtlCol="0">
            <a:spAutoFit/>
          </a:bodyPr>
          <a:lstStyle/>
          <a:p>
            <a:r>
              <a:rPr lang="en-US" sz="1200" dirty="0" smtClean="0"/>
              <a:t>How well can you predict the outcome of your actions</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7298"/>
            <a:ext cx="8229600" cy="4967302"/>
          </a:xfrm>
        </p:spPr>
        <p:txBody>
          <a:bodyPr>
            <a:normAutofit/>
          </a:bodyPr>
          <a:lstStyle/>
          <a:p>
            <a:pPr algn="just" fontAlgn="base"/>
            <a:r>
              <a:rPr lang="en-US" dirty="0"/>
              <a:t>Bob Johansen, of the Institute for the Future, adapted VUCA for the business world in his 2009 book, </a:t>
            </a:r>
            <a:r>
              <a:rPr lang="en-US" b="1" dirty="0" smtClean="0"/>
              <a:t>Leaders </a:t>
            </a:r>
            <a:r>
              <a:rPr lang="en-US" b="1" dirty="0" smtClean="0">
                <a:hlinkClick r:id="rId3"/>
              </a:rPr>
              <a:t> </a:t>
            </a:r>
            <a:r>
              <a:rPr lang="en-US" b="1" dirty="0" smtClean="0"/>
              <a:t>Make the Future</a:t>
            </a:r>
            <a:r>
              <a:rPr lang="en-US" dirty="0" smtClean="0"/>
              <a:t>. </a:t>
            </a:r>
            <a:r>
              <a:rPr lang="en-US" dirty="0"/>
              <a:t>He used it to reflect the turbulent and unpredictable forces of change that could affect organizations, and he argued that you need new skills, approaches and behaviors to manage in the face of the four VUCA threats.</a:t>
            </a:r>
          </a:p>
          <a:p>
            <a:pPr algn="just" fontAlgn="base"/>
            <a:r>
              <a:rPr lang="en-US" dirty="0"/>
              <a:t>VUCA represents a set of challenges that individuals, teams, managers, and organizations in affected industries all have to face. Individually, these challenges can be significant, but they can be formidable when they're combined.</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smtClean="0"/>
              <a:t>Why Is VUCA Important?</a:t>
            </a:r>
            <a:endParaRPr lang="en-US" dirty="0"/>
          </a:p>
        </p:txBody>
      </p:sp>
      <p:sp>
        <p:nvSpPr>
          <p:cNvPr id="3" name="Content Placeholder 2"/>
          <p:cNvSpPr>
            <a:spLocks noGrp="1"/>
          </p:cNvSpPr>
          <p:nvPr>
            <p:ph idx="1"/>
          </p:nvPr>
        </p:nvSpPr>
        <p:spPr/>
        <p:txBody>
          <a:bodyPr/>
          <a:lstStyle/>
          <a:p>
            <a:pPr algn="just"/>
            <a:r>
              <a:rPr lang="en-US" dirty="0" smtClean="0"/>
              <a:t>Many people predict that volatility, uncertainty, complexity, and ambiguity are going to become more and more prevalent in the business world. To manage teams in the VUCA age, you should be aware of the changes that this kind of environment can cause:</a:t>
            </a:r>
          </a:p>
          <a:p>
            <a:pPr algn="just"/>
            <a:endParaRPr lang="en-IN" dirty="0" smtClean="0"/>
          </a:p>
          <a:p>
            <a:pPr algn="just">
              <a:buNone/>
            </a:pPr>
            <a:r>
              <a:rPr lang="en-US" b="1" u="sng" dirty="0" smtClean="0"/>
              <a:t>  VUCA environment</a:t>
            </a:r>
          </a:p>
          <a:p>
            <a:pPr lvl="0" fontAlgn="base"/>
            <a:r>
              <a:rPr lang="en-US" dirty="0" smtClean="0"/>
              <a:t>Destabilize </a:t>
            </a:r>
            <a:r>
              <a:rPr lang="en-US" dirty="0" smtClean="0"/>
              <a:t>people and make them anxious.</a:t>
            </a:r>
          </a:p>
          <a:p>
            <a:pPr lvl="0" fontAlgn="base"/>
            <a:r>
              <a:rPr lang="en-US" dirty="0" smtClean="0"/>
              <a:t>Sap their motivation.</a:t>
            </a:r>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84"/>
            <a:ext cx="8229600" cy="5181616"/>
          </a:xfrm>
        </p:spPr>
        <p:txBody>
          <a:bodyPr>
            <a:normAutofit/>
          </a:bodyPr>
          <a:lstStyle/>
          <a:p>
            <a:pPr lvl="0" fontAlgn="base"/>
            <a:r>
              <a:rPr lang="en-US" dirty="0" smtClean="0"/>
              <a:t>Thwart their career moves.</a:t>
            </a:r>
          </a:p>
          <a:p>
            <a:pPr lvl="0" fontAlgn="base"/>
            <a:r>
              <a:rPr lang="en-US" dirty="0" smtClean="0"/>
              <a:t>Make constant retraining and reshaping a necessity.</a:t>
            </a:r>
          </a:p>
          <a:p>
            <a:pPr lvl="0" fontAlgn="base"/>
            <a:r>
              <a:rPr lang="en-US" dirty="0" smtClean="0"/>
              <a:t>Take huge amounts of time and effort to fight.</a:t>
            </a:r>
          </a:p>
          <a:p>
            <a:pPr lvl="0" fontAlgn="base"/>
            <a:r>
              <a:rPr lang="en-US" dirty="0" smtClean="0"/>
              <a:t>Increase the chances of people making bad decisions.</a:t>
            </a:r>
          </a:p>
          <a:p>
            <a:pPr lvl="0" fontAlgn="base"/>
            <a:r>
              <a:rPr lang="en-US" dirty="0" smtClean="0"/>
              <a:t>Paralyze decision-making processes.</a:t>
            </a:r>
          </a:p>
          <a:p>
            <a:pPr lvl="0" fontAlgn="base"/>
            <a:r>
              <a:rPr lang="en-US" dirty="0" smtClean="0"/>
              <a:t>Jeopardize long-term projects, developments and innovations.</a:t>
            </a:r>
          </a:p>
          <a:p>
            <a:pPr lvl="0" fontAlgn="base"/>
            <a:r>
              <a:rPr lang="en-US" dirty="0" smtClean="0"/>
              <a:t>Overwhelm individuals and organizations.</a:t>
            </a:r>
          </a:p>
          <a:p>
            <a:pPr lvl="0" fontAlgn="base"/>
            <a:r>
              <a:rPr lang="en-US" dirty="0" smtClean="0"/>
              <a:t>Take its toll on internal culture.</a:t>
            </a:r>
          </a:p>
          <a:p>
            <a:pPr lvl="0" fontAlgn="base"/>
            <a:r>
              <a:rPr lang="en-US" dirty="0" smtClean="0"/>
              <a:t>"Bleed" inwards and create VUCA environments within organizations.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57298"/>
          </a:xfrm>
        </p:spPr>
        <p:txBody>
          <a:bodyPr>
            <a:normAutofit fontScale="90000"/>
          </a:bodyPr>
          <a:lstStyle/>
          <a:p>
            <a:r>
              <a:rPr lang="en-US" b="1" dirty="0" smtClean="0"/>
              <a:t>How to Manage in a VUCA World</a:t>
            </a:r>
            <a:r>
              <a:rPr lang="en-US" dirty="0" smtClean="0"/>
              <a:t/>
            </a:r>
            <a:br>
              <a:rPr lang="en-US" dirty="0" smtClean="0"/>
            </a:br>
            <a:endParaRPr lang="en-US" dirty="0"/>
          </a:p>
        </p:txBody>
      </p:sp>
      <p:sp>
        <p:nvSpPr>
          <p:cNvPr id="3" name="Content Placeholder 2"/>
          <p:cNvSpPr>
            <a:spLocks noGrp="1"/>
          </p:cNvSpPr>
          <p:nvPr>
            <p:ph idx="1"/>
          </p:nvPr>
        </p:nvSpPr>
        <p:spPr>
          <a:xfrm>
            <a:off x="457200" y="1000108"/>
            <a:ext cx="8229600" cy="5126055"/>
          </a:xfrm>
        </p:spPr>
        <p:txBody>
          <a:bodyPr>
            <a:normAutofit fontScale="92500"/>
          </a:bodyPr>
          <a:lstStyle/>
          <a:p>
            <a:pPr algn="just"/>
            <a:r>
              <a:rPr lang="en-US" dirty="0" smtClean="0"/>
              <a:t>The key to managing in this environment is to break VUCA down into its component parts, and to identify volatile, uncertain, complex, or ambiguous situations:</a:t>
            </a:r>
          </a:p>
          <a:p>
            <a:pPr algn="just" fontAlgn="base">
              <a:buNone/>
            </a:pPr>
            <a:r>
              <a:rPr lang="en-US" b="1" dirty="0" smtClean="0"/>
              <a:t>1.Counter Volatility With Vision</a:t>
            </a:r>
            <a:endParaRPr lang="en-US" dirty="0" smtClean="0"/>
          </a:p>
          <a:p>
            <a:pPr algn="just" fontAlgn="base"/>
            <a:r>
              <a:rPr lang="en-US" dirty="0" smtClean="0"/>
              <a:t> Accept and embrace change as a constant, unpredictable feature of your working environment. Don't resist it.</a:t>
            </a:r>
          </a:p>
          <a:p>
            <a:pPr lvl="0" algn="just" fontAlgn="base"/>
            <a:r>
              <a:rPr lang="en-US" dirty="0" smtClean="0"/>
              <a:t>Create a strong, compelling statement of team objectives and values and develop a clear, shared Vision</a:t>
            </a:r>
            <a:r>
              <a:rPr lang="en-US" b="1" dirty="0" smtClean="0"/>
              <a:t> </a:t>
            </a:r>
            <a:r>
              <a:rPr lang="en-US" dirty="0" smtClean="0"/>
              <a:t>  of the future. Make sure that you set your team members flexible goals that you can amend when necessary. This allows them to navigate unsettled, unfamiliar situations, and react quickly to changes.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928670"/>
            <a:ext cx="8786874" cy="5395930"/>
          </a:xfrm>
        </p:spPr>
        <p:txBody>
          <a:bodyPr>
            <a:normAutofit/>
          </a:bodyPr>
          <a:lstStyle/>
          <a:p>
            <a:pPr fontAlgn="base">
              <a:buNone/>
            </a:pPr>
            <a:r>
              <a:rPr lang="en-US" dirty="0" smtClean="0"/>
              <a:t>2.Meet Uncertainty With Understanding</a:t>
            </a:r>
          </a:p>
          <a:p>
            <a:pPr lvl="0" algn="just" fontAlgn="base"/>
            <a:r>
              <a:rPr lang="en-US" dirty="0" smtClean="0">
                <a:latin typeface="Times New Roman" pitchFamily="18" charset="0"/>
                <a:cs typeface="Times New Roman" pitchFamily="18" charset="0"/>
              </a:rPr>
              <a:t>Pause to listen and look around. This can help you understand and develop new ways of thinking and acting in response to VUCA's elements.</a:t>
            </a:r>
          </a:p>
          <a:p>
            <a:pPr lvl="0" algn="just" fontAlgn="base"/>
            <a:r>
              <a:rPr lang="en-US" dirty="0" smtClean="0">
                <a:latin typeface="Times New Roman" pitchFamily="18" charset="0"/>
                <a:cs typeface="Times New Roman" pitchFamily="18" charset="0"/>
              </a:rPr>
              <a:t>Make investing in, analyzing and interpreting business and competitive intelligence  a priority, so that you don't fall behind. Stay up to date with industry news , and listen carefully to your customers  to find out what they want.</a:t>
            </a:r>
          </a:p>
          <a:p>
            <a:pPr lvl="0" algn="just" fontAlgn="base"/>
            <a:r>
              <a:rPr lang="en-US" dirty="0" smtClean="0">
                <a:latin typeface="Times New Roman" pitchFamily="18" charset="0"/>
                <a:cs typeface="Times New Roman" pitchFamily="18" charset="0"/>
              </a:rPr>
              <a:t>Review and evaluate  your performance. Consider what you did well, what came as a surprise, and what you could do differently next time.</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376</TotalTime>
  <Words>674</Words>
  <Application>Microsoft Office PowerPoint</Application>
  <PresentationFormat>On-screen Show (4:3)</PresentationFormat>
  <Paragraphs>112</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VUCA Leadership (Thriving in Turbulent Times) Lecture 6</vt:lpstr>
      <vt:lpstr>Things to be covered:</vt:lpstr>
      <vt:lpstr>Background of VUCA</vt:lpstr>
      <vt:lpstr>VUCA :</vt:lpstr>
      <vt:lpstr>Slide 5</vt:lpstr>
      <vt:lpstr>Why Is VUCA Important?</vt:lpstr>
      <vt:lpstr>Slide 7</vt:lpstr>
      <vt:lpstr>How to Manage in a VUCA World </vt:lpstr>
      <vt:lpstr>Slide 9</vt:lpstr>
      <vt:lpstr>Slide 10</vt:lpstr>
      <vt:lpstr>Slide 11</vt:lpstr>
      <vt:lpstr>Slide 12</vt:lpstr>
      <vt:lpstr>Slide 13</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VUCA Leadership ( Lecture 6</dc:title>
  <dc:creator>nilu.choudhary</dc:creator>
  <cp:lastModifiedBy>nilu.choudhary</cp:lastModifiedBy>
  <cp:revision>44</cp:revision>
  <dcterms:created xsi:type="dcterms:W3CDTF">2022-02-09T05:57:52Z</dcterms:created>
  <dcterms:modified xsi:type="dcterms:W3CDTF">2022-04-08T04:53:39Z</dcterms:modified>
</cp:coreProperties>
</file>