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1" r:id="rId3"/>
    <p:sldId id="273" r:id="rId4"/>
    <p:sldId id="272" r:id="rId5"/>
    <p:sldId id="274" r:id="rId6"/>
    <p:sldId id="289" r:id="rId7"/>
    <p:sldId id="290" r:id="rId8"/>
    <p:sldId id="288" r:id="rId9"/>
    <p:sldId id="287" r:id="rId10"/>
    <p:sldId id="291" r:id="rId11"/>
    <p:sldId id="286" r:id="rId12"/>
    <p:sldId id="285" r:id="rId13"/>
    <p:sldId id="281" r:id="rId14"/>
    <p:sldId id="284" r:id="rId15"/>
    <p:sldId id="283" r:id="rId16"/>
    <p:sldId id="28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91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8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5858D-ED85-4C43-8D17-A29E7E47EC4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46C01-C3B7-41CA-98CB-05D581553C4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97D8B-14A8-4E88-81F4-DC914EEBE6F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FD5D-30F3-4BEC-AAA3-9382EB5822A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13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5382" y="972373"/>
            <a:ext cx="730134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 SCIENCE-1</a:t>
            </a:r>
            <a:endParaRPr lang="en-US" sz="3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(15B11EC111)</a:t>
            </a:r>
            <a:endParaRPr lang="en-US" sz="32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 Theorems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 Theorem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Theorem, Norton’s Theorem, Maximum Power Transfer Theorem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sz="32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Lecture-1</a:t>
            </a:r>
            <a:endParaRPr lang="en-IN" sz="3200" dirty="0"/>
          </a:p>
        </p:txBody>
      </p:sp>
      <p:sp>
        <p:nvSpPr>
          <p:cNvPr id="6" name="TextBox 4"/>
          <p:cNvSpPr txBox="1"/>
          <p:nvPr/>
        </p:nvSpPr>
        <p:spPr>
          <a:xfrm>
            <a:off x="6712421" y="5817504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3180"/>
            <a:ext cx="11526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02803" y="823753"/>
            <a:ext cx="2987848" cy="1309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5673" y="2682215"/>
            <a:ext cx="3371833" cy="204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45127" y="1290889"/>
            <a:ext cx="68441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To get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/>
              <a:t> we set the voltage source to zero, as in Figure.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Using current division,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2704" y="2382982"/>
            <a:ext cx="2842247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25346" y="3549134"/>
            <a:ext cx="83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Hence,</a:t>
            </a:r>
            <a:endParaRPr lang="en-I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3709" y="3726873"/>
            <a:ext cx="2383889" cy="41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867634" y="4643643"/>
            <a:ext cx="131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And we find</a:t>
            </a:r>
            <a:endParaRPr lang="en-IN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40515" y="5187662"/>
            <a:ext cx="4216881" cy="38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59325"/>
            <a:ext cx="11596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7327" y="861352"/>
            <a:ext cx="5688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I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circuit of Figure using superposition.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27131" y="1595004"/>
            <a:ext cx="460057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3180"/>
            <a:ext cx="11526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68145" y="542058"/>
            <a:ext cx="3477925" cy="279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1429" y="3643757"/>
            <a:ext cx="3681027" cy="24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5745" y="1055408"/>
            <a:ext cx="8146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The circuit in Figure involves a dependent source, which must be left intact.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let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8291" y="1690254"/>
            <a:ext cx="2161309" cy="475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40323" y="2551837"/>
            <a:ext cx="84789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where          and        are due to the 4-A current source and 20-V voltage source respectively.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To obtain        we turn off the 20-V source so that we have the circuit in Figure.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apply mesh analysis in order to obtain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For loop 1,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9217" y="2593832"/>
            <a:ext cx="260201" cy="2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56980" y="2602925"/>
            <a:ext cx="232371" cy="30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68602" y="3438982"/>
            <a:ext cx="260201" cy="2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8166" y="3965455"/>
            <a:ext cx="260201" cy="29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2196" y="4671692"/>
            <a:ext cx="1013113" cy="24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611240" y="5350224"/>
            <a:ext cx="118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For loop 2,</a:t>
            </a:r>
            <a:endParaRPr lang="en-IN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69091" y="5444116"/>
            <a:ext cx="3486582" cy="327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3180"/>
            <a:ext cx="11526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797263" y="811460"/>
            <a:ext cx="4212916" cy="279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66659" y="999898"/>
            <a:ext cx="1188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For loop 3,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8291" y="1153391"/>
            <a:ext cx="3703927" cy="35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86756" y="1761898"/>
            <a:ext cx="1508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But at node 0,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9127" y="1774682"/>
            <a:ext cx="2909455" cy="35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966" y="2875683"/>
            <a:ext cx="1996747" cy="97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66654" y="2551653"/>
            <a:ext cx="237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By substituting, we get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2799" y="4200344"/>
            <a:ext cx="2106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After solving, we get</a:t>
            </a:r>
            <a:endParaRPr lang="en-IN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594" y="4206904"/>
            <a:ext cx="1654752" cy="92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83403" y="1032182"/>
            <a:ext cx="3469185" cy="2667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4800" y="173180"/>
            <a:ext cx="11526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619" y="1027653"/>
            <a:ext cx="79525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To obtain         we turn off the 4-A current source so that the circuit becomes that shown in Figure.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For loop 4, KVL gives</a:t>
            </a:r>
            <a:endParaRPr lang="en-IN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235" y="1175907"/>
            <a:ext cx="232371" cy="30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9855" y="2039437"/>
            <a:ext cx="2101127" cy="30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78558" y="2759425"/>
            <a:ext cx="1558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and for loop 5,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77825" y="2881746"/>
            <a:ext cx="3610498" cy="32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3783" y="3699598"/>
            <a:ext cx="1113958" cy="34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381620" y="4241862"/>
            <a:ext cx="3430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Substituting this in Equations gives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23423" y="3715389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But </a:t>
            </a:r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36141" y="4357910"/>
            <a:ext cx="2026660" cy="84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402274" y="5377934"/>
            <a:ext cx="2210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which we solve to get</a:t>
            </a:r>
            <a:endParaRPr lang="en-IN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3808" y="5401989"/>
            <a:ext cx="1283878" cy="55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80510" y="6220694"/>
            <a:ext cx="1842654" cy="40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45382" y="5987397"/>
            <a:ext cx="3050165" cy="68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388414" y="6223061"/>
            <a:ext cx="1509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Finally, we get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228600"/>
            <a:ext cx="11568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Problem</a:t>
            </a:r>
            <a:endParaRPr 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1055" y="833689"/>
            <a:ext cx="82434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circuit in Figure, use the superposition theorem to find </a:t>
            </a:r>
            <a:r>
              <a:rPr lang="en-IN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06980" y="1585651"/>
            <a:ext cx="4509655" cy="289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20436" y="489065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 smtClean="0"/>
              <a:t>: 2 A</a:t>
            </a: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304801"/>
            <a:ext cx="11480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R.C.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James A. Svoboda, “Introduction to Electric Circuits”, 9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Wiley &amp; Sons, 2013.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D.C.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Kulshreshtha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Basic Electrical Engineering, Revised 1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Tata Mc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Hill, 2017.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K.Mehta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Mehta, Basic Electrical Engineering, 6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Publishing, 2012.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5957" y="237898"/>
            <a:ext cx="4175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Discussed</a:t>
            </a:r>
            <a:endParaRPr lang="en-IN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6265" y="1623353"/>
            <a:ext cx="649278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Theorems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Linearity Property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Superposition Theorem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3867" y="168624"/>
            <a:ext cx="3421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Theorems</a:t>
            </a:r>
            <a:endParaRPr lang="en-I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8764" y="1028343"/>
            <a:ext cx="11236036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handle the complex circuits, engineers have developed some theorems like Superposition Theorem,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Thevenin’s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Theorem, Norton’s Theorem, Maximum Power Transfer Theorem.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these theorems are applicable to linear circuits, we first discuss the concept of circuit linearity.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53867" y="168624"/>
            <a:ext cx="3260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Linearity Property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2618" y="972557"/>
            <a:ext cx="11263745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cs typeface="Times New Roman" panose="02020603050405020304" pitchFamily="18" charset="0"/>
              </a:rPr>
              <a:t>Linearity is the property of an element describing a linear relationship between cause and effect.</a:t>
            </a:r>
            <a:endParaRPr lang="en-IN" sz="2000" b="1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cs typeface="Times New Roman" panose="02020603050405020304" pitchFamily="18" charset="0"/>
              </a:rPr>
              <a:t>The property is a combination of both the homogeneity (scaling) property and the </a:t>
            </a:r>
            <a:r>
              <a:rPr lang="en-IN" sz="2000" b="1" dirty="0" err="1" smtClean="0">
                <a:cs typeface="Times New Roman" panose="02020603050405020304" pitchFamily="18" charset="0"/>
              </a:rPr>
              <a:t>additivity</a:t>
            </a:r>
            <a:r>
              <a:rPr lang="en-IN" sz="2000" b="1" dirty="0" smtClean="0">
                <a:cs typeface="Times New Roman" panose="02020603050405020304" pitchFamily="18" charset="0"/>
              </a:rPr>
              <a:t> property.</a:t>
            </a:r>
            <a:endParaRPr lang="en-IN" sz="2000" b="1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1779" y="2316263"/>
            <a:ext cx="109173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 smtClean="0"/>
              <a:t>The homogeneity property requires that if the input is multiplied by a constant, then the output is multiplied by the same constant.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98756" y="3396822"/>
            <a:ext cx="11069782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The </a:t>
            </a:r>
            <a:r>
              <a:rPr lang="en-IN" b="1" dirty="0" err="1" smtClean="0"/>
              <a:t>additivity</a:t>
            </a:r>
            <a:r>
              <a:rPr lang="en-IN" b="1" dirty="0" smtClean="0"/>
              <a:t> property requires that the response to a sum of inputs is the sum of the responses to each input applied separately.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512626" y="4270009"/>
            <a:ext cx="112775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Resistor is a linear element because the voltage-current relationship satisfies both the homogeneity and the </a:t>
            </a:r>
            <a:r>
              <a:rPr lang="en-IN" sz="2000" b="1" dirty="0" err="1" smtClean="0"/>
              <a:t>additivity</a:t>
            </a:r>
            <a:r>
              <a:rPr lang="en-IN" sz="2000" b="1" dirty="0" smtClean="0"/>
              <a:t> properties.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In general, a circuit is linear if it is both additive and homogeneous.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/>
              <a:t>A linear circuit consists of only linear elements, linear dependent sources, and independent sources.</a:t>
            </a:r>
            <a:endParaRPr lang="en-IN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3867" y="168624"/>
            <a:ext cx="4217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Superposition Theorem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745" y="972418"/>
            <a:ext cx="11097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000" b="1" dirty="0" smtClean="0"/>
              <a:t>The superposition principle states that the voltage across (or current through) an element in a linear circuit is the algebraic sum of the voltages across (or currents through) that element due to each independent source acting alone.</a:t>
            </a:r>
            <a:endParaRPr lang="en-IN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68044" y="2371520"/>
            <a:ext cx="111806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 smtClean="0"/>
              <a:t>To apply the superposition principle, we must keep two things in mind: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900561" y="2926326"/>
            <a:ext cx="110697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/>
              <a:t>We consider one independent source at a time while all other independent sources are turned off. This implies that we replace every voltage source by 0 V (or a short circuit), and every current source by 0 A (or an open circuit). This way we obtain a simpler and more manageable circuit.</a:t>
            </a:r>
            <a:endParaRPr lang="en-IN" sz="2000" b="1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/>
              <a:t>Dependent sources are left intact because they are controlled by circuit variables.</a:t>
            </a:r>
            <a:endParaRPr lang="en-IN" sz="2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3867" y="168624"/>
            <a:ext cx="4217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Superposition Theorem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909" y="1955870"/>
            <a:ext cx="8659091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 smtClean="0"/>
              <a:t>With these in mind, we apply the superposition principle in three steps:</a:t>
            </a:r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886689" y="2551767"/>
            <a:ext cx="10806546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/>
              <a:t>Turn off all independent sources except one source. Find the output (voltage or current) due to that active source.</a:t>
            </a:r>
            <a:endParaRPr lang="en-I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/>
              <a:t>Repeat step 1 for each of the other independent sources.</a:t>
            </a:r>
            <a:endParaRPr lang="en-IN" sz="2000" b="1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 smtClean="0"/>
              <a:t>Find the total contribution by adding algebraically all the contributions due to the independent sources.</a:t>
            </a:r>
            <a:endParaRPr lang="en-I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799" y="159325"/>
            <a:ext cx="115962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2036" y="847498"/>
            <a:ext cx="6526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smtClean="0"/>
              <a:t>Use the superposition theorem to find v in the circuit of Fig.</a:t>
            </a:r>
            <a:endParaRPr lang="en-IN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81745" y="1516479"/>
            <a:ext cx="4336906" cy="1901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3180"/>
            <a:ext cx="11526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1134" y="748145"/>
            <a:ext cx="3602757" cy="157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8763" y="3075748"/>
            <a:ext cx="3458008" cy="183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30332" y="944480"/>
            <a:ext cx="3129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there are two sources, let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3739" y="1357746"/>
            <a:ext cx="1947862" cy="4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15637" y="1956091"/>
            <a:ext cx="87422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contributions due to the 6-V voltage source and the 3-A current source, respectively.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set the current source to zero, as shown in Figure.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KVL to the loop  gives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52945" y="4299278"/>
            <a:ext cx="5029200" cy="43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8395" y="5409769"/>
            <a:ext cx="2156114" cy="350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8036" y="5375564"/>
            <a:ext cx="169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73180"/>
            <a:ext cx="11526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- </a:t>
            </a:r>
            <a:r>
              <a:rPr lang="en-US" altLang="en-US" sz="2800" b="1" dirty="0" smtClean="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28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451134" y="748145"/>
            <a:ext cx="3602757" cy="157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8763" y="3075748"/>
            <a:ext cx="3458008" cy="183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05880" y="1429389"/>
            <a:ext cx="5082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We may also use voltage division to get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 smtClean="0"/>
              <a:t> by writing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289" y="2396836"/>
            <a:ext cx="3707866" cy="103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4084</Words>
  <Application>WPS Presentation</Application>
  <PresentationFormat>Custom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SUPERPOSITION THEOREM</dc:title>
  <dc:creator>cool kanna</dc:creator>
  <cp:lastModifiedBy>user</cp:lastModifiedBy>
  <cp:revision>41</cp:revision>
  <dcterms:created xsi:type="dcterms:W3CDTF">2021-02-11T15:27:00Z</dcterms:created>
  <dcterms:modified xsi:type="dcterms:W3CDTF">2022-04-18T04:53:19Z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CB6EA1B9F3B34E1A8FF2D8A279F4EB1F</vt:lpwstr>
  </property>
  <property fmtid="{D5CDD505-2E9C-101B-9397-08002B2CF9AE}" pid="3" name="KSOProductBuildVer">
    <vt:lpwstr>1033-11.2.0.11074</vt:lpwstr>
  </property>
</Properties>
</file>