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6" r:id="rId4"/>
    <p:sldId id="257" r:id="rId5"/>
    <p:sldId id="258" r:id="rId6"/>
    <p:sldId id="259" r:id="rId7"/>
    <p:sldId id="260" r:id="rId8"/>
    <p:sldId id="268" r:id="rId9"/>
    <p:sldId id="261" r:id="rId10"/>
    <p:sldId id="269" r:id="rId11"/>
    <p:sldId id="262" r:id="rId12"/>
    <p:sldId id="270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059" autoAdjust="0"/>
    <p:restoredTop sz="94660"/>
  </p:normalViewPr>
  <p:slideViewPr>
    <p:cSldViewPr>
      <p:cViewPr varScale="1">
        <p:scale>
          <a:sx n="86" d="100"/>
          <a:sy n="86" d="100"/>
        </p:scale>
        <p:origin x="-166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6.bin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8.png"/><Relationship Id="rId4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237833"/>
            <a:ext cx="8458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400" b="1" dirty="0">
                <a:latin typeface="Times New Roman" panose="02020603050405020304" pitchFamily="18" charset="0"/>
                <a:ea typeface="DQLMEJ+FranklinGothic-Book"/>
                <a:cs typeface="Times New Roman" panose="02020603050405020304" pitchFamily="18" charset="0"/>
                <a:sym typeface="Wingdings" panose="05000000000000000000" pitchFamily="2" charset="2"/>
              </a:rPr>
              <a:t>ELECTRICAL SCIENCE-1</a:t>
            </a:r>
            <a:r>
              <a:rPr lang="en-US" sz="4400" dirty="0">
                <a:latin typeface="Times New Roman" panose="02020603050405020304" pitchFamily="18" charset="0"/>
                <a:ea typeface="DQLMEJ+FranklinGothic-Book"/>
                <a:cs typeface="Times New Roman" panose="02020603050405020304" pitchFamily="18" charset="0"/>
              </a:rPr>
              <a:t/>
            </a:r>
            <a:br>
              <a:rPr lang="en-US" sz="4400" dirty="0">
                <a:latin typeface="Times New Roman" panose="02020603050405020304" pitchFamily="18" charset="0"/>
                <a:ea typeface="DQLMEJ+FranklinGothic-Book"/>
                <a:cs typeface="Times New Roman" panose="02020603050405020304" pitchFamily="18" charset="0"/>
              </a:rPr>
            </a:br>
            <a:r>
              <a:rPr lang="en-US" altLang="en-US" sz="4400" b="1" dirty="0">
                <a:latin typeface="Times New Roman" panose="02020603050405020304" pitchFamily="18" charset="0"/>
                <a:ea typeface="DQLMEJ+FranklinGothic-Book"/>
                <a:cs typeface="Times New Roman" panose="02020603050405020304" pitchFamily="18" charset="0"/>
                <a:sym typeface="Wingdings" panose="05000000000000000000" pitchFamily="2" charset="2"/>
              </a:rPr>
              <a:t>(15B11EC111)</a:t>
            </a:r>
            <a:br>
              <a:rPr lang="en-US" altLang="en-US" sz="4400" b="1" dirty="0">
                <a:latin typeface="Times New Roman" panose="02020603050405020304" pitchFamily="18" charset="0"/>
                <a:ea typeface="DQLMEJ+FranklinGothic-Book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en-US" sz="4400" b="1" dirty="0" smtClean="0">
                <a:latin typeface="Times New Roman" panose="02020603050405020304" pitchFamily="18" charset="0"/>
                <a:ea typeface="DQLMEJ+FranklinGothic-Book"/>
                <a:cs typeface="Times New Roman" panose="02020603050405020304" pitchFamily="18" charset="0"/>
                <a:sym typeface="Wingdings" panose="05000000000000000000" pitchFamily="2" charset="2"/>
              </a:rPr>
              <a:t>UNIT-3</a:t>
            </a:r>
            <a:r>
              <a:rPr lang="en-US" altLang="en-US" sz="4400" b="1" dirty="0">
                <a:latin typeface="Times New Roman" panose="02020603050405020304" pitchFamily="18" charset="0"/>
                <a:ea typeface="DQLMEJ+FranklinGothic-Book"/>
                <a:cs typeface="Times New Roman" panose="02020603050405020304" pitchFamily="18" charset="0"/>
                <a:sym typeface="Wingdings" panose="05000000000000000000" pitchFamily="2" charset="2"/>
              </a:rPr>
              <a:t/>
            </a:r>
            <a:br>
              <a:rPr lang="en-US" altLang="en-US" sz="4400" b="1" dirty="0">
                <a:latin typeface="Times New Roman" panose="02020603050405020304" pitchFamily="18" charset="0"/>
                <a:ea typeface="DQLMEJ+FranklinGothic-Book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en-US" sz="4400" b="1" dirty="0" smtClean="0">
                <a:latin typeface="Times New Roman" panose="02020603050405020304" pitchFamily="18" charset="0"/>
                <a:ea typeface="DQLMEJ+FranklinGothic-Book"/>
                <a:cs typeface="Times New Roman" panose="02020603050405020304" pitchFamily="18" charset="0"/>
                <a:sym typeface="Wingdings" panose="05000000000000000000" pitchFamily="2" charset="2"/>
              </a:rPr>
              <a:t>Lecture-2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810000" y="5791200"/>
            <a:ext cx="4821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Dr. Abhishek Kashyap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Assistant Professor (Senior Grade, JIIT Noida)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948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b="1" dirty="0" smtClean="0"/>
              <a:t>Problem 1 continues 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16002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</a:t>
            </a:r>
            <a:r>
              <a:rPr lang="en-US" b="1" dirty="0"/>
              <a:t>3</a:t>
            </a:r>
            <a:r>
              <a:rPr lang="en-US" b="1" dirty="0" smtClean="0"/>
              <a:t>:  Calculate  current across 40</a:t>
            </a:r>
            <a:r>
              <a:rPr lang="el-GR" b="1" dirty="0"/>
              <a:t> Ω</a:t>
            </a:r>
            <a:endParaRPr lang="en-US" b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747308"/>
            <a:ext cx="3944178" cy="251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52547244"/>
              </p:ext>
            </p:extLst>
          </p:nvPr>
        </p:nvGraphicFramePr>
        <p:xfrm>
          <a:off x="457200" y="2819400"/>
          <a:ext cx="3812643" cy="902229"/>
        </p:xfrm>
        <a:graphic>
          <a:graphicData uri="http://schemas.openxmlformats.org/presentationml/2006/ole">
            <p:oleObj spid="_x0000_s25604" name="Equation" r:id="rId4" imgW="1663560" imgH="39348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91070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8"/>
            <a:ext cx="8229600" cy="988142"/>
          </a:xfrm>
        </p:spPr>
        <p:txBody>
          <a:bodyPr/>
          <a:lstStyle/>
          <a:p>
            <a:r>
              <a:rPr lang="en-US" b="1" dirty="0" smtClean="0"/>
              <a:t>Problem 2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914400"/>
            <a:ext cx="891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Q2. </a:t>
            </a:r>
            <a:r>
              <a:rPr lang="en-US" b="1" dirty="0"/>
              <a:t>Determine the </a:t>
            </a:r>
            <a:r>
              <a:rPr lang="en-US" b="1" dirty="0" err="1" smtClean="0"/>
              <a:t>Thevenin</a:t>
            </a:r>
            <a:r>
              <a:rPr lang="en-US" b="1" dirty="0" smtClean="0"/>
              <a:t> </a:t>
            </a:r>
            <a:r>
              <a:rPr lang="en-US" b="1" dirty="0"/>
              <a:t>equivalent circuit for the circuit shown in </a:t>
            </a:r>
            <a:r>
              <a:rPr lang="en-US" b="1" dirty="0" smtClean="0"/>
              <a:t>Figure. 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00200"/>
            <a:ext cx="3733800" cy="1935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5045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8"/>
            <a:ext cx="8229600" cy="988142"/>
          </a:xfrm>
        </p:spPr>
        <p:txBody>
          <a:bodyPr/>
          <a:lstStyle/>
          <a:p>
            <a:r>
              <a:rPr lang="en-US" b="1" dirty="0" smtClean="0"/>
              <a:t>Problem 2</a:t>
            </a:r>
            <a:endParaRPr 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81790" y="1219200"/>
            <a:ext cx="352881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8600" y="28956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Sol.  Step 1:  Calculate </a:t>
            </a:r>
            <a:r>
              <a:rPr lang="en-US" b="1" dirty="0" err="1" smtClean="0"/>
              <a:t>Rth</a:t>
            </a:r>
            <a:endParaRPr lang="en-US" b="1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51322" y="3505201"/>
            <a:ext cx="3819591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79101532"/>
              </p:ext>
            </p:extLst>
          </p:nvPr>
        </p:nvGraphicFramePr>
        <p:xfrm>
          <a:off x="381000" y="3810000"/>
          <a:ext cx="3581400" cy="1018563"/>
        </p:xfrm>
        <a:graphic>
          <a:graphicData uri="http://schemas.openxmlformats.org/presentationml/2006/ole">
            <p:oleObj spid="_x0000_s26626" name="Equation" r:id="rId5" imgW="1384200" imgH="39348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15045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 b="1" dirty="0"/>
              <a:t>Problem </a:t>
            </a:r>
            <a:r>
              <a:rPr lang="en-US" b="1" dirty="0" smtClean="0"/>
              <a:t>2 </a:t>
            </a:r>
            <a:r>
              <a:rPr lang="en-US" b="1" dirty="0"/>
              <a:t>continues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6142" y="9906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Sol.  Step 2:  Calculate </a:t>
            </a:r>
            <a:r>
              <a:rPr lang="en-US" b="1" dirty="0" err="1" smtClean="0"/>
              <a:t>Vth</a:t>
            </a:r>
            <a:endParaRPr 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77938" y="1175266"/>
            <a:ext cx="3453134" cy="1720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29518443"/>
              </p:ext>
            </p:extLst>
          </p:nvPr>
        </p:nvGraphicFramePr>
        <p:xfrm>
          <a:off x="914399" y="1667132"/>
          <a:ext cx="2362669" cy="1076067"/>
        </p:xfrm>
        <a:graphic>
          <a:graphicData uri="http://schemas.openxmlformats.org/presentationml/2006/ole">
            <p:oleObj spid="_x0000_s7177" name="Equation" r:id="rId4" imgW="1282680" imgH="58392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600" y="33528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</a:t>
            </a:r>
            <a:r>
              <a:rPr lang="en-US" b="1" dirty="0"/>
              <a:t>3</a:t>
            </a:r>
            <a:r>
              <a:rPr lang="en-US" b="1" dirty="0" smtClean="0"/>
              <a:t>:  </a:t>
            </a:r>
            <a:r>
              <a:rPr lang="en-US" b="1" dirty="0" err="1" smtClean="0"/>
              <a:t>Thevenin</a:t>
            </a:r>
            <a:r>
              <a:rPr lang="en-US" b="1" dirty="0" smtClean="0"/>
              <a:t> equivalent circuit</a:t>
            </a:r>
            <a:endParaRPr lang="en-US" b="1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886200"/>
            <a:ext cx="2405584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763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b="1" dirty="0" smtClean="0"/>
              <a:t>Practice Problems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12192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Q1.  Determine the </a:t>
            </a:r>
            <a:r>
              <a:rPr lang="en-US" b="1" dirty="0" err="1"/>
              <a:t>Thevenin</a:t>
            </a:r>
            <a:r>
              <a:rPr lang="en-US" b="1" dirty="0" smtClean="0"/>
              <a:t> equivalent network for the following circuit. 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562600" y="20574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Ans.  </a:t>
            </a:r>
            <a:r>
              <a:rPr lang="en-US" b="1" dirty="0" err="1" smtClean="0"/>
              <a:t>V</a:t>
            </a:r>
            <a:r>
              <a:rPr lang="en-US" b="1" baseline="-25000" dirty="0" err="1" smtClean="0"/>
              <a:t>th</a:t>
            </a:r>
            <a:r>
              <a:rPr lang="en-US" b="1" dirty="0" smtClean="0"/>
              <a:t> = 2V, </a:t>
            </a:r>
            <a:r>
              <a:rPr lang="en-US" b="1" dirty="0" err="1" smtClean="0"/>
              <a:t>R</a:t>
            </a:r>
            <a:r>
              <a:rPr lang="en-US" b="1" baseline="-25000" dirty="0" err="1" smtClean="0"/>
              <a:t>th</a:t>
            </a:r>
            <a:r>
              <a:rPr lang="en-US" b="1" dirty="0" smtClean="0"/>
              <a:t> = 4</a:t>
            </a:r>
            <a:r>
              <a:rPr lang="el-GR" b="1" dirty="0" smtClean="0"/>
              <a:t>Ω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45026" y="3440668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Q2.  Calculate the value of </a:t>
            </a:r>
            <a:r>
              <a:rPr lang="en-US" b="1" i="1" dirty="0" smtClean="0"/>
              <a:t>I</a:t>
            </a:r>
            <a:r>
              <a:rPr lang="en-US" b="1" dirty="0" smtClean="0"/>
              <a:t>, using </a:t>
            </a:r>
            <a:r>
              <a:rPr lang="en-US" b="1" dirty="0" err="1"/>
              <a:t>T</a:t>
            </a:r>
            <a:r>
              <a:rPr lang="en-US" b="1" dirty="0" err="1" smtClean="0"/>
              <a:t>hevenin</a:t>
            </a:r>
            <a:r>
              <a:rPr lang="en-US" b="1" dirty="0" smtClean="0"/>
              <a:t> theorem. Also find </a:t>
            </a:r>
            <a:r>
              <a:rPr lang="en-US" b="1" dirty="0" err="1" smtClean="0"/>
              <a:t>Thevenin</a:t>
            </a:r>
            <a:r>
              <a:rPr lang="en-US" b="1" dirty="0" smtClean="0"/>
              <a:t> equivalent network</a:t>
            </a:r>
            <a:endParaRPr lang="en-US" b="1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600200"/>
            <a:ext cx="3199976" cy="1840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4114800"/>
            <a:ext cx="4872037" cy="198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762000" y="6172200"/>
            <a:ext cx="3837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Answer: </a:t>
            </a:r>
            <a:r>
              <a:rPr lang="en-IN" b="1" dirty="0" err="1" smtClean="0"/>
              <a:t>V</a:t>
            </a:r>
            <a:r>
              <a:rPr lang="en-IN" b="1" baseline="-25000" dirty="0" err="1" smtClean="0"/>
              <a:t>Th</a:t>
            </a:r>
            <a:r>
              <a:rPr lang="en-IN" b="1" dirty="0" smtClean="0"/>
              <a:t> = 9 V, </a:t>
            </a:r>
            <a:r>
              <a:rPr lang="en-IN" b="1" dirty="0" err="1" smtClean="0"/>
              <a:t>R</a:t>
            </a:r>
            <a:r>
              <a:rPr lang="en-IN" b="1" baseline="-25000" dirty="0" err="1" smtClean="0"/>
              <a:t>Th</a:t>
            </a:r>
            <a:r>
              <a:rPr lang="en-IN" b="1" dirty="0" smtClean="0"/>
              <a:t> = 3 </a:t>
            </a:r>
            <a:r>
              <a:rPr lang="el-GR" b="1" dirty="0" smtClean="0"/>
              <a:t>Ω</a:t>
            </a:r>
            <a:r>
              <a:rPr lang="en-IN" b="1" dirty="0" smtClean="0"/>
              <a:t>, I = 2.25 A.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xmlns="" val="32815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References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[1]R.C.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Dorf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and James A. Svoboda, “Introduction to Electric Circuits”, 9</a:t>
            </a:r>
            <a:r>
              <a:rPr lang="en-US" b="1" baseline="3000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ed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, John Wiley &amp; Sons, 2013.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7024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Topics to be discussed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447800"/>
            <a:ext cx="73914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Basics of  Thevenin’s theorem.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Finding the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Thevenin's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equivalent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circuit.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Procedure for solving a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circuit using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 Thevenin’s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Theorem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Problems.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Practice Problems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06375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0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Thevenin’s Theorem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838200"/>
            <a:ext cx="8686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Thevenin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 French engineer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introduced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Thevenin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theorem and its equivalent circuit in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1883.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Statement: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Thevenin’s Theorem states that “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Any linear circuit containing several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independent or dependent voltages sources and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resistances can be replaced by just one single voltage in series with a single resistance connected across the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load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 other words, it is possible to simplify any electrical circuit, no matter how complex, to an equivalent two-terminal circuit with just a single constant voltage source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known as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hevenin’s equivalent voltage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or open circuit voltage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Voc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in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series with a resistance 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impedance (Thevenin’s equivalent resistance,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))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connected to a load as shown below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 smtClean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426906" y="3862395"/>
            <a:ext cx="6421694" cy="2843205"/>
            <a:chOff x="1426906" y="3788318"/>
            <a:chExt cx="6421694" cy="2843205"/>
          </a:xfrm>
        </p:grpSpPr>
        <p:grpSp>
          <p:nvGrpSpPr>
            <p:cNvPr id="9" name="Group 8"/>
            <p:cNvGrpSpPr/>
            <p:nvPr/>
          </p:nvGrpSpPr>
          <p:grpSpPr>
            <a:xfrm>
              <a:off x="1426906" y="3788318"/>
              <a:ext cx="6421694" cy="2460082"/>
              <a:chOff x="1162665" y="3886017"/>
              <a:chExt cx="6553200" cy="2649999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62665" y="3886017"/>
                <a:ext cx="6553200" cy="2649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8" name="Group 7"/>
              <p:cNvGrpSpPr/>
              <p:nvPr/>
            </p:nvGrpSpPr>
            <p:grpSpPr>
              <a:xfrm>
                <a:off x="5105400" y="4557252"/>
                <a:ext cx="2289687" cy="1081548"/>
                <a:chOff x="5105400" y="4557252"/>
                <a:chExt cx="2289687" cy="1081548"/>
              </a:xfrm>
            </p:grpSpPr>
            <p:sp>
              <p:nvSpPr>
                <p:cNvPr id="4" name="TextBox 3"/>
                <p:cNvSpPr txBox="1"/>
                <p:nvPr/>
              </p:nvSpPr>
              <p:spPr>
                <a:xfrm>
                  <a:off x="5105400" y="5269468"/>
                  <a:ext cx="15264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err="1" smtClean="0"/>
                    <a:t>Vth</a:t>
                  </a:r>
                  <a:r>
                    <a:rPr lang="en-US" b="1" dirty="0" smtClean="0"/>
                    <a:t> or </a:t>
                  </a:r>
                  <a:r>
                    <a:rPr lang="en-US" b="1" dirty="0" err="1" smtClean="0"/>
                    <a:t>Voc</a:t>
                  </a:r>
                  <a:endParaRPr lang="en-US" b="1" dirty="0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5868629" y="4557252"/>
                  <a:ext cx="15264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err="1" smtClean="0"/>
                    <a:t>Rth</a:t>
                  </a:r>
                  <a:endParaRPr lang="en-US" b="1" dirty="0"/>
                </a:p>
              </p:txBody>
            </p:sp>
          </p:grpSp>
        </p:grpSp>
        <p:sp>
          <p:nvSpPr>
            <p:cNvPr id="11" name="TextBox 10"/>
            <p:cNvSpPr txBox="1"/>
            <p:nvPr/>
          </p:nvSpPr>
          <p:spPr>
            <a:xfrm>
              <a:off x="1981200" y="6247443"/>
              <a:ext cx="1264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Fig. 1 (a)</a:t>
              </a:r>
              <a:endParaRPr lang="en-US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15000" y="6262191"/>
              <a:ext cx="1264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Fig. 1 (b)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55412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Finding the </a:t>
            </a:r>
            <a:r>
              <a:rPr lang="en-US" dirty="0" err="1" smtClean="0"/>
              <a:t>Thevenin</a:t>
            </a:r>
            <a:r>
              <a:rPr lang="en-US" dirty="0" smtClean="0"/>
              <a:t> </a:t>
            </a:r>
            <a:r>
              <a:rPr lang="en-US" dirty="0"/>
              <a:t>equivalent circuit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15000" cy="3810000"/>
          </a:xfrm>
        </p:spPr>
        <p:txBody>
          <a:bodyPr>
            <a:noAutofit/>
          </a:bodyPr>
          <a:lstStyle/>
          <a:p>
            <a:pPr algn="just"/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Thevenin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equivalent voltage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Vth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or Open circuit voltage ,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Voc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In Fig. 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open circuit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is connected across the terminals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 – B  of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circuit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shown in Fig. 1(a) or removing the load resistance R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from A - B terminals.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voltage across that open circuit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open-circuit voltage,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Voc.</a:t>
            </a: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algn="just"/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Short circuit current,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Isc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 Fig. 3,  a short circuit is connected across the terminals A - B. The current in that short circuit is the short-circuit current,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Isc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</a:t>
            </a:r>
            <a:br>
              <a:rPr lang="en-US" sz="1800" dirty="0" smtClean="0"/>
            </a:br>
            <a:endParaRPr lang="en-US" sz="1600" dirty="0"/>
          </a:p>
        </p:txBody>
      </p:sp>
      <p:grpSp>
        <p:nvGrpSpPr>
          <p:cNvPr id="8" name="Group 7"/>
          <p:cNvGrpSpPr/>
          <p:nvPr/>
        </p:nvGrpSpPr>
        <p:grpSpPr>
          <a:xfrm>
            <a:off x="3218602" y="1794570"/>
            <a:ext cx="3213525" cy="2091630"/>
            <a:chOff x="3352800" y="1828800"/>
            <a:chExt cx="3429000" cy="2349500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796512210"/>
                </p:ext>
              </p:extLst>
            </p:nvPr>
          </p:nvGraphicFramePr>
          <p:xfrm>
            <a:off x="4572000" y="3962400"/>
            <a:ext cx="114300" cy="215900"/>
          </p:xfrm>
          <a:graphic>
            <a:graphicData uri="http://schemas.openxmlformats.org/presentationml/2006/ole">
              <p:oleObj spid="_x0000_s2063" name="Equation" r:id="rId3" imgW="114120" imgH="215640" progId="Equation.3">
                <p:embed/>
              </p:oleObj>
            </a:graphicData>
          </a:graphic>
        </p:graphicFrame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2800" y="1828800"/>
              <a:ext cx="2590800" cy="21687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5105400" y="2728518"/>
              <a:ext cx="1676400" cy="43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/>
                <a:t>Voc</a:t>
              </a:r>
              <a:r>
                <a:rPr lang="en-US" b="1" dirty="0" smtClean="0"/>
                <a:t> or </a:t>
              </a:r>
              <a:r>
                <a:rPr lang="en-US" b="1" dirty="0" err="1" smtClean="0"/>
                <a:t>Vth</a:t>
              </a:r>
              <a:endParaRPr lang="en-US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86400" y="2352057"/>
              <a:ext cx="381000" cy="43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+</a:t>
              </a:r>
              <a:endParaRPr lang="en-US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6400" y="3135868"/>
              <a:ext cx="381000" cy="43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-</a:t>
              </a:r>
              <a:endParaRPr lang="en-US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218603" y="4648200"/>
            <a:ext cx="3213524" cy="1828800"/>
            <a:chOff x="3218602" y="4648200"/>
            <a:chExt cx="3213525" cy="2092652"/>
          </a:xfrm>
        </p:grpSpPr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8602" y="4648200"/>
              <a:ext cx="2877397" cy="20926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1" name="Straight Connector 10"/>
            <p:cNvCxnSpPr/>
            <p:nvPr/>
          </p:nvCxnSpPr>
          <p:spPr>
            <a:xfrm>
              <a:off x="5680287" y="5029200"/>
              <a:ext cx="0" cy="1371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680287" y="5257800"/>
              <a:ext cx="0" cy="45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892883" y="5544539"/>
              <a:ext cx="539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Isc</a:t>
              </a:r>
              <a:endParaRPr lang="en-US" b="1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765127" y="3581400"/>
            <a:ext cx="126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Fig. 2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886200" y="6412468"/>
            <a:ext cx="126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Fig. 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40991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Finding the </a:t>
            </a:r>
            <a:r>
              <a:rPr lang="en-US" dirty="0" err="1"/>
              <a:t>Thevenin</a:t>
            </a:r>
            <a:r>
              <a:rPr lang="en-US" dirty="0"/>
              <a:t> equivalent circuit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610600" cy="5105400"/>
          </a:xfrm>
        </p:spPr>
        <p:txBody>
          <a:bodyPr>
            <a:normAutofit/>
          </a:bodyPr>
          <a:lstStyle/>
          <a:p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Thevenin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equivalent resistance: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Fig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4. indicates that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Rth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is the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thevenin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equivalent resistance looking back into the circuit when all the independent voltage sources are replaced by short circuits and current sources by open circuits. However,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dependent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current and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voltage sources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are not replaced with open circuits or short circuits.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Thevenin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resistance,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Rth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can be determined by repeatedly replacing series or parallel resistors by equivalent resistors.  Sometimes, a more formal method is required where,  a current source having current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i="1" baseline="-25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is connected across the terminals of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circuit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and the voltage, 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800" i="1" baseline="-25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across the current source is calculated or measured.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Then </a:t>
            </a:r>
            <a:r>
              <a:rPr lang="en-US" sz="1700" b="1" dirty="0" err="1">
                <a:latin typeface="Times New Roman" pitchFamily="18" charset="0"/>
                <a:cs typeface="Times New Roman" pitchFamily="18" charset="0"/>
              </a:rPr>
              <a:t>Thevenin</a:t>
            </a:r>
            <a:r>
              <a:rPr lang="en-US" sz="1700" b="1" dirty="0">
                <a:latin typeface="Times New Roman" pitchFamily="18" charset="0"/>
                <a:cs typeface="Times New Roman" pitchFamily="18" charset="0"/>
              </a:rPr>
              <a:t> equivalent resistance can be calculated </a:t>
            </a: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as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3669751"/>
              </p:ext>
            </p:extLst>
          </p:nvPr>
        </p:nvGraphicFramePr>
        <p:xfrm>
          <a:off x="3962400" y="5932487"/>
          <a:ext cx="1066800" cy="849313"/>
        </p:xfrm>
        <a:graphic>
          <a:graphicData uri="http://schemas.openxmlformats.org/presentationml/2006/ole">
            <p:oleObj spid="_x0000_s3083" name="Equation" r:id="rId3" imgW="558558" imgH="444307" progId="Equation.3">
              <p:embed/>
            </p:oleObj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3124200" y="2057400"/>
            <a:ext cx="2808313" cy="1981200"/>
            <a:chOff x="3124200" y="2057400"/>
            <a:chExt cx="2808313" cy="1981200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2057400"/>
              <a:ext cx="2724150" cy="1981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5393269" y="2667000"/>
              <a:ext cx="539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Rth</a:t>
              </a:r>
              <a:endParaRPr lang="en-US" b="1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5181600" y="3200400"/>
              <a:ext cx="66675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848350" y="3200400"/>
              <a:ext cx="0" cy="381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3733800" y="3962400"/>
            <a:ext cx="126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Fig. 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95482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868362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rocedure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 solving a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circuit using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 Thevenin’s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Remove </a:t>
            </a:r>
            <a:r>
              <a:rPr lang="en-US" sz="2800" b="1" dirty="0"/>
              <a:t>the load resistor R</a:t>
            </a:r>
            <a:r>
              <a:rPr lang="en-US" sz="2800" b="1" baseline="-25000" dirty="0"/>
              <a:t>L</a:t>
            </a:r>
            <a:r>
              <a:rPr lang="en-US" sz="2800" b="1" dirty="0"/>
              <a:t> or component concerned.</a:t>
            </a:r>
          </a:p>
          <a:p>
            <a:r>
              <a:rPr lang="en-US" sz="2800" b="1" dirty="0" smtClean="0"/>
              <a:t>Find</a:t>
            </a:r>
            <a:r>
              <a:rPr lang="en-US" sz="2800" b="1" dirty="0"/>
              <a:t> </a:t>
            </a:r>
            <a:r>
              <a:rPr lang="en-US" sz="2800" b="1" dirty="0" err="1" smtClean="0"/>
              <a:t>R</a:t>
            </a:r>
            <a:r>
              <a:rPr lang="en-US" sz="2800" b="1" baseline="-25000" dirty="0" err="1" smtClean="0"/>
              <a:t>th</a:t>
            </a:r>
            <a:r>
              <a:rPr lang="en-US" sz="2800" b="1" dirty="0"/>
              <a:t> by shorting all voltage sources or by open circuiting all the current sources.</a:t>
            </a:r>
          </a:p>
          <a:p>
            <a:r>
              <a:rPr lang="en-US" sz="2800" b="1" dirty="0" smtClean="0"/>
              <a:t>Find</a:t>
            </a:r>
            <a:r>
              <a:rPr lang="en-US" sz="2800" b="1" dirty="0"/>
              <a:t> </a:t>
            </a:r>
            <a:r>
              <a:rPr lang="en-US" sz="2800" b="1" dirty="0" smtClean="0"/>
              <a:t>V</a:t>
            </a:r>
            <a:r>
              <a:rPr lang="en-US" sz="2800" b="1" baseline="-25000" dirty="0" smtClean="0"/>
              <a:t>oc</a:t>
            </a:r>
            <a:r>
              <a:rPr lang="en-US" sz="2800" b="1" dirty="0"/>
              <a:t> by the usual circuit analysis methods.</a:t>
            </a:r>
          </a:p>
          <a:p>
            <a:r>
              <a:rPr lang="en-US" sz="2800" b="1" dirty="0" smtClean="0"/>
              <a:t>Find </a:t>
            </a:r>
            <a:r>
              <a:rPr lang="en-US" sz="2800" b="1" dirty="0"/>
              <a:t>the current flowing through the load resistor R</a:t>
            </a:r>
            <a:r>
              <a:rPr lang="en-US" sz="2800" b="1" baseline="-25000" dirty="0"/>
              <a:t>L</a:t>
            </a:r>
            <a:r>
              <a:rPr lang="en-US" sz="2800" b="1" dirty="0"/>
              <a:t>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8868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167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Q1. For the given circuit, calculate the current in 40 </a:t>
            </a:r>
            <a:r>
              <a:rPr lang="el-GR" sz="2400" b="1" dirty="0" smtClean="0"/>
              <a:t>Ω</a:t>
            </a:r>
            <a:r>
              <a:rPr lang="en-US" sz="2400" b="1" dirty="0" smtClean="0"/>
              <a:t> resistor using </a:t>
            </a:r>
            <a:r>
              <a:rPr lang="en-US" sz="2400" b="1" dirty="0" err="1"/>
              <a:t>T</a:t>
            </a:r>
            <a:r>
              <a:rPr lang="en-US" sz="2400" b="1" dirty="0" err="1" smtClean="0"/>
              <a:t>hevenin</a:t>
            </a:r>
            <a:r>
              <a:rPr lang="en-US" sz="2400" b="1" dirty="0" smtClean="0"/>
              <a:t> theorem.</a:t>
            </a:r>
          </a:p>
          <a:p>
            <a:endParaRPr lang="en-US" sz="2400" b="1" dirty="0" smtClean="0"/>
          </a:p>
          <a:p>
            <a:endParaRPr lang="en-US" sz="24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31426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1888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r>
              <a:rPr lang="en-US" dirty="0" smtClean="0"/>
              <a:t>Problem1-Solution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53000" y="838200"/>
            <a:ext cx="366712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" y="28956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Sol.  Step 1:  Calculate </a:t>
            </a:r>
            <a:r>
              <a:rPr lang="en-US" b="1" dirty="0" err="1" smtClean="0"/>
              <a:t>Rth</a:t>
            </a:r>
            <a:endParaRPr lang="en-US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52999" y="3200400"/>
            <a:ext cx="4071741" cy="2632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34813117"/>
              </p:ext>
            </p:extLst>
          </p:nvPr>
        </p:nvGraphicFramePr>
        <p:xfrm>
          <a:off x="609600" y="3657600"/>
          <a:ext cx="3018348" cy="842962"/>
        </p:xfrm>
        <a:graphic>
          <a:graphicData uri="http://schemas.openxmlformats.org/presentationml/2006/ole">
            <p:oleObj spid="_x0000_s24578" name="Equation" r:id="rId5" imgW="1409400" imgH="39348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91888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b="1" dirty="0" smtClean="0"/>
              <a:t>Problem 1 continues 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6142" y="14478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Sol.  Step 2:  Calculate </a:t>
            </a:r>
            <a:r>
              <a:rPr lang="en-US" b="1" dirty="0" err="1" smtClean="0"/>
              <a:t>Vth</a:t>
            </a:r>
            <a:endParaRPr 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632466"/>
            <a:ext cx="3619500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82459041"/>
              </p:ext>
            </p:extLst>
          </p:nvPr>
        </p:nvGraphicFramePr>
        <p:xfrm>
          <a:off x="478465" y="1981200"/>
          <a:ext cx="4474535" cy="2057400"/>
        </p:xfrm>
        <a:graphic>
          <a:graphicData uri="http://schemas.openxmlformats.org/presentationml/2006/ole">
            <p:oleObj spid="_x0000_s5152" name="Equation" r:id="rId4" imgW="2565360" imgH="109188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91070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1478</TotalTime>
  <Words>508</Words>
  <Application>Microsoft Office PowerPoint</Application>
  <PresentationFormat>On-screen Show (4:3)</PresentationFormat>
  <Paragraphs>78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Equation</vt:lpstr>
      <vt:lpstr>Slide 1</vt:lpstr>
      <vt:lpstr>Topics to be discussed</vt:lpstr>
      <vt:lpstr>Slide 3</vt:lpstr>
      <vt:lpstr>Finding the Thevenin equivalent circuit  </vt:lpstr>
      <vt:lpstr>Finding the Thevenin equivalent circuit</vt:lpstr>
      <vt:lpstr>Procedure for solving a circuit using Thevenin’s Theorem</vt:lpstr>
      <vt:lpstr>Problems</vt:lpstr>
      <vt:lpstr>Problem1-Solution</vt:lpstr>
      <vt:lpstr>Problem 1 continues </vt:lpstr>
      <vt:lpstr>Problem 1 continues </vt:lpstr>
      <vt:lpstr>Problem 2</vt:lpstr>
      <vt:lpstr>Problem 2</vt:lpstr>
      <vt:lpstr>Problem 2 continues </vt:lpstr>
      <vt:lpstr>Practice Problems</vt:lpstr>
      <vt:lpstr>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  Saxena</dc:creator>
  <cp:lastModifiedBy>abhishek.kashyap</cp:lastModifiedBy>
  <cp:revision>26</cp:revision>
  <dcterms:created xsi:type="dcterms:W3CDTF">2006-08-16T00:00:00Z</dcterms:created>
  <dcterms:modified xsi:type="dcterms:W3CDTF">2022-02-07T06:44:41Z</dcterms:modified>
</cp:coreProperties>
</file>