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8" r:id="rId7"/>
    <p:sldId id="260" r:id="rId8"/>
    <p:sldId id="269" r:id="rId9"/>
    <p:sldId id="261" r:id="rId10"/>
    <p:sldId id="262" r:id="rId11"/>
    <p:sldId id="271" r:id="rId12"/>
    <p:sldId id="263" r:id="rId13"/>
    <p:sldId id="264" r:id="rId14"/>
    <p:sldId id="265" r:id="rId15"/>
    <p:sldId id="272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7.wmf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png"/><Relationship Id="rId4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2.wmf"/><Relationship Id="rId2" Type="http://schemas.openxmlformats.org/officeDocument/2006/relationships/oleObject" Target="../embeddings/oleObject12.bin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.w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066800"/>
            <a:ext cx="8458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ELECTRICAL SCIENCE-1</a:t>
            </a:r>
            <a:br>
              <a:rPr lang="en-US" sz="4400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</a:rPr>
            </a:br>
            <a:r>
              <a:rPr lang="en-US" altLang="en-US" sz="44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(15B11EC111)</a:t>
            </a:r>
            <a:br>
              <a:rPr lang="en-US" altLang="en-US" sz="44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44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UNIT-3</a:t>
            </a:r>
            <a:br>
              <a:rPr lang="en-US" altLang="en-US" sz="44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44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Lecture-3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86200" y="5791200"/>
            <a:ext cx="482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Dr. Abhishek Kashyap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Assistant Professor (Senior Grade, JIIT Noida)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14400"/>
          </a:xfrm>
        </p:spPr>
        <p:txBody>
          <a:bodyPr/>
          <a:lstStyle/>
          <a:p>
            <a:r>
              <a:rPr lang="en-US" b="1" dirty="0" smtClean="0"/>
              <a:t>Solution 2</a:t>
            </a: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3657600" cy="162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09600"/>
            <a:ext cx="3356070" cy="174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648200" y="2895600"/>
          <a:ext cx="2619768" cy="890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3" imgW="30480000" imgH="10363200" progId="Equation.3">
                  <p:embed/>
                </p:oleObj>
              </mc:Choice>
              <mc:Fallback>
                <p:oleObj name="Equation" r:id="rId3" imgW="30480000" imgH="10363200" progId="Equation.3">
                  <p:embed/>
                  <p:pic>
                    <p:nvPicPr>
                      <p:cNvPr id="0" name="Picture 614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200" y="2895600"/>
                        <a:ext cx="2619768" cy="89072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43400"/>
            <a:ext cx="4190999" cy="1706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4343400"/>
          <a:ext cx="3932905" cy="15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6" imgW="51816000" imgH="20726400" progId="Equation.3">
                  <p:embed/>
                </p:oleObj>
              </mc:Choice>
              <mc:Fallback>
                <p:oleObj name="Equation" r:id="rId6" imgW="51816000" imgH="20726400" progId="Equation.3">
                  <p:embed/>
                  <p:pic>
                    <p:nvPicPr>
                      <p:cNvPr id="0" name="Picture 6145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4343400"/>
                        <a:ext cx="3932905" cy="1573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Problem 2 continues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10788"/>
            <a:ext cx="3885172" cy="2223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495799" y="2057400"/>
          <a:ext cx="4399429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2" imgW="46024800" imgH="10363200" progId="Equation.3">
                  <p:embed/>
                </p:oleObj>
              </mc:Choice>
              <mc:Fallback>
                <p:oleObj name="Equation" r:id="rId2" imgW="46024800" imgH="10363200" progId="Equation.3">
                  <p:embed/>
                  <p:pic>
                    <p:nvPicPr>
                      <p:cNvPr id="0" name="Picture 716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95799" y="2057400"/>
                        <a:ext cx="4399429" cy="990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934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Thevenin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equivalent circuit of a circuit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dependent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 only.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781413"/>
            <a:ext cx="845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solving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using Thevenin’s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value of V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zero, because no independent source is there.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calculation, remove the load resistance and connects a 1 A current source across load terminals and measure the voltage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across that current source, then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657600" y="4953000"/>
          <a:ext cx="1371600" cy="9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13716000" imgH="9753600" progId="Equation.3">
                  <p:embed/>
                </p:oleObj>
              </mc:Choice>
              <mc:Fallback>
                <p:oleObj name="Equation" r:id="rId1" imgW="13716000" imgH="9753600" progId="Equation.3">
                  <p:embed/>
                  <p:pic>
                    <p:nvPicPr>
                      <p:cNvPr id="0" name="Picture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57600" y="4953000"/>
                        <a:ext cx="1371600" cy="9753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32"/>
            <a:ext cx="8229600" cy="1143000"/>
          </a:xfrm>
        </p:spPr>
        <p:txBody>
          <a:bodyPr/>
          <a:lstStyle/>
          <a:p>
            <a:r>
              <a:rPr lang="en-US" b="1" dirty="0" smtClean="0"/>
              <a:t>Problem 1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0219" y="1078468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Q1. Determine the Thevenin's equivalent network for the given circuit.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20" y="2057400"/>
            <a:ext cx="5296164" cy="227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1"/>
          <p:cNvGrpSpPr/>
          <p:nvPr/>
        </p:nvGrpSpPr>
        <p:grpSpPr>
          <a:xfrm>
            <a:off x="4037321" y="3505200"/>
            <a:ext cx="4878079" cy="1987621"/>
            <a:chOff x="206108" y="3346379"/>
            <a:chExt cx="4878079" cy="198762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08" y="3346379"/>
              <a:ext cx="4617856" cy="1987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" name="Group 16"/>
            <p:cNvGrpSpPr/>
            <p:nvPr/>
          </p:nvGrpSpPr>
          <p:grpSpPr>
            <a:xfrm>
              <a:off x="4356919" y="3808852"/>
              <a:ext cx="727268" cy="1108243"/>
              <a:chOff x="4356919" y="3808852"/>
              <a:chExt cx="727268" cy="110824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356919" y="4114800"/>
                <a:ext cx="367481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4540659" y="4229100"/>
                <a:ext cx="1" cy="1905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endCxn id="5" idx="0"/>
              </p:cNvCxnSpPr>
              <p:nvPr/>
            </p:nvCxnSpPr>
            <p:spPr>
              <a:xfrm>
                <a:off x="4540659" y="3886200"/>
                <a:ext cx="1" cy="228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528983" y="4495800"/>
                <a:ext cx="0" cy="381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645435" y="3808852"/>
                <a:ext cx="357058" cy="383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+</a:t>
                </a:r>
                <a:endParaRPr lang="en-US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645435" y="4533799"/>
                <a:ext cx="357058" cy="383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-</a:t>
                </a:r>
                <a:endParaRPr lang="en-US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648200" y="4150503"/>
                <a:ext cx="435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 smtClean="0"/>
                  <a:t>Vt</a:t>
                </a:r>
                <a:endParaRPr lang="en-US" b="1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32"/>
            <a:ext cx="8229600" cy="1143000"/>
          </a:xfrm>
        </p:spPr>
        <p:txBody>
          <a:bodyPr/>
          <a:lstStyle/>
          <a:p>
            <a:r>
              <a:rPr lang="en-US" b="1" dirty="0" smtClean="0"/>
              <a:t>Solution 1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416" y="1073221"/>
            <a:ext cx="4410984" cy="1898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1219200"/>
            <a:ext cx="259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V</a:t>
            </a:r>
            <a:r>
              <a:rPr lang="en-US" sz="2000" b="1" baseline="-25000" dirty="0" smtClean="0"/>
              <a:t>oc</a:t>
            </a:r>
            <a:r>
              <a:rPr lang="en-US" sz="2000" b="1" dirty="0" smtClean="0"/>
              <a:t>=0</a:t>
            </a:r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For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th</a:t>
            </a:r>
            <a:r>
              <a:rPr lang="en-US" sz="2000" b="1" dirty="0" smtClean="0"/>
              <a:t>, </a:t>
            </a:r>
            <a:endParaRPr lang="en-US" sz="2000" b="1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345141" y="3276600"/>
          <a:ext cx="3845859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2" imgW="43586400" imgH="20726400" progId="Equation.3">
                  <p:embed/>
                </p:oleObj>
              </mc:Choice>
              <mc:Fallback>
                <p:oleObj name="Equation" r:id="rId2" imgW="43586400" imgH="20726400" progId="Equation.3">
                  <p:embed/>
                  <p:pic>
                    <p:nvPicPr>
                      <p:cNvPr id="0" name="Picture 921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5141" y="3276600"/>
                        <a:ext cx="3845859" cy="1828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Practice Problems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6923" y="4023717"/>
            <a:ext cx="82296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/>
              <a:t>For the </a:t>
            </a:r>
            <a:r>
              <a:rPr lang="en-US" sz="2000" b="1" dirty="0" smtClean="0"/>
              <a:t>given circuit , find out the resistance </a:t>
            </a:r>
            <a:r>
              <a:rPr lang="en-US" sz="2000" b="1" dirty="0"/>
              <a:t>R that will cause current </a:t>
            </a:r>
            <a:r>
              <a:rPr lang="en-US" sz="2000" b="1" dirty="0" err="1"/>
              <a:t>ib</a:t>
            </a:r>
            <a:r>
              <a:rPr lang="en-US" sz="2000" b="1" dirty="0"/>
              <a:t> to be 2 mA. The current </a:t>
            </a:r>
            <a:r>
              <a:rPr lang="en-US" sz="2000" b="1" dirty="0" err="1" smtClean="0"/>
              <a:t>ia</a:t>
            </a:r>
            <a:r>
              <a:rPr lang="en-US" sz="2000" b="1" dirty="0"/>
              <a:t> </a:t>
            </a:r>
            <a:r>
              <a:rPr lang="en-US" sz="2000" b="1" dirty="0" smtClean="0"/>
              <a:t>has </a:t>
            </a:r>
            <a:r>
              <a:rPr lang="en-US" sz="2000" b="1" dirty="0"/>
              <a:t>units of amps. </a:t>
            </a:r>
            <a:br>
              <a:rPr lang="en-US" sz="2000" b="1" dirty="0"/>
            </a:br>
            <a:endParaRPr lang="en-US" b="1" dirty="0"/>
          </a:p>
          <a:p>
            <a:r>
              <a:rPr lang="en-US" b="1" dirty="0" smtClean="0"/>
              <a:t>Ans.     R=-2</a:t>
            </a:r>
            <a:r>
              <a:rPr lang="el-GR" b="1" dirty="0"/>
              <a:t> Ω</a:t>
            </a:r>
            <a:br>
              <a:rPr lang="en-US" b="1" dirty="0"/>
            </a:b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10" y="1299478"/>
            <a:ext cx="3200400" cy="264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3961" y="958645"/>
            <a:ext cx="866467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the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Thevenin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circuit for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shown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Figure </a:t>
            </a:r>
            <a:r>
              <a:rPr lang="en-US" b="1" dirty="0" smtClean="0"/>
              <a:t>.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Ans.    </a:t>
            </a:r>
            <a:r>
              <a:rPr lang="en-US" b="1" dirty="0" err="1" smtClean="0"/>
              <a:t>Voc</a:t>
            </a:r>
            <a:r>
              <a:rPr lang="en-US" b="1" dirty="0" smtClean="0"/>
              <a:t>= -2V, </a:t>
            </a:r>
            <a:r>
              <a:rPr lang="en-US" b="1" dirty="0" err="1" smtClean="0"/>
              <a:t>Rth</a:t>
            </a:r>
            <a:r>
              <a:rPr lang="en-US" b="1" dirty="0" smtClean="0"/>
              <a:t>= -8/3</a:t>
            </a:r>
            <a:r>
              <a:rPr lang="el-GR" b="1" dirty="0"/>
              <a:t> Ω</a:t>
            </a:r>
            <a:br>
              <a:rPr lang="en-US" b="1" dirty="0"/>
            </a:b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183" y="4648200"/>
            <a:ext cx="548116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[1]R.C. </a:t>
            </a:r>
            <a:r>
              <a:rPr lang="en-US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Dorf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James A. Svoboda, “Introduction to Electric Circuits”, 9</a:t>
            </a:r>
            <a:r>
              <a:rPr lang="en-US" b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John Wiley &amp; Sons, 2013.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Topics to be discussed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14400"/>
            <a:ext cx="73914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Thevenin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equivalent circuit of a circuit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dependent and independent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sources.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Thevenin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equivalent circuit of a circuit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dependent sources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only.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Problems.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Problems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Thevenin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quivalent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ircuit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dependent and independent sources.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260" y="1447800"/>
            <a:ext cx="7839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for solving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using Thevenin’s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calculation of Voc finding remain same as we have discussed for the circuits having independent sources only.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calculation, first calculate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(short circuit current) by replacing the load resistance with short circuit. Then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obtained as: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575232" y="4190770"/>
            <a:ext cx="2572705" cy="1828800"/>
            <a:chOff x="3218602" y="4648200"/>
            <a:chExt cx="3616558" cy="2092652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8602" y="4648200"/>
              <a:ext cx="2877397" cy="2092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>
              <a:off x="5680287" y="5029200"/>
              <a:ext cx="0" cy="137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680287" y="5257800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892883" y="5544539"/>
              <a:ext cx="942277" cy="422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Isc</a:t>
              </a:r>
              <a:endParaRPr lang="en-US" b="1" dirty="0"/>
            </a:p>
          </p:txBody>
        </p:sp>
      </p:grp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667000" y="4107430"/>
          <a:ext cx="16764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2" imgW="14630400" imgH="10668000" progId="Equation.3">
                  <p:embed/>
                </p:oleObj>
              </mc:Choice>
              <mc:Fallback>
                <p:oleObj name="Equation" r:id="rId2" imgW="14630400" imgH="10668000" progId="Equation.3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67000" y="4107430"/>
                        <a:ext cx="1676400" cy="1222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Problem 1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5593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Q1. </a:t>
            </a:r>
            <a:r>
              <a:rPr lang="en-US" b="1" dirty="0"/>
              <a:t>Determine the </a:t>
            </a:r>
            <a:r>
              <a:rPr lang="en-US" b="1" dirty="0" err="1" smtClean="0"/>
              <a:t>Thevenin</a:t>
            </a:r>
            <a:r>
              <a:rPr lang="en-US" b="1" dirty="0" smtClean="0"/>
              <a:t> </a:t>
            </a:r>
            <a:r>
              <a:rPr lang="en-US" b="1" dirty="0"/>
              <a:t>equivalent circuit for the circuit shown in </a:t>
            </a:r>
            <a:r>
              <a:rPr lang="en-US" b="1" dirty="0" smtClean="0"/>
              <a:t>Figure. 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215" y="2017930"/>
            <a:ext cx="4887837" cy="202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828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Sol. Step 1.  Solving 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oc</a:t>
            </a:r>
            <a:endParaRPr lang="en-US" b="1" baseline="-25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14800"/>
            <a:ext cx="4240879" cy="187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2743200"/>
            <a:ext cx="4190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open circuit causes the current in the 5-V resistor to be zero. The voltage across that resistor is also zero, so the</a:t>
            </a:r>
            <a:br>
              <a:rPr lang="en-US" b="1" dirty="0"/>
            </a:br>
            <a:r>
              <a:rPr lang="en-US" b="1" dirty="0"/>
              <a:t>voltage across the 40-V resistor is </a:t>
            </a:r>
            <a:r>
              <a:rPr lang="en-US" b="1" dirty="0" err="1"/>
              <a:t>voc</a:t>
            </a:r>
            <a:r>
              <a:rPr lang="en-US" b="1" dirty="0"/>
              <a:t> </a:t>
            </a:r>
            <a:r>
              <a:rPr lang="en-US" b="1" dirty="0" smtClean="0"/>
              <a:t>. The </a:t>
            </a:r>
            <a:r>
              <a:rPr lang="en-US" b="1" dirty="0" err="1" smtClean="0"/>
              <a:t>i</a:t>
            </a:r>
            <a:r>
              <a:rPr lang="en-US" b="1" baseline="-25000" dirty="0" err="1" smtClean="0"/>
              <a:t>a</a:t>
            </a:r>
            <a:r>
              <a:rPr lang="en-US" b="1" dirty="0" smtClean="0"/>
              <a:t> can be calculated as</a:t>
            </a:r>
            <a:endParaRPr lang="en-US" b="1" dirty="0" smtClean="0"/>
          </a:p>
          <a:p>
            <a:br>
              <a:rPr lang="en-US" b="1" dirty="0"/>
            </a:br>
            <a:endParaRPr lang="en-US" b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85800" y="5091643"/>
          <a:ext cx="1447800" cy="1103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2" imgW="12801600" imgH="9753600" progId="Equation.3">
                  <p:embed/>
                </p:oleObj>
              </mc:Choice>
              <mc:Fallback>
                <p:oleObj name="Equation" r:id="rId2" imgW="12801600" imgH="9753600" progId="Equation.3">
                  <p:embed/>
                  <p:pic>
                    <p:nvPicPr>
                      <p:cNvPr id="0" name="Picture 204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5091643"/>
                        <a:ext cx="1447800" cy="110308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Solution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1295400"/>
            <a:ext cx="4495800" cy="185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Problem 1 continues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8647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Applying KVL to the loop consisting the 12-V source, </a:t>
            </a:r>
            <a:r>
              <a:rPr lang="en-US" b="1" dirty="0" smtClean="0"/>
              <a:t>10-</a:t>
            </a:r>
            <a:r>
              <a:rPr lang="el-GR" b="1" dirty="0" smtClean="0"/>
              <a:t>Ω</a:t>
            </a:r>
            <a:r>
              <a:rPr lang="en-US" b="1" dirty="0" smtClean="0"/>
              <a:t> </a:t>
            </a:r>
            <a:r>
              <a:rPr lang="en-US" b="1" dirty="0"/>
              <a:t>resistor, and </a:t>
            </a:r>
            <a:r>
              <a:rPr lang="en-US" b="1" dirty="0" smtClean="0"/>
              <a:t>40-</a:t>
            </a:r>
            <a:r>
              <a:rPr lang="el-GR" b="1" dirty="0" smtClean="0"/>
              <a:t> Ω</a:t>
            </a:r>
            <a:r>
              <a:rPr lang="en-US" b="1" dirty="0" smtClean="0"/>
              <a:t> </a:t>
            </a:r>
            <a:r>
              <a:rPr lang="en-US" b="1" dirty="0"/>
              <a:t>resistor gives 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0" y="3124200"/>
          <a:ext cx="358563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36880800" imgH="10972800" progId="Equation.3">
                  <p:embed/>
                </p:oleObj>
              </mc:Choice>
              <mc:Fallback>
                <p:oleObj name="Equation" r:id="rId1" imgW="36880800" imgH="10972800" progId="Equation.3">
                  <p:embed/>
                  <p:pic>
                    <p:nvPicPr>
                      <p:cNvPr id="0" name="Picture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3124200"/>
                        <a:ext cx="3585632" cy="1066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38400"/>
            <a:ext cx="4240879" cy="187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3"/>
          <p:cNvSpPr txBox="1"/>
          <p:nvPr/>
        </p:nvSpPr>
        <p:spPr>
          <a:xfrm>
            <a:off x="730250" y="2172335"/>
            <a:ext cx="2470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by removing 40 ohm resistor as it is the item concerned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0668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Sol. Step 2.  Solving </a:t>
            </a:r>
            <a:r>
              <a:rPr lang="en-US" b="1" dirty="0" err="1" smtClean="0"/>
              <a:t>Isc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Applying KVL in loop having 5 </a:t>
            </a:r>
            <a:r>
              <a:rPr lang="el-GR" b="1" dirty="0" smtClean="0"/>
              <a:t>Ω</a:t>
            </a:r>
            <a:r>
              <a:rPr lang="en-US" b="1" dirty="0" smtClean="0"/>
              <a:t> and 40</a:t>
            </a:r>
            <a:r>
              <a:rPr lang="en-US" b="1" dirty="0"/>
              <a:t> </a:t>
            </a:r>
            <a:r>
              <a:rPr lang="el-GR" b="1" dirty="0" smtClean="0"/>
              <a:t>Ω</a:t>
            </a:r>
            <a:endParaRPr lang="en-US" b="1" dirty="0" smtClean="0"/>
          </a:p>
          <a:p>
            <a:r>
              <a:rPr lang="en-US" b="1" dirty="0" smtClean="0"/>
              <a:t> resistors    </a:t>
            </a:r>
            <a:endParaRPr lang="en-US" b="1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615" y="1143000"/>
            <a:ext cx="4231341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3400" y="2362200"/>
          <a:ext cx="2903171" cy="755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2" imgW="37490400" imgH="9753600" progId="Equation.3">
                  <p:embed/>
                </p:oleObj>
              </mc:Choice>
              <mc:Fallback>
                <p:oleObj name="Equation" r:id="rId2" imgW="37490400" imgH="9753600" progId="Equation.3">
                  <p:embed/>
                  <p:pic>
                    <p:nvPicPr>
                      <p:cNvPr id="0" name="Picture 409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" y="2362200"/>
                        <a:ext cx="2903171" cy="75529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3352800"/>
            <a:ext cx="6991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Applying </a:t>
            </a:r>
            <a:r>
              <a:rPr lang="en-US" b="1" dirty="0" smtClean="0"/>
              <a:t>KCL at the top node of the 10 </a:t>
            </a:r>
            <a:r>
              <a:rPr lang="el-GR" b="1" dirty="0"/>
              <a:t>Ω </a:t>
            </a:r>
            <a:r>
              <a:rPr lang="en-US" b="1" dirty="0" smtClean="0"/>
              <a:t> resistor</a:t>
            </a:r>
            <a:endParaRPr lang="en-US" b="1" dirty="0"/>
          </a:p>
          <a:p>
            <a:r>
              <a:rPr lang="en-US" b="1" dirty="0" smtClean="0"/>
              <a:t>  </a:t>
            </a:r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Applying </a:t>
            </a:r>
            <a:r>
              <a:rPr lang="en-US" b="1" dirty="0"/>
              <a:t>KVL in loop having 5 </a:t>
            </a:r>
            <a:r>
              <a:rPr lang="el-GR" b="1" dirty="0"/>
              <a:t>Ω</a:t>
            </a:r>
            <a:r>
              <a:rPr lang="en-US" b="1" dirty="0"/>
              <a:t> and </a:t>
            </a:r>
            <a:r>
              <a:rPr lang="en-US" b="1" dirty="0" smtClean="0"/>
              <a:t>10 </a:t>
            </a:r>
            <a:r>
              <a:rPr lang="el-GR" b="1" dirty="0" smtClean="0"/>
              <a:t>Ω</a:t>
            </a:r>
            <a:r>
              <a:rPr lang="en-US" b="1" dirty="0" smtClean="0"/>
              <a:t> resistors    </a:t>
            </a:r>
            <a:endParaRPr lang="en-US" b="1" dirty="0"/>
          </a:p>
          <a:p>
            <a:endParaRPr lang="en-US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38400" y="3962400"/>
          <a:ext cx="3831824" cy="73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50596800" imgH="9753600" progId="Equation.3">
                  <p:embed/>
                </p:oleObj>
              </mc:Choice>
              <mc:Fallback>
                <p:oleObj name="Equation" r:id="rId4" imgW="50596800" imgH="9753600" progId="Equation.3">
                  <p:embed/>
                  <p:pic>
                    <p:nvPicPr>
                      <p:cNvPr id="0" name="Picture 409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8400" y="3962400"/>
                        <a:ext cx="3831824" cy="73866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133600" y="5638800"/>
          <a:ext cx="4649864" cy="808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63093600" imgH="10972800" progId="Equation.3">
                  <p:embed/>
                </p:oleObj>
              </mc:Choice>
              <mc:Fallback>
                <p:oleObj name="Equation" r:id="rId6" imgW="63093600" imgH="10972800" progId="Equation.3">
                  <p:embed/>
                  <p:pic>
                    <p:nvPicPr>
                      <p:cNvPr id="0" name="Picture 409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0" y="5638800"/>
                        <a:ext cx="4649864" cy="80867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 txBox="1"/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1 continues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 smtClean="0"/>
              <a:t>Problem 1 continues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0668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Sol. Step </a:t>
            </a:r>
            <a:r>
              <a:rPr lang="en-US" b="1" dirty="0" smtClean="0"/>
              <a:t>3.  </a:t>
            </a:r>
            <a:r>
              <a:rPr lang="en-US" b="1" dirty="0"/>
              <a:t>Solving </a:t>
            </a:r>
            <a:r>
              <a:rPr lang="en-US" b="1" dirty="0" err="1" smtClean="0"/>
              <a:t>Rth</a:t>
            </a:r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12775" y="1447800"/>
          <a:ext cx="426085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37185600" imgH="10668000" progId="Equation.3">
                  <p:embed/>
                </p:oleObj>
              </mc:Choice>
              <mc:Fallback>
                <p:oleObj name="Equation" r:id="rId1" imgW="37185600" imgH="10668000" progId="Equation.3">
                  <p:embed/>
                  <p:pic>
                    <p:nvPicPr>
                      <p:cNvPr id="0" name="Picture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2775" y="1447800"/>
                        <a:ext cx="4260850" cy="1222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048000"/>
            <a:ext cx="2066925" cy="230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4"/>
            <a:ext cx="8229600" cy="914400"/>
          </a:xfrm>
        </p:spPr>
        <p:txBody>
          <a:bodyPr/>
          <a:lstStyle/>
          <a:p>
            <a:r>
              <a:rPr lang="en-US" b="1" dirty="0" smtClean="0"/>
              <a:t>Problem 2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01374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Q2.  For the given circuit , find the value </a:t>
            </a:r>
            <a:r>
              <a:rPr lang="en-US" b="1" dirty="0"/>
              <a:t>of the resistance R</a:t>
            </a:r>
            <a:r>
              <a:rPr lang="en-US" b="1" baseline="-25000" dirty="0"/>
              <a:t>L</a:t>
            </a:r>
            <a:r>
              <a:rPr lang="en-US" b="1" dirty="0"/>
              <a:t> that will cause current </a:t>
            </a:r>
            <a:r>
              <a:rPr lang="en-US" b="1" dirty="0" err="1"/>
              <a:t>i</a:t>
            </a:r>
            <a:r>
              <a:rPr lang="en-US" b="1" baseline="-25000" dirty="0" err="1"/>
              <a:t>L</a:t>
            </a:r>
            <a:r>
              <a:rPr lang="en-US" b="1" dirty="0"/>
              <a:t> to be </a:t>
            </a:r>
            <a:r>
              <a:rPr lang="en-US" b="1" dirty="0" smtClean="0"/>
              <a:t>-2 </a:t>
            </a:r>
            <a:r>
              <a:rPr lang="en-US" b="1" dirty="0"/>
              <a:t>A. 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5203288" cy="2308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2471</Words>
  <Application>WPS Presentation</Application>
  <PresentationFormat>On-screen Show (4:3)</PresentationFormat>
  <Paragraphs>118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16</vt:i4>
      </vt:variant>
    </vt:vector>
  </HeadingPairs>
  <TitlesOfParts>
    <vt:vector size="38" baseType="lpstr">
      <vt:lpstr>Arial</vt:lpstr>
      <vt:lpstr>SimSun</vt:lpstr>
      <vt:lpstr>Wingdings</vt:lpstr>
      <vt:lpstr>Times New Roman</vt:lpstr>
      <vt:lpstr>DQLMEJ+FranklinGothic-Book</vt:lpstr>
      <vt:lpstr>AMGDT</vt:lpstr>
      <vt:lpstr>Calibri</vt:lpstr>
      <vt:lpstr>Microsoft YaHei</vt:lpstr>
      <vt:lpstr>Arial Unicode MS</vt:lpstr>
      <vt:lpstr>Office Theme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Topics to be discussed</vt:lpstr>
      <vt:lpstr>Thevenin equivalent circuit of a circuit having dependent and independent sources. </vt:lpstr>
      <vt:lpstr>Problem 1</vt:lpstr>
      <vt:lpstr>PowerPoint 演示文稿</vt:lpstr>
      <vt:lpstr>Problem 1 continues</vt:lpstr>
      <vt:lpstr>PowerPoint 演示文稿</vt:lpstr>
      <vt:lpstr>Problem 1 continues</vt:lpstr>
      <vt:lpstr>Problem 2</vt:lpstr>
      <vt:lpstr>Solution 2</vt:lpstr>
      <vt:lpstr>Problem 2 continues</vt:lpstr>
      <vt:lpstr>Thevenin equivalent circuit of a circuit having dependent sources only. </vt:lpstr>
      <vt:lpstr>Problem 1</vt:lpstr>
      <vt:lpstr>Solution 1</vt:lpstr>
      <vt:lpstr>Practice Problems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 Saxena</dc:creator>
  <cp:lastModifiedBy>user</cp:lastModifiedBy>
  <cp:revision>18</cp:revision>
  <dcterms:created xsi:type="dcterms:W3CDTF">2006-08-16T00:00:00Z</dcterms:created>
  <dcterms:modified xsi:type="dcterms:W3CDTF">2022-04-17T20:04:34Z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BD2AC14D6B48451CA64921D65167FAFE</vt:lpwstr>
  </property>
  <property fmtid="{D5CDD505-2E9C-101B-9397-08002B2CF9AE}" pid="3" name="KSOProductBuildVer">
    <vt:lpwstr>1033-11.2.0.11074</vt:lpwstr>
  </property>
</Properties>
</file>