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79" r:id="rId2"/>
    <p:sldId id="258" r:id="rId3"/>
    <p:sldId id="259" r:id="rId4"/>
    <p:sldId id="260" r:id="rId5"/>
    <p:sldId id="261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4373-40FC-463E-B76D-23FE98C1655C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171A-84B2-4DF2-89AA-8CAF13600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9171A-84B2-4DF2-89AA-8CAF136000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730134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Unit-4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Sinusoidal Steady State Analysis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Physical Model for a Sinusoid, Average Value, Effective Value,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presentation, Addition of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using Complex Numbers, Concepts of impedance and admittance.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Lecture-1</a:t>
            </a:r>
            <a:endParaRPr lang="en-IN" sz="3200" dirty="0"/>
          </a:p>
        </p:txBody>
      </p:sp>
      <p:sp>
        <p:nvSpPr>
          <p:cNvPr id="6" name="TextBox 4"/>
          <p:cNvSpPr txBox="1"/>
          <p:nvPr/>
        </p:nvSpPr>
        <p:spPr>
          <a:xfrm>
            <a:off x="3810000" y="57912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705358"/>
            <a:ext cx="8039734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215265" indent="-57213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Phase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fraction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time-period or  cycle that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elapsed </a:t>
            </a:r>
            <a:r>
              <a:rPr sz="3000" spc="-5" dirty="0">
                <a:latin typeface="Times New Roman"/>
                <a:cs typeface="Times New Roman"/>
              </a:rPr>
              <a:t>since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last passed </a:t>
            </a:r>
            <a:r>
              <a:rPr sz="3000" dirty="0">
                <a:latin typeface="Times New Roman"/>
                <a:cs typeface="Times New Roman"/>
              </a:rPr>
              <a:t>from  the chosen zero </a:t>
            </a:r>
            <a:r>
              <a:rPr sz="3000" spc="-5" dirty="0">
                <a:latin typeface="Times New Roman"/>
                <a:cs typeface="Times New Roman"/>
              </a:rPr>
              <a:t>position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origin. </a:t>
            </a:r>
            <a:r>
              <a:rPr sz="3000" dirty="0">
                <a:latin typeface="Times New Roman"/>
                <a:cs typeface="Times New Roman"/>
              </a:rPr>
              <a:t>The phase at  </a:t>
            </a:r>
            <a:r>
              <a:rPr sz="3000" spc="-5" dirty="0">
                <a:latin typeface="Times New Roman"/>
                <a:cs typeface="Times New Roman"/>
              </a:rPr>
              <a:t>time </a:t>
            </a:r>
            <a:r>
              <a:rPr sz="3000" i="1" dirty="0">
                <a:latin typeface="Times New Roman"/>
                <a:cs typeface="Times New Roman"/>
              </a:rPr>
              <a:t>t </a:t>
            </a:r>
            <a:r>
              <a:rPr sz="3000" dirty="0">
                <a:latin typeface="Times New Roman"/>
                <a:cs typeface="Times New Roman"/>
              </a:rPr>
              <a:t>from the </a:t>
            </a:r>
            <a:r>
              <a:rPr sz="3000" spc="-5" dirty="0">
                <a:latin typeface="Times New Roman"/>
                <a:cs typeface="Times New Roman"/>
              </a:rPr>
              <a:t>chosen origin </a:t>
            </a:r>
            <a:r>
              <a:rPr sz="3000" dirty="0">
                <a:latin typeface="Times New Roman"/>
                <a:cs typeface="Times New Roman"/>
              </a:rPr>
              <a:t>is given by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i="1" spc="-10" dirty="0">
                <a:latin typeface="Times New Roman"/>
                <a:cs typeface="Times New Roman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/</a:t>
            </a:r>
            <a:r>
              <a:rPr sz="3000" i="1" spc="-10" dirty="0">
                <a:latin typeface="Times New Roman"/>
                <a:cs typeface="Times New Roman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584200" marR="194945" indent="-57213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84200" algn="l"/>
                <a:tab pos="584835" algn="l"/>
                <a:tab pos="1056005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Phase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angle 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equivalent </a:t>
            </a:r>
            <a:r>
              <a:rPr sz="3000" dirty="0">
                <a:latin typeface="Times New Roman"/>
                <a:cs typeface="Times New Roman"/>
              </a:rPr>
              <a:t>of phase  expressed in </a:t>
            </a:r>
            <a:r>
              <a:rPr sz="3000" spc="-5" dirty="0">
                <a:latin typeface="Times New Roman"/>
                <a:cs typeface="Times New Roman"/>
              </a:rPr>
              <a:t>radians </a:t>
            </a:r>
            <a:r>
              <a:rPr sz="3000" dirty="0">
                <a:latin typeface="Times New Roman"/>
                <a:cs typeface="Times New Roman"/>
              </a:rPr>
              <a:t>or degrees. 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denoted </a:t>
            </a:r>
            <a:r>
              <a:rPr sz="3000" spc="-5" dirty="0">
                <a:latin typeface="Times New Roman"/>
                <a:cs typeface="Times New Roman"/>
              </a:rPr>
              <a:t>as  </a:t>
            </a:r>
            <a:r>
              <a:rPr sz="3000" i="1" dirty="0">
                <a:latin typeface="Times New Roman"/>
                <a:cs typeface="Times New Roman"/>
              </a:rPr>
              <a:t>θ</a:t>
            </a:r>
            <a:r>
              <a:rPr sz="3000" dirty="0">
                <a:latin typeface="Times New Roman"/>
                <a:cs typeface="Times New Roman"/>
              </a:rPr>
              <a:t>.	Thus, phase angle, </a:t>
            </a:r>
            <a:r>
              <a:rPr sz="3400" i="1" spc="-5" dirty="0">
                <a:latin typeface="Times New Roman"/>
                <a:cs typeface="Times New Roman"/>
              </a:rPr>
              <a:t>θ </a:t>
            </a:r>
            <a:r>
              <a:rPr sz="3400" spc="-5" dirty="0">
                <a:latin typeface="Times New Roman"/>
                <a:cs typeface="Times New Roman"/>
              </a:rPr>
              <a:t>=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2π</a:t>
            </a:r>
            <a:r>
              <a:rPr sz="3400" i="1" spc="-5" dirty="0">
                <a:latin typeface="Times New Roman"/>
                <a:cs typeface="Times New Roman"/>
              </a:rPr>
              <a:t>t/T</a:t>
            </a:r>
            <a:r>
              <a:rPr sz="3400" spc="-5" dirty="0">
                <a:latin typeface="Times New Roman"/>
                <a:cs typeface="Times New Roman"/>
              </a:rPr>
              <a:t>.</a:t>
            </a:r>
            <a:endParaRPr sz="3400">
              <a:latin typeface="Times New Roman"/>
              <a:cs typeface="Times New Roman"/>
            </a:endParaRPr>
          </a:p>
          <a:p>
            <a:pPr marL="584200" marR="5080" indent="-57213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Phase difference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angular  </a:t>
            </a:r>
            <a:r>
              <a:rPr sz="3000" spc="-5" dirty="0">
                <a:latin typeface="Times New Roman"/>
                <a:cs typeface="Times New Roman"/>
              </a:rPr>
              <a:t>displacement </a:t>
            </a:r>
            <a:r>
              <a:rPr sz="3000" dirty="0">
                <a:latin typeface="Times New Roman"/>
                <a:cs typeface="Times New Roman"/>
              </a:rPr>
              <a:t>between </a:t>
            </a:r>
            <a:r>
              <a:rPr sz="3000" spc="-5" dirty="0">
                <a:latin typeface="Times New Roman"/>
                <a:cs typeface="Times New Roman"/>
              </a:rPr>
              <a:t>two alternating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quantities.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5631" y="6477000"/>
            <a:ext cx="353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10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895600"/>
            <a:ext cx="7180326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085" y="1087882"/>
            <a:ext cx="43541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795" marR="5080" indent="-5067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CC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0066CC"/>
                </a:solidFill>
                <a:latin typeface="Arial"/>
                <a:cs typeface="Arial"/>
              </a:rPr>
              <a:t>rotating bar</a:t>
            </a:r>
            <a:r>
              <a:rPr sz="3200" spc="-2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6CC"/>
                </a:solidFill>
                <a:latin typeface="Arial"/>
                <a:cs typeface="Arial"/>
              </a:rPr>
              <a:t>generates  </a:t>
            </a:r>
            <a:r>
              <a:rPr sz="3200" dirty="0">
                <a:solidFill>
                  <a:srgbClr val="0066CC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0066CC"/>
                </a:solidFill>
                <a:latin typeface="Arial"/>
                <a:cs typeface="Arial"/>
              </a:rPr>
              <a:t>sinusoidal</a:t>
            </a:r>
            <a:r>
              <a:rPr sz="3200" spc="-5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6CC"/>
                </a:solidFill>
                <a:latin typeface="Arial"/>
                <a:cs typeface="Arial"/>
              </a:rPr>
              <a:t>wave.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5631" y="6546014"/>
            <a:ext cx="2773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11</a:t>
            </a:fld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200"/>
            <a:ext cx="7617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Physical </a:t>
            </a:r>
            <a:r>
              <a:rPr b="1" spc="-5" dirty="0">
                <a:latin typeface="Times New Roman"/>
                <a:cs typeface="Times New Roman"/>
              </a:rPr>
              <a:t>Model </a:t>
            </a:r>
            <a:r>
              <a:rPr b="1" spc="-160" dirty="0">
                <a:latin typeface="Times New Roman"/>
                <a:cs typeface="Times New Roman"/>
              </a:rPr>
              <a:t>for </a:t>
            </a:r>
            <a:r>
              <a:rPr b="1" spc="-90" dirty="0">
                <a:latin typeface="Times New Roman"/>
                <a:cs typeface="Times New Roman"/>
              </a:rPr>
              <a:t>a</a:t>
            </a:r>
            <a:r>
              <a:rPr b="1" spc="15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Sinusoid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4063728"/>
            <a:ext cx="8452485" cy="191135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70"/>
              </a:spcBef>
              <a:tabLst>
                <a:tab pos="4661535" algn="l"/>
              </a:tabLst>
            </a:pP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0066FF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A</a:t>
            </a:r>
            <a:r>
              <a:rPr sz="2800" b="1" spc="-30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6FF"/>
                </a:solidFill>
                <a:latin typeface="Times New Roman"/>
                <a:cs typeface="Times New Roman"/>
              </a:rPr>
              <a:t>rotating</a:t>
            </a:r>
            <a:r>
              <a:rPr sz="2800" b="1" spc="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6FF"/>
                </a:solidFill>
                <a:latin typeface="Times New Roman"/>
                <a:cs typeface="Times New Roman"/>
              </a:rPr>
              <a:t>crank.	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0066FF"/>
                </a:solidFill>
                <a:latin typeface="Times New Roman"/>
                <a:cs typeface="Times New Roman"/>
              </a:rPr>
              <a:t>b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) Sinusoidal</a:t>
            </a:r>
            <a:r>
              <a:rPr sz="2800" b="1" spc="-114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waveform.</a:t>
            </a:r>
            <a:endParaRPr sz="2800">
              <a:latin typeface="Times New Roman"/>
              <a:cs typeface="Times New Roman"/>
            </a:endParaRPr>
          </a:p>
          <a:p>
            <a:pPr marL="12700" marR="464820">
              <a:lnSpc>
                <a:spcPct val="100000"/>
              </a:lnSpc>
              <a:spcBef>
                <a:spcPts val="2035"/>
              </a:spcBef>
            </a:pPr>
            <a:r>
              <a:rPr sz="3200" dirty="0">
                <a:latin typeface="Times New Roman"/>
                <a:cs typeface="Times New Roman"/>
              </a:rPr>
              <a:t>The vertical projection of the rotating crank is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  length times the </a:t>
            </a:r>
            <a:r>
              <a:rPr sz="3200" dirty="0">
                <a:solidFill>
                  <a:srgbClr val="3A812E"/>
                </a:solidFill>
                <a:latin typeface="Times New Roman"/>
                <a:cs typeface="Times New Roman"/>
              </a:rPr>
              <a:t>sine </a:t>
            </a:r>
            <a:r>
              <a:rPr sz="3200" dirty="0">
                <a:latin typeface="Times New Roman"/>
                <a:cs typeface="Times New Roman"/>
              </a:rPr>
              <a:t>of the angle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3A812E"/>
                </a:solidFill>
                <a:latin typeface="Times New Roman"/>
                <a:cs typeface="Times New Roman"/>
              </a:rPr>
              <a:t>θ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219200"/>
            <a:ext cx="88392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5631" y="6546014"/>
            <a:ext cx="353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12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52400"/>
            <a:ext cx="6322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1" spc="25" dirty="0">
                <a:latin typeface="Times New Roman"/>
                <a:cs typeface="Times New Roman"/>
              </a:rPr>
              <a:t>Phase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Difference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4193513"/>
            <a:ext cx="3234690" cy="8197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927100" marR="5080" indent="-915035">
              <a:lnSpc>
                <a:spcPct val="81100"/>
              </a:lnSpc>
              <a:spcBef>
                <a:spcPts val="765"/>
              </a:spcBef>
            </a:pP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0066FF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Displacement</a:t>
            </a:r>
            <a:r>
              <a:rPr sz="2800" b="1" spc="-5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066FF"/>
                </a:solidFill>
                <a:latin typeface="Times New Roman"/>
                <a:cs typeface="Times New Roman"/>
              </a:rPr>
              <a:t>by</a:t>
            </a:r>
            <a:r>
              <a:rPr sz="2950" b="1" i="1" spc="-25" dirty="0">
                <a:solidFill>
                  <a:srgbClr val="0066FF"/>
                </a:solidFill>
                <a:latin typeface="Symbol"/>
                <a:cs typeface="Symbol"/>
              </a:rPr>
              <a:t></a:t>
            </a:r>
            <a:r>
              <a:rPr sz="2950" b="1" i="1" spc="-2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to the</a:t>
            </a:r>
            <a:r>
              <a:rPr sz="2800" b="1" spc="-2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left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428" y="4212716"/>
            <a:ext cx="3270885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55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0066FF"/>
                </a:solidFill>
                <a:latin typeface="Times New Roman"/>
                <a:cs typeface="Times New Roman"/>
              </a:rPr>
              <a:t>b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Displacement by</a:t>
            </a:r>
            <a:r>
              <a:rPr sz="2800" b="1" spc="-3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100" b="1" i="1" spc="-55" dirty="0">
                <a:solidFill>
                  <a:srgbClr val="0066FF"/>
                </a:solidFill>
                <a:latin typeface="Symbol"/>
                <a:cs typeface="Symbol"/>
              </a:rPr>
              <a:t></a:t>
            </a:r>
            <a:endParaRPr sz="2100">
              <a:latin typeface="Symbol"/>
              <a:cs typeface="Symbol"/>
            </a:endParaRPr>
          </a:p>
          <a:p>
            <a:pPr marL="927100">
              <a:lnSpc>
                <a:spcPts val="3055"/>
              </a:lnSpc>
            </a:pP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to the</a:t>
            </a:r>
            <a:r>
              <a:rPr sz="2800" b="1" spc="-2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right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203697"/>
            <a:ext cx="818197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It has </a:t>
            </a:r>
            <a:r>
              <a:rPr sz="2800" spc="-10" dirty="0">
                <a:latin typeface="Times New Roman"/>
                <a:cs typeface="Times New Roman"/>
              </a:rPr>
              <a:t>become </a:t>
            </a:r>
            <a:r>
              <a:rPr sz="2800" spc="-5" dirty="0">
                <a:latin typeface="Times New Roman"/>
                <a:cs typeface="Times New Roman"/>
              </a:rPr>
              <a:t>normal practice in electrical engineering to  express </a:t>
            </a:r>
            <a:r>
              <a:rPr sz="2800" i="1" dirty="0">
                <a:solidFill>
                  <a:srgbClr val="006633"/>
                </a:solidFill>
                <a:latin typeface="Times New Roman"/>
                <a:cs typeface="Times New Roman"/>
              </a:rPr>
              <a:t>ωt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 radians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angle in</a:t>
            </a:r>
            <a:r>
              <a:rPr sz="2800" spc="-4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degrees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1828800"/>
            <a:ext cx="8686800" cy="245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808" y="3831716"/>
            <a:ext cx="3143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)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Displacement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by 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90°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to the</a:t>
            </a:r>
            <a:r>
              <a:rPr sz="2800" b="1" spc="-3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left.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828" y="3831716"/>
            <a:ext cx="25800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0066FF"/>
                </a:solidFill>
                <a:latin typeface="Times New Roman"/>
                <a:cs typeface="Times New Roman"/>
              </a:rPr>
              <a:t>d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)</a:t>
            </a:r>
            <a:r>
              <a:rPr sz="2800" b="1" spc="-7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Displacement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by</a:t>
            </a:r>
            <a:r>
              <a:rPr sz="2800" b="1" spc="-3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180°.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049392"/>
            <a:ext cx="78047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A812E"/>
                </a:solidFill>
                <a:latin typeface="Times New Roman"/>
                <a:cs typeface="Times New Roman"/>
              </a:rPr>
              <a:t>Note </a:t>
            </a:r>
            <a:r>
              <a:rPr sz="2800" spc="-5" dirty="0">
                <a:latin typeface="Times New Roman"/>
                <a:cs typeface="Times New Roman"/>
              </a:rPr>
              <a:t>that the </a:t>
            </a:r>
            <a:r>
              <a:rPr sz="2800" dirty="0">
                <a:latin typeface="Times New Roman"/>
                <a:cs typeface="Times New Roman"/>
              </a:rPr>
              <a:t>resulting position </a:t>
            </a:r>
            <a:r>
              <a:rPr sz="2800" spc="-5" dirty="0">
                <a:latin typeface="Times New Roman"/>
                <a:cs typeface="Times New Roman"/>
              </a:rPr>
              <a:t>of the waveform is the 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whether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phase shift is </a:t>
            </a:r>
            <a:r>
              <a:rPr sz="2800" spc="5" dirty="0">
                <a:latin typeface="Times New Roman"/>
                <a:cs typeface="Times New Roman"/>
              </a:rPr>
              <a:t>180° </a:t>
            </a:r>
            <a:r>
              <a:rPr sz="2800" spc="-5" dirty="0">
                <a:latin typeface="Times New Roman"/>
                <a:cs typeface="Times New Roman"/>
              </a:rPr>
              <a:t>(π rad) to the left,  or </a:t>
            </a:r>
            <a:r>
              <a:rPr sz="2800" dirty="0">
                <a:latin typeface="Times New Roman"/>
                <a:cs typeface="Times New Roman"/>
              </a:rPr>
              <a:t>180° </a:t>
            </a:r>
            <a:r>
              <a:rPr sz="2800" spc="-5" dirty="0">
                <a:latin typeface="Times New Roman"/>
                <a:cs typeface="Times New Roman"/>
              </a:rPr>
              <a:t>to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609473"/>
            <a:ext cx="8763000" cy="328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14</a:t>
            </a:fld>
            <a:endParaRPr spc="-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22250"/>
            <a:ext cx="3426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  <a:r>
              <a:rPr spc="-80" dirty="0"/>
              <a:t> </a:t>
            </a:r>
            <a:r>
              <a:rPr spc="-135"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15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1681"/>
            <a:ext cx="81908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584200" algn="l"/>
                <a:tab pos="584835" algn="l"/>
                <a:tab pos="503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sinusoidal </a:t>
            </a:r>
            <a:r>
              <a:rPr sz="2800" spc="-5" dirty="0">
                <a:latin typeface="Times New Roman"/>
                <a:cs typeface="Times New Roman"/>
              </a:rPr>
              <a:t>voltage is </a:t>
            </a:r>
            <a:r>
              <a:rPr sz="2800" dirty="0">
                <a:latin typeface="Times New Roman"/>
                <a:cs typeface="Times New Roman"/>
              </a:rPr>
              <a:t>20 </a:t>
            </a:r>
            <a:r>
              <a:rPr sz="2800" spc="-5" dirty="0">
                <a:latin typeface="Times New Roman"/>
                <a:cs typeface="Times New Roman"/>
              </a:rPr>
              <a:t>V peak-to-peak, has a time  of 5 </a:t>
            </a:r>
            <a:r>
              <a:rPr sz="2800" spc="-15" dirty="0">
                <a:latin typeface="Times New Roman"/>
                <a:cs typeface="Times New Roman"/>
              </a:rPr>
              <a:t>ms </a:t>
            </a:r>
            <a:r>
              <a:rPr sz="2800" spc="-5" dirty="0">
                <a:latin typeface="Times New Roman"/>
                <a:cs typeface="Times New Roman"/>
              </a:rPr>
              <a:t>between consecutive peak and </a:t>
            </a:r>
            <a:r>
              <a:rPr sz="2800" dirty="0">
                <a:latin typeface="Times New Roman"/>
                <a:cs typeface="Times New Roman"/>
              </a:rPr>
              <a:t>trough, </a:t>
            </a:r>
            <a:r>
              <a:rPr sz="2800" spc="-5" dirty="0">
                <a:latin typeface="Times New Roman"/>
                <a:cs typeface="Times New Roman"/>
              </a:rPr>
              <a:t>and at  </a:t>
            </a: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= 0 is -3.6 V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decreasing.	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equation </a:t>
            </a:r>
            <a:r>
              <a:rPr sz="2800" dirty="0">
                <a:latin typeface="Times New Roman"/>
                <a:cs typeface="Times New Roman"/>
              </a:rPr>
              <a:t>for  the </a:t>
            </a:r>
            <a:r>
              <a:rPr sz="2800" spc="-5" dirty="0">
                <a:latin typeface="Times New Roman"/>
                <a:cs typeface="Times New Roman"/>
              </a:rPr>
              <a:t>instantaneous value of the voltage,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2718942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6025" algn="l"/>
              </a:tabLst>
            </a:pP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voltage at	</a:t>
            </a: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= 12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3925" y="3553405"/>
            <a:ext cx="4747714" cy="2318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140" y="3531184"/>
            <a:ext cx="26771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6CC"/>
                </a:solidFill>
                <a:latin typeface="Arial"/>
                <a:cs typeface="Arial"/>
              </a:rPr>
              <a:t>NOTE :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First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draw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 waveshape, then</a:t>
            </a:r>
            <a:r>
              <a:rPr sz="2000" b="1" spc="-1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start  the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92379"/>
            <a:ext cx="1497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Times New Roman"/>
                <a:cs typeface="Times New Roman"/>
              </a:rPr>
              <a:t>Solution</a:t>
            </a:r>
            <a:r>
              <a:rPr sz="2800" b="1" spc="-9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5106" y="1530052"/>
            <a:ext cx="668020" cy="0"/>
          </a:xfrm>
          <a:custGeom>
            <a:avLst/>
            <a:gdLst/>
            <a:ahLst/>
            <a:cxnLst/>
            <a:rect l="l" t="t" r="r" b="b"/>
            <a:pathLst>
              <a:path w="668019">
                <a:moveTo>
                  <a:pt x="0" y="0"/>
                </a:moveTo>
                <a:lnTo>
                  <a:pt x="667810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8172" y="1530052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686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6966" y="249412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4928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179" y="2494122"/>
            <a:ext cx="831850" cy="0"/>
          </a:xfrm>
          <a:custGeom>
            <a:avLst/>
            <a:gdLst/>
            <a:ahLst/>
            <a:cxnLst/>
            <a:rect l="l" t="t" r="r" b="b"/>
            <a:pathLst>
              <a:path w="831850">
                <a:moveTo>
                  <a:pt x="0" y="0"/>
                </a:moveTo>
                <a:lnTo>
                  <a:pt x="831454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3798" y="2494122"/>
            <a:ext cx="1231265" cy="0"/>
          </a:xfrm>
          <a:custGeom>
            <a:avLst/>
            <a:gdLst/>
            <a:ahLst/>
            <a:cxnLst/>
            <a:rect l="l" t="t" r="r" b="b"/>
            <a:pathLst>
              <a:path w="1231264">
                <a:moveTo>
                  <a:pt x="0" y="0"/>
                </a:moveTo>
                <a:lnTo>
                  <a:pt x="1230636" y="0"/>
                </a:lnTo>
              </a:path>
            </a:pathLst>
          </a:custGeom>
          <a:ln w="1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8905" y="1908185"/>
            <a:ext cx="1277620" cy="104266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735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800" spc="30" dirty="0">
                <a:latin typeface="Times New Roman"/>
                <a:cs typeface="Times New Roman"/>
              </a:rPr>
              <a:t>10</a:t>
            </a:r>
            <a:r>
              <a:rPr sz="2800" spc="-47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</a:t>
            </a:r>
            <a:r>
              <a:rPr sz="2800" spc="45" dirty="0">
                <a:latin typeface="Times New Roman"/>
                <a:cs typeface="Times New Roman"/>
              </a:rPr>
              <a:t>10</a:t>
            </a:r>
            <a:r>
              <a:rPr sz="2475" spc="67" baseline="42087" dirty="0">
                <a:latin typeface="Symbol"/>
                <a:cs typeface="Symbol"/>
              </a:rPr>
              <a:t></a:t>
            </a:r>
            <a:r>
              <a:rPr sz="2475" spc="67" baseline="42087" dirty="0">
                <a:latin typeface="Times New Roman"/>
                <a:cs typeface="Times New Roman"/>
              </a:rPr>
              <a:t>3</a:t>
            </a:r>
            <a:endParaRPr sz="2475" baseline="4208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283" y="1246970"/>
            <a:ext cx="3124200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45" dirty="0">
                <a:latin typeface="Times New Roman"/>
                <a:cs typeface="Times New Roman"/>
              </a:rPr>
              <a:t>T 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2</a:t>
            </a:r>
            <a:r>
              <a:rPr sz="2800" spc="170" dirty="0">
                <a:latin typeface="Symbol"/>
                <a:cs typeface="Symbol"/>
              </a:rPr>
              <a:t></a:t>
            </a:r>
            <a:r>
              <a:rPr sz="2800" spc="-5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5 </a:t>
            </a:r>
            <a:r>
              <a:rPr sz="2800" spc="15" dirty="0">
                <a:latin typeface="Times New Roman"/>
                <a:cs typeface="Times New Roman"/>
              </a:rPr>
              <a:t>ms 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10 </a:t>
            </a:r>
            <a:r>
              <a:rPr sz="2800" spc="20" dirty="0">
                <a:latin typeface="Times New Roman"/>
                <a:cs typeface="Times New Roman"/>
              </a:rPr>
              <a:t>ms;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0459" y="1528170"/>
            <a:ext cx="20891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0624" y="1528170"/>
            <a:ext cx="20891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0599" y="1246970"/>
            <a:ext cx="1559560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4200" spc="44" baseline="35714" dirty="0">
                <a:latin typeface="Times New Roman"/>
                <a:cs typeface="Times New Roman"/>
              </a:rPr>
              <a:t>20</a:t>
            </a:r>
            <a:r>
              <a:rPr sz="4200" spc="-660" baseline="35714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10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V;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225" y="1983900"/>
            <a:ext cx="20891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6627" y="2211041"/>
            <a:ext cx="128333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100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Hz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462" y="2492249"/>
            <a:ext cx="1485900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5160" algn="l"/>
              </a:tabLst>
            </a:pPr>
            <a:r>
              <a:rPr sz="2800" i="1" spc="4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Times New Roman"/>
                <a:cs typeface="Times New Roman"/>
              </a:rPr>
              <a:t>10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298" y="2211041"/>
            <a:ext cx="1920239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51840" algn="l"/>
                <a:tab pos="1017905" algn="l"/>
                <a:tab pos="1667510" algn="l"/>
              </a:tabLst>
            </a:pPr>
            <a:r>
              <a:rPr sz="2800" spc="75" dirty="0">
                <a:latin typeface="Symbol"/>
                <a:cs typeface="Symbol"/>
              </a:rPr>
              <a:t></a:t>
            </a:r>
            <a:r>
              <a:rPr sz="2800" spc="75" dirty="0">
                <a:latin typeface="Times New Roman"/>
                <a:cs typeface="Times New Roman"/>
              </a:rPr>
              <a:t>	</a:t>
            </a:r>
            <a:r>
              <a:rPr sz="2800" i="1" spc="20" dirty="0">
                <a:latin typeface="Times New Roman"/>
                <a:cs typeface="Times New Roman"/>
              </a:rPr>
              <a:t>f	</a:t>
            </a:r>
            <a:r>
              <a:rPr sz="2800" spc="45" dirty="0">
                <a:latin typeface="Symbol"/>
                <a:cs typeface="Symbol"/>
              </a:rPr>
              <a:t>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4200" spc="60" baseline="35714" dirty="0">
                <a:latin typeface="Times New Roman"/>
                <a:cs typeface="Times New Roman"/>
              </a:rPr>
              <a:t>1	</a:t>
            </a:r>
            <a:r>
              <a:rPr sz="2800" spc="4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7862" y="1065967"/>
            <a:ext cx="97345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200" spc="67" baseline="-28769" dirty="0">
                <a:latin typeface="Symbol"/>
                <a:cs typeface="Symbol"/>
              </a:rPr>
              <a:t></a:t>
            </a:r>
            <a:r>
              <a:rPr sz="4200" spc="67" baseline="-28769" dirty="0">
                <a:latin typeface="Times New Roman"/>
                <a:cs typeface="Times New Roman"/>
              </a:rPr>
              <a:t> </a:t>
            </a:r>
            <a:r>
              <a:rPr sz="4200" i="1" spc="135" baseline="13888" dirty="0">
                <a:latin typeface="Times New Roman"/>
                <a:cs typeface="Times New Roman"/>
              </a:rPr>
              <a:t>V</a:t>
            </a:r>
            <a:r>
              <a:rPr sz="1650" i="1" spc="90" dirty="0">
                <a:latin typeface="Times New Roman"/>
                <a:cs typeface="Times New Roman"/>
              </a:rPr>
              <a:t>p</a:t>
            </a:r>
            <a:r>
              <a:rPr sz="1650" spc="90" dirty="0">
                <a:latin typeface="Symbol"/>
                <a:cs typeface="Symbol"/>
              </a:rPr>
              <a:t></a:t>
            </a:r>
            <a:r>
              <a:rPr sz="1650" spc="-320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p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7330" y="1487793"/>
            <a:ext cx="1797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20" dirty="0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448" y="1246970"/>
            <a:ext cx="249554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50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1012" y="2211041"/>
            <a:ext cx="227329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4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138" y="3181456"/>
            <a:ext cx="6625590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7510" algn="l"/>
              </a:tabLst>
            </a:pPr>
            <a:r>
              <a:rPr sz="2750" spc="185" dirty="0">
                <a:latin typeface="Symbol"/>
                <a:cs typeface="Symbol"/>
              </a:rPr>
              <a:t></a:t>
            </a:r>
            <a:r>
              <a:rPr sz="2750" spc="185" dirty="0">
                <a:latin typeface="Times New Roman"/>
                <a:cs typeface="Times New Roman"/>
              </a:rPr>
              <a:t> </a:t>
            </a:r>
            <a:r>
              <a:rPr sz="2950" i="1" spc="10" dirty="0">
                <a:latin typeface="Symbol"/>
                <a:cs typeface="Symbol"/>
              </a:rPr>
              <a:t></a:t>
            </a:r>
            <a:r>
              <a:rPr sz="2950" i="1" spc="-190" dirty="0">
                <a:latin typeface="Times New Roman"/>
                <a:cs typeface="Times New Roman"/>
              </a:rPr>
              <a:t> </a:t>
            </a:r>
            <a:r>
              <a:rPr sz="2750" spc="114" dirty="0">
                <a:latin typeface="Symbol"/>
                <a:cs typeface="Symbol"/>
              </a:rPr>
              <a:t>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Times New Roman"/>
                <a:cs typeface="Times New Roman"/>
              </a:rPr>
              <a:t>2</a:t>
            </a:r>
            <a:r>
              <a:rPr sz="2950" i="1" spc="-60" dirty="0">
                <a:latin typeface="Symbol"/>
                <a:cs typeface="Symbol"/>
              </a:rPr>
              <a:t></a:t>
            </a:r>
            <a:r>
              <a:rPr sz="2750" i="1" spc="-60" dirty="0">
                <a:latin typeface="Times New Roman"/>
                <a:cs typeface="Times New Roman"/>
              </a:rPr>
              <a:t>f	</a:t>
            </a:r>
            <a:r>
              <a:rPr sz="2750" spc="114" dirty="0">
                <a:latin typeface="Symbol"/>
                <a:cs typeface="Symbol"/>
              </a:rPr>
              <a:t>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105" dirty="0">
                <a:latin typeface="Times New Roman"/>
                <a:cs typeface="Times New Roman"/>
              </a:rPr>
              <a:t>2π</a:t>
            </a:r>
            <a:r>
              <a:rPr sz="2750" spc="105" dirty="0">
                <a:latin typeface="Symbol"/>
                <a:cs typeface="Symbol"/>
              </a:rPr>
              <a:t></a:t>
            </a:r>
            <a:r>
              <a:rPr sz="2750" spc="105" dirty="0">
                <a:latin typeface="Times New Roman"/>
                <a:cs typeface="Times New Roman"/>
              </a:rPr>
              <a:t>100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114" dirty="0">
                <a:latin typeface="Symbol"/>
                <a:cs typeface="Symbol"/>
              </a:rPr>
              <a:t></a:t>
            </a:r>
            <a:r>
              <a:rPr sz="2750" spc="-16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628.3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rad/s.</a:t>
            </a:r>
            <a:endParaRPr sz="27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2530"/>
              </a:spcBef>
            </a:pPr>
            <a:r>
              <a:rPr sz="2800" spc="-5" dirty="0">
                <a:latin typeface="Times New Roman"/>
                <a:cs typeface="Times New Roman"/>
              </a:rPr>
              <a:t>Therefore, the </a:t>
            </a:r>
            <a:r>
              <a:rPr sz="2800" dirty="0">
                <a:latin typeface="Times New Roman"/>
                <a:cs typeface="Times New Roman"/>
              </a:rPr>
              <a:t>sinusoid </a:t>
            </a:r>
            <a:r>
              <a:rPr sz="2800" spc="-5" dirty="0">
                <a:latin typeface="Times New Roman"/>
                <a:cs typeface="Times New Roman"/>
              </a:rPr>
              <a:t>voltage is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1345"/>
              </a:spcBef>
            </a:pPr>
            <a:r>
              <a:rPr sz="2950" i="1" spc="95" dirty="0">
                <a:latin typeface="Times New Roman"/>
                <a:cs typeface="Times New Roman"/>
              </a:rPr>
              <a:t>v</a:t>
            </a:r>
            <a:r>
              <a:rPr sz="2950" i="1" spc="-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Symbol"/>
                <a:cs typeface="Symbol"/>
              </a:rPr>
              <a:t></a:t>
            </a:r>
            <a:r>
              <a:rPr sz="2950" spc="-455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Times New Roman"/>
                <a:cs typeface="Times New Roman"/>
              </a:rPr>
              <a:t>10sin(628.3</a:t>
            </a:r>
            <a:r>
              <a:rPr sz="2950" i="1" spc="40" dirty="0">
                <a:latin typeface="Times New Roman"/>
                <a:cs typeface="Times New Roman"/>
              </a:rPr>
              <a:t>t</a:t>
            </a:r>
            <a:r>
              <a:rPr sz="2950" i="1" spc="-125" dirty="0">
                <a:latin typeface="Times New Roman"/>
                <a:cs typeface="Times New Roman"/>
              </a:rPr>
              <a:t> </a:t>
            </a:r>
            <a:r>
              <a:rPr sz="2950" spc="200" dirty="0">
                <a:latin typeface="Symbol"/>
                <a:cs typeface="Symbol"/>
              </a:rPr>
              <a:t></a:t>
            </a:r>
            <a:r>
              <a:rPr sz="3150" i="1" spc="200" dirty="0">
                <a:latin typeface="Symbol"/>
                <a:cs typeface="Symbol"/>
              </a:rPr>
              <a:t></a:t>
            </a:r>
            <a:r>
              <a:rPr sz="2950" spc="200" dirty="0">
                <a:latin typeface="Times New Roman"/>
                <a:cs typeface="Times New Roman"/>
              </a:rPr>
              <a:t>)</a:t>
            </a:r>
            <a:r>
              <a:rPr sz="2950" spc="170" dirty="0">
                <a:latin typeface="Times New Roman"/>
                <a:cs typeface="Times New Roman"/>
              </a:rPr>
              <a:t> </a:t>
            </a:r>
            <a:r>
              <a:rPr sz="2950" spc="155" dirty="0">
                <a:latin typeface="Times New Roman"/>
                <a:cs typeface="Times New Roman"/>
              </a:rPr>
              <a:t>V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740" y="5171643"/>
            <a:ext cx="80778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217285" algn="l"/>
              </a:tabLst>
            </a:pPr>
            <a:r>
              <a:rPr sz="2800" spc="-50" dirty="0">
                <a:latin typeface="Times New Roman"/>
                <a:cs typeface="Times New Roman"/>
              </a:rPr>
              <a:t>Now, </a:t>
            </a:r>
            <a:r>
              <a:rPr sz="2800" spc="-5" dirty="0">
                <a:latin typeface="Times New Roman"/>
                <a:cs typeface="Times New Roman"/>
              </a:rPr>
              <a:t>we are </a:t>
            </a:r>
            <a:r>
              <a:rPr sz="2800" dirty="0">
                <a:latin typeface="Times New Roman"/>
                <a:cs typeface="Times New Roman"/>
              </a:rPr>
              <a:t>given </a:t>
            </a:r>
            <a:r>
              <a:rPr sz="2800" spc="-5" dirty="0">
                <a:latin typeface="Times New Roman"/>
                <a:cs typeface="Times New Roman"/>
              </a:rPr>
              <a:t>that at </a:t>
            </a:r>
            <a:r>
              <a:rPr sz="2800" i="1" spc="-5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= 0, </a:t>
            </a:r>
            <a:r>
              <a:rPr sz="2800" i="1" spc="-5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-3.6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V.	</a:t>
            </a:r>
            <a:r>
              <a:rPr sz="2800" dirty="0">
                <a:latin typeface="Times New Roman"/>
                <a:cs typeface="Times New Roman"/>
              </a:rPr>
              <a:t>Putting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  values, 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16</a:t>
            </a:fld>
            <a:endParaRPr spc="-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736" y="597722"/>
            <a:ext cx="3150870" cy="12026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830"/>
              </a:spcBef>
            </a:pPr>
            <a:r>
              <a:rPr sz="3100" spc="60" dirty="0">
                <a:latin typeface="Symbol"/>
                <a:cs typeface="Symbol"/>
              </a:rPr>
              <a:t></a:t>
            </a:r>
            <a:r>
              <a:rPr sz="3100" spc="-405" dirty="0">
                <a:latin typeface="Times New Roman"/>
                <a:cs typeface="Times New Roman"/>
              </a:rPr>
              <a:t> </a:t>
            </a:r>
            <a:r>
              <a:rPr sz="3100" spc="25" dirty="0">
                <a:latin typeface="Times New Roman"/>
                <a:cs typeface="Times New Roman"/>
              </a:rPr>
              <a:t>3.6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Symbol"/>
                <a:cs typeface="Symbol"/>
              </a:rPr>
              <a:t>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10sin(</a:t>
            </a:r>
            <a:r>
              <a:rPr sz="3250" i="1" spc="55" dirty="0">
                <a:latin typeface="Symbol"/>
                <a:cs typeface="Symbol"/>
              </a:rPr>
              <a:t></a:t>
            </a:r>
            <a:r>
              <a:rPr sz="3100" spc="5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092835" algn="l"/>
              </a:tabLst>
            </a:pPr>
            <a:r>
              <a:rPr sz="3100" spc="105" dirty="0">
                <a:latin typeface="Symbol"/>
                <a:cs typeface="Symbol"/>
              </a:rPr>
              <a:t></a:t>
            </a:r>
            <a:r>
              <a:rPr sz="3100" spc="105" dirty="0">
                <a:latin typeface="Times New Roman"/>
                <a:cs typeface="Times New Roman"/>
              </a:rPr>
              <a:t>	</a:t>
            </a:r>
            <a:r>
              <a:rPr sz="3250" i="1" spc="-25" dirty="0">
                <a:latin typeface="Symbol"/>
                <a:cs typeface="Symbol"/>
              </a:rPr>
              <a:t></a:t>
            </a:r>
            <a:r>
              <a:rPr sz="3250" i="1" spc="-25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Symbol"/>
                <a:cs typeface="Symbol"/>
              </a:rPr>
              <a:t>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</a:t>
            </a:r>
            <a:r>
              <a:rPr sz="3100" spc="15" dirty="0">
                <a:latin typeface="Times New Roman"/>
                <a:cs typeface="Times New Roman"/>
              </a:rPr>
              <a:t>158.9</a:t>
            </a:r>
            <a:r>
              <a:rPr sz="3100" spc="15" dirty="0">
                <a:latin typeface="Symbol"/>
                <a:cs typeface="Symbol"/>
              </a:rPr>
              <a:t>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6978" y="568310"/>
            <a:ext cx="3057525" cy="12274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11454">
              <a:lnSpc>
                <a:spcPct val="122700"/>
              </a:lnSpc>
              <a:spcBef>
                <a:spcPts val="175"/>
              </a:spcBef>
              <a:tabLst>
                <a:tab pos="695960" algn="l"/>
                <a:tab pos="981710" algn="l"/>
              </a:tabLst>
            </a:pPr>
            <a:r>
              <a:rPr sz="3100" spc="25" dirty="0">
                <a:solidFill>
                  <a:srgbClr val="000000"/>
                </a:solidFill>
              </a:rPr>
              <a:t>or		</a:t>
            </a:r>
            <a:r>
              <a:rPr sz="3100" spc="75" dirty="0">
                <a:solidFill>
                  <a:srgbClr val="000000"/>
                </a:solidFill>
              </a:rPr>
              <a:t>sin</a:t>
            </a:r>
            <a:r>
              <a:rPr sz="3250" i="1" spc="75" dirty="0">
                <a:solidFill>
                  <a:srgbClr val="000000"/>
                </a:solidFill>
                <a:latin typeface="Symbol"/>
                <a:cs typeface="Symbol"/>
              </a:rPr>
              <a:t></a:t>
            </a:r>
            <a:r>
              <a:rPr sz="3250" i="1" spc="75" dirty="0">
                <a:solidFill>
                  <a:srgbClr val="000000"/>
                </a:solidFill>
              </a:rPr>
              <a:t> </a:t>
            </a:r>
            <a:r>
              <a:rPr sz="3100" spc="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spc="-170" dirty="0">
                <a:solidFill>
                  <a:srgbClr val="000000"/>
                </a:solidFill>
              </a:rPr>
              <a:t> </a:t>
            </a:r>
            <a:r>
              <a:rPr sz="3100" spc="2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spc="25" dirty="0">
                <a:solidFill>
                  <a:srgbClr val="000000"/>
                </a:solidFill>
              </a:rPr>
              <a:t>0.36  or	</a:t>
            </a:r>
            <a:r>
              <a:rPr sz="3100" spc="10" dirty="0">
                <a:solidFill>
                  <a:srgbClr val="000000"/>
                </a:solidFill>
              </a:rPr>
              <a:t>338.9</a:t>
            </a:r>
            <a:r>
              <a:rPr sz="3100" spc="10" dirty="0">
                <a:solidFill>
                  <a:srgbClr val="000000"/>
                </a:solidFill>
                <a:latin typeface="Symbol"/>
                <a:cs typeface="Symbol"/>
              </a:rPr>
              <a:t>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17</a:t>
            </a:fld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2315336"/>
            <a:ext cx="762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95"/>
              </a:spcBef>
              <a:buChar char="•"/>
              <a:tabLst>
                <a:tab pos="381635" algn="l"/>
                <a:tab pos="382270" algn="l"/>
              </a:tabLst>
            </a:pPr>
            <a:r>
              <a:rPr sz="2800" spc="-5" dirty="0">
                <a:latin typeface="Times New Roman"/>
                <a:cs typeface="Times New Roman"/>
              </a:rPr>
              <a:t>As shown in </a:t>
            </a:r>
            <a:r>
              <a:rPr sz="2800" dirty="0">
                <a:latin typeface="Times New Roman"/>
                <a:cs typeface="Times New Roman"/>
              </a:rPr>
              <a:t>figure, </a:t>
            </a:r>
            <a:r>
              <a:rPr sz="2800" spc="-5" dirty="0">
                <a:latin typeface="Times New Roman"/>
                <a:cs typeface="Times New Roman"/>
              </a:rPr>
              <a:t>the given </a:t>
            </a:r>
            <a:r>
              <a:rPr sz="2800" dirty="0">
                <a:latin typeface="Times New Roman"/>
                <a:cs typeface="Times New Roman"/>
              </a:rPr>
              <a:t>sinusoid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shifted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724376"/>
            <a:ext cx="581977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by angle </a:t>
            </a:r>
            <a:r>
              <a:rPr sz="2950" i="1" spc="-45" dirty="0">
                <a:latin typeface="Symbol"/>
                <a:cs typeface="Symbol"/>
              </a:rPr>
              <a:t></a:t>
            </a:r>
            <a:r>
              <a:rPr sz="2800" spc="-4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which is less than</a:t>
            </a:r>
            <a:r>
              <a:rPr sz="2800" dirty="0">
                <a:latin typeface="Times New Roman"/>
                <a:cs typeface="Times New Roman"/>
              </a:rPr>
              <a:t> 180°.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3382517"/>
            <a:ext cx="8262620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95"/>
              </a:spcBef>
              <a:buChar char="•"/>
              <a:tabLst>
                <a:tab pos="292735" algn="l"/>
                <a:tab pos="293370" algn="l"/>
              </a:tabLst>
            </a:pPr>
            <a:r>
              <a:rPr sz="2800" spc="-5" dirty="0">
                <a:latin typeface="Times New Roman"/>
                <a:cs typeface="Times New Roman"/>
              </a:rPr>
              <a:t>Also,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066CC"/>
                </a:solidFill>
                <a:latin typeface="Times New Roman"/>
                <a:cs typeface="Times New Roman"/>
              </a:rPr>
              <a:t>shifting </a:t>
            </a: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rightward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there is  a </a:t>
            </a: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lag of angle </a:t>
            </a:r>
            <a:r>
              <a:rPr sz="2100" i="1" spc="-50" dirty="0">
                <a:solidFill>
                  <a:srgbClr val="0066CC"/>
                </a:solidFill>
                <a:latin typeface="Symbol"/>
                <a:cs typeface="Symbol"/>
              </a:rPr>
              <a:t></a:t>
            </a:r>
            <a:r>
              <a:rPr sz="2800" spc="-5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Therefore,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equation of the given  </a:t>
            </a:r>
            <a:r>
              <a:rPr sz="2800" dirty="0">
                <a:latin typeface="Times New Roman"/>
                <a:cs typeface="Times New Roman"/>
              </a:rPr>
              <a:t>sinusoidal </a:t>
            </a:r>
            <a:r>
              <a:rPr sz="2800" spc="-5" dirty="0">
                <a:latin typeface="Times New Roman"/>
                <a:cs typeface="Times New Roman"/>
              </a:rPr>
              <a:t>voltage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 dirty="0">
              <a:latin typeface="Times New Roman"/>
              <a:cs typeface="Times New Roman"/>
            </a:endParaRPr>
          </a:p>
          <a:p>
            <a:pPr marR="782955" algn="ctr">
              <a:lnSpc>
                <a:spcPct val="100000"/>
              </a:lnSpc>
              <a:spcBef>
                <a:spcPts val="760"/>
              </a:spcBef>
            </a:pPr>
            <a:r>
              <a:rPr sz="3100" i="1" spc="100" dirty="0" smtClean="0">
                <a:latin typeface="Times New Roman"/>
                <a:cs typeface="Times New Roman"/>
              </a:rPr>
              <a:t>v </a:t>
            </a:r>
            <a:r>
              <a:rPr sz="3100" spc="70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10sin(628.3</a:t>
            </a:r>
            <a:r>
              <a:rPr sz="3100" i="1" spc="70" dirty="0">
                <a:latin typeface="Times New Roman"/>
                <a:cs typeface="Times New Roman"/>
              </a:rPr>
              <a:t>t </a:t>
            </a:r>
            <a:r>
              <a:rPr sz="3100" spc="45" dirty="0">
                <a:latin typeface="Symbol"/>
                <a:cs typeface="Symbol"/>
              </a:rPr>
              <a:t></a:t>
            </a:r>
            <a:r>
              <a:rPr sz="3100" spc="45" dirty="0">
                <a:latin typeface="Times New Roman"/>
                <a:cs typeface="Times New Roman"/>
              </a:rPr>
              <a:t>158.9</a:t>
            </a:r>
            <a:r>
              <a:rPr sz="3100" spc="45" dirty="0">
                <a:latin typeface="Symbol"/>
                <a:cs typeface="Symbol"/>
              </a:rPr>
              <a:t></a:t>
            </a:r>
            <a:r>
              <a:rPr sz="3100" spc="45" dirty="0">
                <a:latin typeface="Times New Roman"/>
                <a:cs typeface="Times New Roman"/>
              </a:rPr>
              <a:t>)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165" dirty="0">
                <a:latin typeface="Times New Roman"/>
                <a:cs typeface="Times New Roman"/>
              </a:rPr>
              <a:t>V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122933"/>
            <a:ext cx="4956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The value of voltage at 12</a:t>
            </a:r>
            <a:r>
              <a:rPr sz="3200" spc="-1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ms,</a:t>
            </a:r>
            <a:endParaRPr sz="32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18</a:t>
            </a:fld>
            <a:endParaRPr spc="-40" dirty="0"/>
          </a:p>
        </p:txBody>
      </p:sp>
      <p:sp>
        <p:nvSpPr>
          <p:cNvPr id="3" name="object 3"/>
          <p:cNvSpPr/>
          <p:nvPr/>
        </p:nvSpPr>
        <p:spPr>
          <a:xfrm>
            <a:off x="6023452" y="2442327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097" y="0"/>
                </a:lnTo>
              </a:path>
            </a:pathLst>
          </a:custGeom>
          <a:ln w="18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75592" y="2441824"/>
            <a:ext cx="22097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Times New Roman"/>
                <a:cs typeface="Times New Roman"/>
              </a:rPr>
              <a:t>π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42" y="2143515"/>
            <a:ext cx="8351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20" dirty="0">
                <a:latin typeface="Times New Roman"/>
                <a:cs typeface="Times New Roman"/>
              </a:rPr>
              <a:t>v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spc="20" dirty="0">
                <a:latin typeface="Times New Roman"/>
                <a:cs typeface="Times New Roman"/>
              </a:rPr>
              <a:t>t</a:t>
            </a:r>
            <a:r>
              <a:rPr sz="3000" i="1" spc="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0.012s)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415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10sin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4500" spc="22" baseline="30555" dirty="0">
                <a:latin typeface="Symbol"/>
                <a:cs typeface="Symbol"/>
              </a:rPr>
              <a:t></a:t>
            </a:r>
            <a:r>
              <a:rPr sz="4500" spc="-637" baseline="3055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Times New Roman"/>
                <a:cs typeface="Times New Roman"/>
              </a:rPr>
              <a:t>628.3</a:t>
            </a:r>
            <a:r>
              <a:rPr sz="3000" spc="35" dirty="0">
                <a:latin typeface="Symbol"/>
                <a:cs typeface="Symbol"/>
              </a:rPr>
              <a:t>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0.012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</a:t>
            </a:r>
            <a:r>
              <a:rPr sz="3000" spc="-440" dirty="0">
                <a:latin typeface="Times New Roman"/>
                <a:cs typeface="Times New Roman"/>
              </a:rPr>
              <a:t> </a:t>
            </a:r>
            <a:r>
              <a:rPr sz="4500" baseline="35185" dirty="0">
                <a:latin typeface="Times New Roman"/>
                <a:cs typeface="Times New Roman"/>
              </a:rPr>
              <a:t>180</a:t>
            </a:r>
            <a:r>
              <a:rPr sz="4500" baseline="35185" dirty="0">
                <a:latin typeface="Symbol"/>
                <a:cs typeface="Symbol"/>
              </a:rPr>
              <a:t></a:t>
            </a:r>
            <a:r>
              <a:rPr sz="4500" spc="-165" baseline="35185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Symbol"/>
                <a:cs typeface="Symbol"/>
              </a:rPr>
              <a:t></a:t>
            </a:r>
            <a:r>
              <a:rPr sz="3000" spc="90" dirty="0">
                <a:latin typeface="Times New Roman"/>
                <a:cs typeface="Times New Roman"/>
              </a:rPr>
              <a:t>158.9</a:t>
            </a:r>
            <a:r>
              <a:rPr sz="3000" spc="90" dirty="0">
                <a:latin typeface="Symbol"/>
                <a:cs typeface="Symbol"/>
              </a:rPr>
              <a:t></a:t>
            </a:r>
            <a:r>
              <a:rPr sz="4500" spc="135" baseline="30555" dirty="0">
                <a:latin typeface="Symbol"/>
                <a:cs typeface="Symbol"/>
              </a:rPr>
              <a:t></a:t>
            </a:r>
            <a:r>
              <a:rPr sz="3000" spc="90" dirty="0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8353" y="2246237"/>
            <a:ext cx="47358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4540" algn="l"/>
              </a:tabLst>
            </a:pPr>
            <a:r>
              <a:rPr sz="3000" spc="15" dirty="0">
                <a:latin typeface="Symbol"/>
                <a:cs typeface="Symbol"/>
              </a:rPr>
              <a:t></a:t>
            </a:r>
            <a:r>
              <a:rPr sz="3000" spc="15" dirty="0">
                <a:latin typeface="Times New Roman"/>
                <a:cs typeface="Times New Roman"/>
              </a:rPr>
              <a:t>	</a:t>
            </a:r>
            <a:r>
              <a:rPr sz="3000" spc="15" dirty="0">
                <a:latin typeface="Symbol"/>
                <a:cs typeface="Symbol"/>
              </a:rPr>
              <a:t>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53" y="2485215"/>
            <a:ext cx="1739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Symbol"/>
                <a:cs typeface="Symbol"/>
              </a:rPr>
              <a:t>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0289" y="2485215"/>
            <a:ext cx="1739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Symbol"/>
                <a:cs typeface="Symbol"/>
              </a:rPr>
              <a:t>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6668" y="2908325"/>
            <a:ext cx="563118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10sin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5850" spc="-15" baseline="-2849" dirty="0">
                <a:latin typeface="Symbol"/>
                <a:cs typeface="Symbol"/>
              </a:rPr>
              <a:t></a:t>
            </a:r>
            <a:r>
              <a:rPr sz="3000" spc="-10" dirty="0">
                <a:latin typeface="Times New Roman"/>
                <a:cs typeface="Times New Roman"/>
              </a:rPr>
              <a:t>432</a:t>
            </a:r>
            <a:r>
              <a:rPr sz="3000" spc="-10" dirty="0">
                <a:latin typeface="Symbol"/>
                <a:cs typeface="Symbol"/>
              </a:rPr>
              <a:t>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dirty="0">
                <a:latin typeface="Times New Roman"/>
                <a:cs typeface="Times New Roman"/>
              </a:rPr>
              <a:t>158.9</a:t>
            </a:r>
            <a:r>
              <a:rPr sz="3000" dirty="0">
                <a:latin typeface="Symbol"/>
                <a:cs typeface="Symbol"/>
              </a:rPr>
              <a:t></a:t>
            </a:r>
            <a:r>
              <a:rPr sz="5850" baseline="-2849" dirty="0">
                <a:latin typeface="Symbol"/>
                <a:cs typeface="Symbol"/>
              </a:rPr>
              <a:t></a:t>
            </a:r>
            <a:r>
              <a:rPr sz="5850" spc="-937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Times New Roman"/>
                <a:cs typeface="Times New Roman"/>
              </a:rPr>
              <a:t>V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b="1" dirty="0">
                <a:latin typeface="Times New Roman"/>
                <a:cs typeface="Times New Roman"/>
              </a:rPr>
              <a:t>9.985</a:t>
            </a:r>
            <a:r>
              <a:rPr sz="3000" b="1" spc="-405" dirty="0">
                <a:latin typeface="Times New Roman"/>
                <a:cs typeface="Times New Roman"/>
              </a:rPr>
              <a:t> </a:t>
            </a:r>
            <a:r>
              <a:rPr sz="3000" b="1" spc="30" dirty="0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438400"/>
            <a:ext cx="3794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Thanks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5943600" cy="689932"/>
          </a:xfrm>
          <a:prstGeom prst="rect">
            <a:avLst/>
          </a:prstGeom>
          <a:effectLst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80" dirty="0" smtClean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to be covered</a:t>
            </a:r>
            <a:endParaRPr b="1" spc="80" dirty="0">
              <a:uFill>
                <a:solidFill>
                  <a:srgbClr val="FF000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21054"/>
            <a:ext cx="3735070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DC and </a:t>
            </a:r>
            <a:r>
              <a:rPr sz="2400" b="1" spc="-10" dirty="0">
                <a:latin typeface="Times New Roman"/>
                <a:cs typeface="Times New Roman"/>
              </a:rPr>
              <a:t>AC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Currents.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 Sinusoid.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  <a:tabLst>
                <a:tab pos="683260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Some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Definitions.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  <a:tabLst>
                <a:tab pos="683260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Phase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Difference.</a:t>
            </a:r>
            <a:endParaRPr sz="2400">
              <a:latin typeface="Times New Roman"/>
              <a:cs typeface="Times New Roman"/>
            </a:endParaRPr>
          </a:p>
          <a:p>
            <a:pPr marL="683260" marR="363855" indent="-327025">
              <a:lnSpc>
                <a:spcPct val="100000"/>
              </a:lnSpc>
              <a:spcBef>
                <a:spcPts val="575"/>
              </a:spcBef>
              <a:tabLst>
                <a:tab pos="683260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Physical Model for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 Sinusoid.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Average of a </a:t>
            </a:r>
            <a:r>
              <a:rPr sz="2400" b="1" spc="-5" dirty="0">
                <a:latin typeface="Times New Roman"/>
                <a:cs typeface="Times New Roman"/>
              </a:rPr>
              <a:t>sine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wave.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RMS </a:t>
            </a:r>
            <a:r>
              <a:rPr sz="2400" b="1" dirty="0">
                <a:latin typeface="Times New Roman"/>
                <a:cs typeface="Times New Roman"/>
              </a:rPr>
              <a:t>or Effective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Concept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Phasors.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  <a:tabLst>
                <a:tab pos="683260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Operations 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Phasors.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1246073"/>
            <a:ext cx="377571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Additions 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Phasors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Using </a:t>
            </a:r>
            <a:r>
              <a:rPr sz="2400" b="1" dirty="0">
                <a:latin typeface="Times New Roman"/>
                <a:cs typeface="Times New Roman"/>
              </a:rPr>
              <a:t>Complex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Power and Power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Factor.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Purely Resistive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Circuit.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Purely </a:t>
            </a:r>
            <a:r>
              <a:rPr sz="2400" b="1" spc="-5" dirty="0">
                <a:latin typeface="Times New Roman"/>
                <a:cs typeface="Times New Roman"/>
              </a:rPr>
              <a:t>Inductive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Circuit.</a:t>
            </a:r>
            <a:endParaRPr sz="24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90"/>
              </a:spcBef>
              <a:tabLst>
                <a:tab pos="682625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Inductive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Reactance.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Purely </a:t>
            </a:r>
            <a:r>
              <a:rPr sz="2400" b="1" spc="-5" dirty="0">
                <a:latin typeface="Times New Roman"/>
                <a:cs typeface="Times New Roman"/>
              </a:rPr>
              <a:t>Capacitive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Circuit.</a:t>
            </a:r>
            <a:endParaRPr sz="24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85"/>
              </a:spcBef>
              <a:tabLst>
                <a:tab pos="682625" algn="l"/>
              </a:tabLst>
            </a:pPr>
            <a:r>
              <a:rPr sz="1450" spc="-10" dirty="0">
                <a:solidFill>
                  <a:srgbClr val="3A812E"/>
                </a:solidFill>
                <a:latin typeface="Wingdings"/>
                <a:cs typeface="Wingdings"/>
              </a:rPr>
              <a:t></a:t>
            </a:r>
            <a:r>
              <a:rPr sz="1450" spc="-10" dirty="0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Capacitive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Reactance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63" y="541985"/>
            <a:ext cx="2632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Difference</a:t>
            </a:r>
            <a:r>
              <a:rPr sz="2500" b="1" spc="-9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500" b="1" spc="5" dirty="0">
                <a:solidFill>
                  <a:srgbClr val="0066FF"/>
                </a:solidFill>
                <a:latin typeface="Times New Roman"/>
                <a:cs typeface="Times New Roman"/>
              </a:rPr>
              <a:t>between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12622"/>
            <a:ext cx="381507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5" dirty="0">
                <a:solidFill>
                  <a:srgbClr val="CC0000"/>
                </a:solidFill>
                <a:latin typeface="Times New Roman"/>
                <a:cs typeface="Times New Roman"/>
              </a:rPr>
              <a:t>DC </a:t>
            </a:r>
            <a:r>
              <a:rPr sz="34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and </a:t>
            </a:r>
            <a:r>
              <a:rPr sz="3400" b="1" spc="-195" dirty="0">
                <a:solidFill>
                  <a:srgbClr val="CC0000"/>
                </a:solidFill>
                <a:latin typeface="Times New Roman"/>
                <a:cs typeface="Times New Roman"/>
              </a:rPr>
              <a:t>AC</a:t>
            </a:r>
            <a:r>
              <a:rPr sz="3400" b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400" b="1" spc="-105" dirty="0">
                <a:solidFill>
                  <a:srgbClr val="CC0000"/>
                </a:solidFill>
                <a:latin typeface="Times New Roman"/>
                <a:cs typeface="Times New Roman"/>
              </a:rPr>
              <a:t>Currents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578610"/>
            <a:ext cx="8398510" cy="36957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636905" indent="-342900" algn="just">
              <a:lnSpc>
                <a:spcPts val="3030"/>
              </a:lnSpc>
              <a:spcBef>
                <a:spcPts val="47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dc circuits, when a current of 3 A </a:t>
            </a:r>
            <a:r>
              <a:rPr sz="2800" dirty="0">
                <a:latin typeface="Times New Roman"/>
                <a:cs typeface="Times New Roman"/>
              </a:rPr>
              <a:t>adds </a:t>
            </a:r>
            <a:r>
              <a:rPr sz="2800" spc="-5" dirty="0">
                <a:latin typeface="Times New Roman"/>
                <a:cs typeface="Times New Roman"/>
              </a:rPr>
              <a:t>to another  current of 4 A, the net current is always 7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67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However, an ac current of 3 A when added to another ac  current of 4 A can result anything between 1 A and 7 A,  depending upon their relative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phase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212090" indent="-342900">
              <a:lnSpc>
                <a:spcPct val="90000"/>
              </a:lnSpc>
              <a:spcBef>
                <a:spcPts val="64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  <a:tab pos="114427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similar to </a:t>
            </a:r>
            <a:r>
              <a:rPr sz="2800" dirty="0">
                <a:latin typeface="Times New Roman"/>
                <a:cs typeface="Times New Roman"/>
              </a:rPr>
              <a:t>adding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force </a:t>
            </a:r>
            <a:r>
              <a:rPr sz="2800" spc="-5" dirty="0">
                <a:latin typeface="Times New Roman"/>
                <a:cs typeface="Times New Roman"/>
              </a:rPr>
              <a:t>of 3 N </a:t>
            </a:r>
            <a:r>
              <a:rPr sz="2800" dirty="0">
                <a:latin typeface="Times New Roman"/>
                <a:cs typeface="Times New Roman"/>
              </a:rPr>
              <a:t>to another force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N.	The result is not necessarily a </a:t>
            </a:r>
            <a:r>
              <a:rPr sz="2800" dirty="0">
                <a:latin typeface="Times New Roman"/>
                <a:cs typeface="Times New Roman"/>
              </a:rPr>
              <a:t>force </a:t>
            </a:r>
            <a:r>
              <a:rPr sz="2800" spc="-5" dirty="0">
                <a:latin typeface="Times New Roman"/>
                <a:cs typeface="Times New Roman"/>
              </a:rPr>
              <a:t>of 7 N. It </a:t>
            </a:r>
            <a:r>
              <a:rPr sz="2800" dirty="0">
                <a:latin typeface="Times New Roman"/>
                <a:cs typeface="Times New Roman"/>
              </a:rPr>
              <a:t>be  </a:t>
            </a:r>
            <a:r>
              <a:rPr sz="2800" spc="-5" dirty="0">
                <a:latin typeface="Times New Roman"/>
                <a:cs typeface="Times New Roman"/>
              </a:rPr>
              <a:t>anything between 1 N to 7 N, depending on their  relative </a:t>
            </a:r>
            <a:r>
              <a:rPr sz="2800" b="1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directions.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added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vectorially.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275" y="337937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173" y="0"/>
                </a:lnTo>
              </a:path>
            </a:pathLst>
          </a:custGeom>
          <a:ln w="1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3763" y="33793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159" y="0"/>
                </a:lnTo>
              </a:path>
            </a:pathLst>
          </a:custGeom>
          <a:ln w="1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5216" y="33793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159" y="0"/>
                </a:lnTo>
              </a:path>
            </a:pathLst>
          </a:custGeom>
          <a:ln w="1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781939"/>
            <a:ext cx="8016240" cy="31699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31800" marR="514350" indent="-342900">
              <a:lnSpc>
                <a:spcPts val="3240"/>
              </a:lnSpc>
              <a:spcBef>
                <a:spcPts val="50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431165" algn="l"/>
                <a:tab pos="431800" algn="l"/>
                <a:tab pos="3300729" algn="l"/>
                <a:tab pos="425323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r>
              <a:rPr sz="3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that	KCL	does not apply to</a:t>
            </a:r>
            <a:r>
              <a:rPr sz="3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AC  Circuits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 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42900" algn="l"/>
                <a:tab pos="343535" algn="l"/>
                <a:tab pos="3943985" algn="l"/>
              </a:tabLst>
            </a:pP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Ans. </a:t>
            </a:r>
            <a:r>
              <a:rPr sz="2800" spc="-60" dirty="0">
                <a:latin typeface="Times New Roman"/>
                <a:cs typeface="Times New Roman"/>
              </a:rPr>
              <a:t>:Yes,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apply.	</a:t>
            </a:r>
            <a:r>
              <a:rPr sz="2800" spc="-20" dirty="0">
                <a:latin typeface="Times New Roman"/>
                <a:cs typeface="Times New Roman"/>
              </a:rPr>
              <a:t>However,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ac </a:t>
            </a:r>
            <a:r>
              <a:rPr sz="2800" spc="-5" dirty="0">
                <a:latin typeface="Times New Roman"/>
                <a:cs typeface="Times New Roman"/>
              </a:rPr>
              <a:t>currents </a:t>
            </a:r>
            <a:r>
              <a:rPr sz="2800" spc="-10" dirty="0">
                <a:latin typeface="Times New Roman"/>
                <a:cs typeface="Times New Roman"/>
              </a:rPr>
              <a:t>are  </a:t>
            </a:r>
            <a:r>
              <a:rPr sz="2800" spc="-5" dirty="0">
                <a:latin typeface="Times New Roman"/>
                <a:cs typeface="Times New Roman"/>
              </a:rPr>
              <a:t>added in a Phasor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2068830">
              <a:lnSpc>
                <a:spcPct val="100000"/>
              </a:lnSpc>
              <a:spcBef>
                <a:spcPts val="5"/>
              </a:spcBef>
            </a:pPr>
            <a:r>
              <a:rPr sz="3850" i="1" spc="60" dirty="0">
                <a:latin typeface="Times New Roman"/>
                <a:cs typeface="Times New Roman"/>
              </a:rPr>
              <a:t>I </a:t>
            </a:r>
            <a:r>
              <a:rPr sz="3850" spc="100" dirty="0">
                <a:latin typeface="Symbol"/>
                <a:cs typeface="Symbol"/>
              </a:rPr>
              <a:t></a:t>
            </a:r>
            <a:r>
              <a:rPr sz="3850" spc="100" dirty="0">
                <a:latin typeface="Times New Roman"/>
                <a:cs typeface="Times New Roman"/>
              </a:rPr>
              <a:t> </a:t>
            </a:r>
            <a:r>
              <a:rPr sz="3850" i="1" spc="210" dirty="0">
                <a:latin typeface="Times New Roman"/>
                <a:cs typeface="Times New Roman"/>
              </a:rPr>
              <a:t>I</a:t>
            </a:r>
            <a:r>
              <a:rPr sz="3375" spc="315" baseline="-4938" dirty="0">
                <a:latin typeface="Times New Roman"/>
                <a:cs typeface="Times New Roman"/>
              </a:rPr>
              <a:t>1 </a:t>
            </a:r>
            <a:r>
              <a:rPr sz="3850" spc="100" dirty="0">
                <a:latin typeface="Symbol"/>
                <a:cs typeface="Symbol"/>
              </a:rPr>
              <a:t></a:t>
            </a:r>
            <a:r>
              <a:rPr sz="3850" spc="100" dirty="0">
                <a:latin typeface="Times New Roman"/>
                <a:cs typeface="Times New Roman"/>
              </a:rPr>
              <a:t> </a:t>
            </a:r>
            <a:r>
              <a:rPr sz="3850" i="1" spc="60" dirty="0">
                <a:latin typeface="Times New Roman"/>
                <a:cs typeface="Times New Roman"/>
              </a:rPr>
              <a:t>I</a:t>
            </a:r>
            <a:r>
              <a:rPr sz="3850" i="1" spc="-565" dirty="0">
                <a:latin typeface="Times New Roman"/>
                <a:cs typeface="Times New Roman"/>
              </a:rPr>
              <a:t> </a:t>
            </a:r>
            <a:r>
              <a:rPr sz="3375" spc="75" baseline="-4938" dirty="0">
                <a:latin typeface="Times New Roman"/>
                <a:cs typeface="Times New Roman"/>
              </a:rPr>
              <a:t>2</a:t>
            </a:r>
            <a:endParaRPr sz="3375" baseline="-493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4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6125"/>
            <a:ext cx="4188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80" dirty="0">
                <a:latin typeface="Times New Roman"/>
                <a:cs typeface="Times New Roman"/>
              </a:rPr>
              <a:t>A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Sinusoid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" y="4478780"/>
            <a:ext cx="8419465" cy="138366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5"/>
              </a:spcBef>
              <a:tabLst>
                <a:tab pos="4610735" algn="l"/>
              </a:tabLst>
            </a:pP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66F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Current </a:t>
            </a:r>
            <a:r>
              <a:rPr sz="2800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i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versus</a:t>
            </a:r>
            <a:r>
              <a:rPr sz="2800" spc="2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angle</a:t>
            </a:r>
            <a:r>
              <a:rPr sz="2800" spc="1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FF"/>
                </a:solidFill>
                <a:latin typeface="Times New Roman"/>
                <a:cs typeface="Times New Roman"/>
              </a:rPr>
              <a:t>ωt</a:t>
            </a: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.	(</a:t>
            </a:r>
            <a:r>
              <a:rPr sz="2800" i="1" dirty="0">
                <a:solidFill>
                  <a:srgbClr val="0066F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Current </a:t>
            </a:r>
            <a:r>
              <a:rPr sz="2800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i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versus </a:t>
            </a:r>
            <a:r>
              <a:rPr sz="2800" spc="-10" dirty="0">
                <a:solidFill>
                  <a:srgbClr val="0066FF"/>
                </a:solidFill>
                <a:latin typeface="Times New Roman"/>
                <a:cs typeface="Times New Roman"/>
              </a:rPr>
              <a:t>time</a:t>
            </a:r>
            <a:r>
              <a:rPr sz="2800" spc="-2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1585"/>
              </a:spcBef>
            </a:pPr>
            <a:r>
              <a:rPr sz="3650" i="1" spc="25" dirty="0">
                <a:latin typeface="Times New Roman"/>
                <a:cs typeface="Times New Roman"/>
              </a:rPr>
              <a:t>i </a:t>
            </a:r>
            <a:r>
              <a:rPr sz="3650" spc="55" dirty="0">
                <a:latin typeface="Symbol"/>
                <a:cs typeface="Symbol"/>
              </a:rPr>
              <a:t></a:t>
            </a:r>
            <a:r>
              <a:rPr sz="3650" spc="55" dirty="0">
                <a:latin typeface="Times New Roman"/>
                <a:cs typeface="Times New Roman"/>
              </a:rPr>
              <a:t> </a:t>
            </a:r>
            <a:r>
              <a:rPr sz="3650" i="1" spc="120" dirty="0">
                <a:latin typeface="Times New Roman"/>
                <a:cs typeface="Times New Roman"/>
              </a:rPr>
              <a:t>I</a:t>
            </a:r>
            <a:r>
              <a:rPr sz="3150" spc="179" baseline="-23809" dirty="0">
                <a:latin typeface="Times New Roman"/>
                <a:cs typeface="Times New Roman"/>
              </a:rPr>
              <a:t>m</a:t>
            </a:r>
            <a:r>
              <a:rPr sz="3150" spc="-7" baseline="-23809" dirty="0">
                <a:latin typeface="Times New Roman"/>
                <a:cs typeface="Times New Roman"/>
              </a:rPr>
              <a:t> </a:t>
            </a:r>
            <a:r>
              <a:rPr sz="3650" spc="50" dirty="0">
                <a:latin typeface="Times New Roman"/>
                <a:cs typeface="Times New Roman"/>
              </a:rPr>
              <a:t>sin</a:t>
            </a:r>
            <a:r>
              <a:rPr sz="3850" i="1" spc="50" dirty="0">
                <a:latin typeface="Symbol"/>
                <a:cs typeface="Symbol"/>
              </a:rPr>
              <a:t></a:t>
            </a:r>
            <a:r>
              <a:rPr sz="3650" i="1" spc="50" dirty="0">
                <a:latin typeface="Times New Roman"/>
                <a:cs typeface="Times New Roman"/>
              </a:rPr>
              <a:t>t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956" y="1240291"/>
            <a:ext cx="8358939" cy="3128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925" y="766764"/>
            <a:ext cx="7346730" cy="533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9075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387" y="641954"/>
            <a:ext cx="8284779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936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1297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rgbClr val="3A812E"/>
                </a:solidFill>
                <a:latin typeface="Times New Roman"/>
                <a:cs typeface="Times New Roman"/>
              </a:rPr>
              <a:t>Some</a:t>
            </a:r>
            <a:r>
              <a:rPr b="1" spc="-40" dirty="0">
                <a:solidFill>
                  <a:srgbClr val="3A812E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3A812E"/>
                </a:solidFill>
                <a:latin typeface="Times New Roman"/>
                <a:cs typeface="Times New Roman"/>
              </a:rPr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773368" y="5955104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2911" y="0"/>
                </a:lnTo>
              </a:path>
            </a:pathLst>
          </a:custGeom>
          <a:ln w="1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62096" y="5952950"/>
            <a:ext cx="2266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2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1116838"/>
            <a:ext cx="7780020" cy="520776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marR="17780" indent="-342900">
              <a:lnSpc>
                <a:spcPct val="90000"/>
              </a:lnSpc>
              <a:spcBef>
                <a:spcPts val="459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Amplitude (or peak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value) 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maximum  </a:t>
            </a:r>
            <a:r>
              <a:rPr sz="3000" dirty="0">
                <a:latin typeface="Times New Roman"/>
                <a:cs typeface="Times New Roman"/>
              </a:rPr>
              <a:t>value, </a:t>
            </a:r>
            <a:r>
              <a:rPr sz="3000" spc="-5" dirty="0">
                <a:latin typeface="Times New Roman"/>
                <a:cs typeface="Times New Roman"/>
              </a:rPr>
              <a:t>positive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negative, </a:t>
            </a:r>
            <a:r>
              <a:rPr sz="3000" dirty="0">
                <a:latin typeface="Times New Roman"/>
                <a:cs typeface="Times New Roman"/>
              </a:rPr>
              <a:t>of an </a:t>
            </a:r>
            <a:r>
              <a:rPr sz="3000" spc="-5" dirty="0">
                <a:latin typeface="Times New Roman"/>
                <a:cs typeface="Times New Roman"/>
              </a:rPr>
              <a:t>alternating  quantity.</a:t>
            </a:r>
            <a:endParaRPr sz="3000">
              <a:latin typeface="Times New Roman"/>
              <a:cs typeface="Times New Roman"/>
            </a:endParaRPr>
          </a:p>
          <a:p>
            <a:pPr marL="368300" marR="717550" indent="-342900">
              <a:lnSpc>
                <a:spcPts val="3240"/>
              </a:lnSpc>
              <a:spcBef>
                <a:spcPts val="76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Instantaneous Value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value of </a:t>
            </a:r>
            <a:r>
              <a:rPr sz="3000" spc="-5" dirty="0">
                <a:latin typeface="Times New Roman"/>
                <a:cs typeface="Times New Roman"/>
              </a:rPr>
              <a:t>the  quantity </a:t>
            </a:r>
            <a:r>
              <a:rPr sz="3000" dirty="0">
                <a:latin typeface="Times New Roman"/>
                <a:cs typeface="Times New Roman"/>
              </a:rPr>
              <a:t>at any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instant.</a:t>
            </a:r>
            <a:endParaRPr sz="3000">
              <a:latin typeface="Times New Roman"/>
              <a:cs typeface="Times New Roman"/>
            </a:endParaRPr>
          </a:p>
          <a:p>
            <a:pPr marL="368300" marR="836930" indent="-342900">
              <a:lnSpc>
                <a:spcPts val="324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  <a:tab pos="3364865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Time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period</a:t>
            </a:r>
            <a:r>
              <a:rPr sz="3000" b="1" spc="15" dirty="0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(</a:t>
            </a:r>
            <a:r>
              <a:rPr sz="3000" b="1" i="1" spc="-5" dirty="0">
                <a:solidFill>
                  <a:srgbClr val="0066CC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)</a:t>
            </a:r>
            <a:r>
              <a:rPr sz="3000" b="1" spc="10" dirty="0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:	</a:t>
            </a:r>
            <a:r>
              <a:rPr sz="3000" dirty="0">
                <a:latin typeface="Times New Roman"/>
                <a:cs typeface="Times New Roman"/>
              </a:rPr>
              <a:t>It is the </a:t>
            </a:r>
            <a:r>
              <a:rPr sz="3000" spc="-5" dirty="0">
                <a:latin typeface="Times New Roman"/>
                <a:cs typeface="Times New Roman"/>
              </a:rPr>
              <a:t>duration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  </a:t>
            </a:r>
            <a:r>
              <a:rPr sz="3000" spc="-5" dirty="0">
                <a:latin typeface="Times New Roman"/>
                <a:cs typeface="Times New Roman"/>
              </a:rPr>
              <a:t>complete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cycle.</a:t>
            </a:r>
            <a:endParaRPr sz="3000">
              <a:latin typeface="Times New Roman"/>
              <a:cs typeface="Times New Roman"/>
            </a:endParaRPr>
          </a:p>
          <a:p>
            <a:pPr marL="368300" marR="342265" indent="-342900">
              <a:lnSpc>
                <a:spcPts val="324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Frequency (</a:t>
            </a:r>
            <a:r>
              <a:rPr sz="3000" b="1" i="1" spc="-5" dirty="0">
                <a:solidFill>
                  <a:srgbClr val="0066CC"/>
                </a:solidFill>
                <a:latin typeface="Times New Roman"/>
                <a:cs typeface="Times New Roman"/>
              </a:rPr>
              <a:t>f</a:t>
            </a:r>
            <a:r>
              <a:rPr sz="3000" b="1" spc="-5" dirty="0">
                <a:solidFill>
                  <a:srgbClr val="0066CC"/>
                </a:solidFill>
                <a:latin typeface="Times New Roman"/>
                <a:cs typeface="Times New Roman"/>
              </a:rPr>
              <a:t>) </a:t>
            </a: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number of cycles that  occurs in one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second.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4627880">
              <a:lnSpc>
                <a:spcPct val="100000"/>
              </a:lnSpc>
              <a:tabLst>
                <a:tab pos="4890135" algn="l"/>
              </a:tabLst>
            </a:pPr>
            <a:r>
              <a:rPr sz="2800" i="1" spc="10" dirty="0">
                <a:latin typeface="Times New Roman"/>
                <a:cs typeface="Times New Roman"/>
              </a:rPr>
              <a:t>f	</a:t>
            </a:r>
            <a:r>
              <a:rPr sz="2800" spc="20" dirty="0">
                <a:latin typeface="Symbol"/>
                <a:cs typeface="Symbol"/>
              </a:rPr>
              <a:t>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4200" spc="30" baseline="34722" dirty="0">
                <a:latin typeface="Times New Roman"/>
                <a:cs typeface="Times New Roman"/>
              </a:rPr>
              <a:t>1</a:t>
            </a:r>
            <a:endParaRPr sz="4200" baseline="3472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1006"/>
            <a:ext cx="7767955" cy="277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2135">
              <a:lnSpc>
                <a:spcPct val="100099"/>
              </a:lnSpc>
              <a:spcBef>
                <a:spcPts val="9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84200" algn="l"/>
                <a:tab pos="584835" algn="l"/>
                <a:tab pos="6713220" algn="l"/>
              </a:tabLst>
            </a:pPr>
            <a:r>
              <a:rPr sz="3000" b="1" dirty="0">
                <a:solidFill>
                  <a:srgbClr val="0066CC"/>
                </a:solidFill>
                <a:latin typeface="Times New Roman"/>
                <a:cs typeface="Times New Roman"/>
              </a:rPr>
              <a:t>Angular Frequency : </a:t>
            </a:r>
            <a:r>
              <a:rPr sz="3000" dirty="0">
                <a:latin typeface="Times New Roman"/>
                <a:cs typeface="Times New Roman"/>
              </a:rPr>
              <a:t>Angular frequency,  denoted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i="1" dirty="0">
                <a:latin typeface="Times New Roman"/>
                <a:cs typeface="Times New Roman"/>
              </a:rPr>
              <a:t>ω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equal to the number of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radians  </a:t>
            </a:r>
            <a:r>
              <a:rPr sz="3000" dirty="0">
                <a:latin typeface="Times New Roman"/>
                <a:cs typeface="Times New Roman"/>
              </a:rPr>
              <a:t>covered in one </a:t>
            </a:r>
            <a:r>
              <a:rPr sz="3000" spc="-5" dirty="0">
                <a:latin typeface="Times New Roman"/>
                <a:cs typeface="Times New Roman"/>
              </a:rPr>
              <a:t>second. Its </a:t>
            </a:r>
            <a:r>
              <a:rPr sz="3000" dirty="0">
                <a:latin typeface="Times New Roman"/>
                <a:cs typeface="Times New Roman"/>
              </a:rPr>
              <a:t>unit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rad/s.	</a:t>
            </a:r>
            <a:r>
              <a:rPr sz="3000" dirty="0">
                <a:latin typeface="Times New Roman"/>
                <a:cs typeface="Times New Roman"/>
              </a:rPr>
              <a:t>Since  one </a:t>
            </a:r>
            <a:r>
              <a:rPr sz="3000" spc="-5" dirty="0">
                <a:latin typeface="Times New Roman"/>
                <a:cs typeface="Times New Roman"/>
              </a:rPr>
              <a:t>cycle </a:t>
            </a:r>
            <a:r>
              <a:rPr sz="3000" dirty="0">
                <a:latin typeface="Times New Roman"/>
                <a:cs typeface="Times New Roman"/>
              </a:rPr>
              <a:t>covers 2π </a:t>
            </a:r>
            <a:r>
              <a:rPr sz="3000" spc="-5" dirty="0">
                <a:latin typeface="Times New Roman"/>
                <a:cs typeface="Times New Roman"/>
              </a:rPr>
              <a:t>radians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there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i="1" dirty="0">
                <a:latin typeface="Times New Roman"/>
                <a:cs typeface="Times New Roman"/>
              </a:rPr>
              <a:t>f  </a:t>
            </a:r>
            <a:r>
              <a:rPr sz="3000" spc="-5" dirty="0">
                <a:latin typeface="Times New Roman"/>
                <a:cs typeface="Times New Roman"/>
              </a:rPr>
              <a:t>cycles in one second, the angular frequency is  </a:t>
            </a:r>
            <a:r>
              <a:rPr sz="3000" dirty="0">
                <a:latin typeface="Times New Roman"/>
                <a:cs typeface="Times New Roman"/>
              </a:rPr>
              <a:t>given</a:t>
            </a:r>
            <a:r>
              <a:rPr sz="3000" spc="-5" dirty="0">
                <a:latin typeface="Times New Roman"/>
                <a:cs typeface="Times New Roman"/>
              </a:rPr>
              <a:t> 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2367" y="4587490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441" y="0"/>
                </a:lnTo>
              </a:path>
            </a:pathLst>
          </a:custGeom>
          <a:ln w="16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2433" y="4586934"/>
            <a:ext cx="26225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8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179" y="4242572"/>
            <a:ext cx="129159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i="1" spc="-35" dirty="0">
                <a:latin typeface="Symbol"/>
                <a:cs typeface="Symbol"/>
              </a:rPr>
              <a:t></a:t>
            </a:r>
            <a:r>
              <a:rPr sz="3400" i="1" spc="-3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Symbol"/>
                <a:cs typeface="Symbol"/>
              </a:rPr>
              <a:t>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2π</a:t>
            </a:r>
            <a:r>
              <a:rPr sz="3200" i="1" spc="60" dirty="0"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8292" y="3985154"/>
            <a:ext cx="126619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100" i="1" spc="-52" baseline="-33496" dirty="0">
                <a:latin typeface="Symbol"/>
                <a:cs typeface="Symbol"/>
              </a:rPr>
              <a:t></a:t>
            </a:r>
            <a:r>
              <a:rPr sz="5100" i="1" spc="-52" baseline="-33496" dirty="0">
                <a:latin typeface="Times New Roman"/>
                <a:cs typeface="Times New Roman"/>
              </a:rPr>
              <a:t> </a:t>
            </a:r>
            <a:r>
              <a:rPr sz="4800" spc="120" baseline="-35590" dirty="0">
                <a:latin typeface="Symbol"/>
                <a:cs typeface="Symbol"/>
              </a:rPr>
              <a:t></a:t>
            </a:r>
            <a:r>
              <a:rPr sz="4800" spc="150" baseline="-3559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2π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7193" y="4266372"/>
            <a:ext cx="37528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30" dirty="0">
                <a:latin typeface="Times New Roman"/>
                <a:cs typeface="Times New Roman"/>
              </a:rPr>
              <a:t>o</a:t>
            </a:r>
            <a:r>
              <a:rPr sz="3200" spc="5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671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Topics to be covered</vt:lpstr>
      <vt:lpstr>DC and AC Currents</vt:lpstr>
      <vt:lpstr>Slide 4</vt:lpstr>
      <vt:lpstr>A Sinusoid</vt:lpstr>
      <vt:lpstr>Slide 6</vt:lpstr>
      <vt:lpstr>Slide 7</vt:lpstr>
      <vt:lpstr>Some Definitions</vt:lpstr>
      <vt:lpstr>Slide 9</vt:lpstr>
      <vt:lpstr>Slide 10</vt:lpstr>
      <vt:lpstr>A rotating bar generates  a sinusoidal wave.</vt:lpstr>
      <vt:lpstr>Physical Model for a Sinusoid</vt:lpstr>
      <vt:lpstr>Phase Difference</vt:lpstr>
      <vt:lpstr>Slide 14</vt:lpstr>
      <vt:lpstr>Example 1</vt:lpstr>
      <vt:lpstr>Slide 16</vt:lpstr>
      <vt:lpstr>or  sin  0.36  or 338.9</vt:lpstr>
      <vt:lpstr>The value of voltage at 12 ms,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Steady State Analysis of Sinusoid</dc:title>
  <dc:creator>jyoti.vyas</dc:creator>
  <cp:lastModifiedBy>abhishek.kashyap</cp:lastModifiedBy>
  <cp:revision>18</cp:revision>
  <dcterms:created xsi:type="dcterms:W3CDTF">2021-03-03T04:09:28Z</dcterms:created>
  <dcterms:modified xsi:type="dcterms:W3CDTF">2022-02-07T06:47:46Z</dcterms:modified>
</cp:coreProperties>
</file>