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79" r:id="rId2"/>
    <p:sldId id="327" r:id="rId3"/>
    <p:sldId id="325" r:id="rId4"/>
    <p:sldId id="326" r:id="rId5"/>
    <p:sldId id="283" r:id="rId6"/>
    <p:sldId id="282" r:id="rId7"/>
    <p:sldId id="281" r:id="rId8"/>
    <p:sldId id="299" r:id="rId9"/>
    <p:sldId id="300" r:id="rId10"/>
    <p:sldId id="321" r:id="rId11"/>
    <p:sldId id="320" r:id="rId12"/>
    <p:sldId id="319" r:id="rId13"/>
    <p:sldId id="328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E4373-40FC-463E-B76D-23FE98C1655C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9171A-84B2-4DF2-89AA-8CAF13600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661B9-8328-49A2-9721-CCE6F8D868A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6AAA-13BD-4367-8500-1F190391C6A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0"/>
            <a:ext cx="730134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ELECTRICAL SCIENCE-1</a:t>
            </a:r>
          </a:p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(15B11EC111)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Unit-4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Sinusoidal Steady State Analysis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Lecture-3</a:t>
            </a:r>
            <a:endParaRPr lang="en-IN" sz="3200" dirty="0"/>
          </a:p>
        </p:txBody>
      </p:sp>
      <p:sp>
        <p:nvSpPr>
          <p:cNvPr id="6" name="TextBox 4"/>
          <p:cNvSpPr txBox="1"/>
          <p:nvPr/>
        </p:nvSpPr>
        <p:spPr>
          <a:xfrm>
            <a:off x="3810000" y="5715000"/>
            <a:ext cx="482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Dr. Abhishek Kashyap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Assistant Professor (Senior Grade, JIIT Noida)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304800"/>
            <a:ext cx="5489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Summary of voltage-current relationships</a:t>
            </a:r>
            <a:endParaRPr lang="en-IN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5629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304800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Example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The voltage v = 12 </a:t>
            </a:r>
            <a:r>
              <a:rPr lang="en-IN" b="1" dirty="0" err="1" smtClean="0"/>
              <a:t>cos</a:t>
            </a:r>
            <a:r>
              <a:rPr lang="en-IN" b="1" dirty="0" smtClean="0"/>
              <a:t>(60t + 45</a:t>
            </a:r>
            <a:r>
              <a:rPr lang="en-IN" b="1" baseline="30000" dirty="0" smtClean="0"/>
              <a:t>0</a:t>
            </a:r>
            <a:r>
              <a:rPr lang="en-IN" b="1" dirty="0" smtClean="0"/>
              <a:t>) is applied to a 0.1-H inductor. Find the steady-state current through the inductor.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304800"/>
            <a:ext cx="1334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Solution: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609600" y="1143000"/>
            <a:ext cx="1765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For the inductor,</a:t>
            </a:r>
            <a:endParaRPr lang="en-I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1201430"/>
            <a:ext cx="1295400" cy="32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52600" y="2133600"/>
            <a:ext cx="789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where</a:t>
            </a:r>
            <a:endParaRPr lang="en-IN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09800"/>
            <a:ext cx="151141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029200" y="2209800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and</a:t>
            </a:r>
            <a:endParaRPr lang="en-IN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209800"/>
            <a:ext cx="1619250" cy="37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09600" y="3200400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Hence,</a:t>
            </a:r>
            <a:endParaRPr lang="en-IN" b="1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200400"/>
            <a:ext cx="5566311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09600" y="4800600"/>
            <a:ext cx="358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Converting this to the time domain,</a:t>
            </a:r>
            <a:endParaRPr lang="en-IN" b="1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0" y="5334000"/>
            <a:ext cx="350323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Charles K. Alexander (Author), Matthew N.O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Sadiku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“ Fundamentals of Electric Circuits”, 6th ed,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Tata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Mc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Hill, 2019.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Kulshreshtha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Basic Electrical Engineering, Revised 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Tata Mc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Hill, 2017.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K.Mehta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Mehta, Basic Electrical Engineering, 6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Publishing, 2012.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B6F15528-21DE-4FAA-801E-634DDDAF4B2B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lnSpc>
                  <a:spcPct val="150000"/>
                </a:lnSpc>
              </a:pPr>
              <a:t>13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438400"/>
            <a:ext cx="37940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accent1"/>
                </a:solidFill>
              </a:rPr>
              <a:t>Thanks</a:t>
            </a:r>
            <a:endParaRPr lang="en-US" sz="96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152400" y="275825"/>
            <a:ext cx="8839200" cy="443711"/>
          </a:xfrm>
          <a:prstGeom prst="rect">
            <a:avLst/>
          </a:prstGeom>
          <a:effectLst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80" dirty="0" smtClean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to be covered</a:t>
            </a:r>
            <a:endParaRPr sz="2800" b="1" spc="80" dirty="0">
              <a:uFill>
                <a:solidFill>
                  <a:srgbClr val="FF0000"/>
                </a:solidFill>
              </a:u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40" dirty="0">
                <a:latin typeface="Times New Roman"/>
                <a:cs typeface="Times New Roman"/>
              </a:rPr>
              <a:pPr marL="38100">
                <a:lnSpc>
                  <a:spcPts val="1375"/>
                </a:lnSpc>
              </a:pPr>
              <a:t>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PROBLEMS BASED ON PHASOR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PHASOR RELATIONSHIPS FOR CIRCUIT ELEMENTS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04800"/>
            <a:ext cx="3733800" cy="2312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708150" y="5207794"/>
          <a:ext cx="1111250" cy="297656"/>
        </p:xfrm>
        <a:graphic>
          <a:graphicData uri="http://schemas.openxmlformats.org/presentationml/2006/ole">
            <p:oleObj spid="_x0000_s1026" name="Equation" r:id="rId4" imgW="1422360" imgH="380880" progId="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33400" y="1800974"/>
          <a:ext cx="2971800" cy="377315"/>
        </p:xfrm>
        <a:graphic>
          <a:graphicData uri="http://schemas.openxmlformats.org/presentationml/2006/ole">
            <p:oleObj spid="_x0000_s1027" name="Equation" r:id="rId5" imgW="1396800" imgH="177480" progId="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520700" y="2494244"/>
          <a:ext cx="5270500" cy="802994"/>
        </p:xfrm>
        <a:graphic>
          <a:graphicData uri="http://schemas.openxmlformats.org/presentationml/2006/ole">
            <p:oleObj spid="_x0000_s1028" name="Equation" r:id="rId6" imgW="3162240" imgH="482400" progId="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28600" y="5695727"/>
          <a:ext cx="4038600" cy="754286"/>
        </p:xfrm>
        <a:graphic>
          <a:graphicData uri="http://schemas.openxmlformats.org/presentationml/2006/ole">
            <p:oleObj spid="_x0000_s1029" name="Equation" r:id="rId7" imgW="2311200" imgH="431640" progId="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838200" y="3628060"/>
          <a:ext cx="3962400" cy="486740"/>
        </p:xfrm>
        <a:graphic>
          <a:graphicData uri="http://schemas.openxmlformats.org/presentationml/2006/ole">
            <p:oleObj spid="_x0000_s1030" name="Equation" r:id="rId8" imgW="2374560" imgH="291960" progId="">
              <p:embed/>
            </p:oleObj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762000" y="4383071"/>
          <a:ext cx="2514600" cy="493729"/>
        </p:xfrm>
        <a:graphic>
          <a:graphicData uri="http://schemas.openxmlformats.org/presentationml/2006/ole">
            <p:oleObj spid="_x0000_s1031" name="Equation" r:id="rId9" imgW="1485720" imgH="291960" progId="">
              <p:embed/>
            </p:oleObj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4648200" y="4724400"/>
          <a:ext cx="2767050" cy="1306513"/>
        </p:xfrm>
        <a:graphic>
          <a:graphicData uri="http://schemas.openxmlformats.org/presentationml/2006/ole">
            <p:oleObj spid="_x0000_s1032" name="Equation" r:id="rId10" imgW="1663560" imgH="787320" progId="">
              <p:embed/>
            </p:oleObj>
          </a:graphicData>
        </a:graphic>
      </p:graphicFrame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4724400" y="4038600"/>
            <a:ext cx="0" cy="609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" y="228600"/>
            <a:ext cx="5638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Given a voltage V=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Acos</a:t>
            </a:r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t+Bsin</a:t>
            </a:r>
            <a:r>
              <a:rPr lang="el-GR" sz="2000" b="1" dirty="0" smtClean="0">
                <a:latin typeface="Times New Roman" pitchFamily="18" charset="0"/>
                <a:cs typeface="Times New Roman" pitchFamily="18" charset="0"/>
              </a:rPr>
              <a:t> ω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Find the voltage in the form of V=C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ωt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+ θ).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133600"/>
            <a:ext cx="4267200" cy="289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41325" y="142875"/>
            <a:ext cx="1346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</a:rPr>
              <a:t>Example</a:t>
            </a:r>
            <a:endParaRPr lang="en-US" sz="2400" b="1" dirty="0">
              <a:latin typeface="Times New Roman" pitchFamily="18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124200" y="152400"/>
          <a:ext cx="3532188" cy="474663"/>
        </p:xfrm>
        <a:graphic>
          <a:graphicData uri="http://schemas.openxmlformats.org/presentationml/2006/ole">
            <p:oleObj spid="_x0000_s2050" name="Equation" r:id="rId5" imgW="1320480" imgH="177480" progId="">
              <p:embed/>
            </p:oleObj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810000" y="457200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410200" y="4572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28600" y="4267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43200" y="19812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267200" y="2209800"/>
          <a:ext cx="3386138" cy="2713038"/>
        </p:xfrm>
        <a:graphic>
          <a:graphicData uri="http://schemas.openxmlformats.org/presentationml/2006/ole">
            <p:oleObj spid="_x0000_s2051" name="Equation" r:id="rId6" imgW="1549080" imgH="1244520" progId="">
              <p:embed/>
            </p:oleObj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4343400" y="5334000"/>
          <a:ext cx="3581399" cy="529266"/>
        </p:xfrm>
        <a:graphic>
          <a:graphicData uri="http://schemas.openxmlformats.org/presentationml/2006/ole">
            <p:oleObj spid="_x0000_s2052" name="Equation" r:id="rId7" imgW="137160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5240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 smtClean="0"/>
              <a:t>Phasor</a:t>
            </a:r>
            <a:r>
              <a:rPr lang="en-IN" sz="2800" b="1" dirty="0" smtClean="0"/>
              <a:t> Relationships for Circuit Elements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1640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Resistor (R)</a:t>
            </a:r>
            <a:endParaRPr lang="en-IN" sz="24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838200"/>
            <a:ext cx="348195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00600" y="3733800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Voltage-current relations for a resistor in the: time domain, &amp; frequency domain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1752600"/>
            <a:ext cx="3372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If the current through a resistor R</a:t>
            </a:r>
            <a:endParaRPr lang="en-IN" b="1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362200"/>
            <a:ext cx="2566987" cy="3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1000" y="3048000"/>
            <a:ext cx="1721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voltage across it</a:t>
            </a:r>
            <a:endParaRPr lang="en-IN" b="1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581400"/>
            <a:ext cx="327660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114800"/>
            <a:ext cx="3370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The </a:t>
            </a:r>
            <a:r>
              <a:rPr lang="en-IN" b="1" dirty="0" err="1" smtClean="0"/>
              <a:t>phasor</a:t>
            </a:r>
            <a:r>
              <a:rPr lang="en-IN" b="1" dirty="0" smtClean="0"/>
              <a:t> form of this voltage is</a:t>
            </a:r>
            <a:endParaRPr lang="en-IN" b="1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4572000"/>
            <a:ext cx="1614487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81000" y="5105400"/>
            <a:ext cx="3880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/>
              <a:t>Phasor</a:t>
            </a:r>
            <a:r>
              <a:rPr lang="en-IN" b="1" dirty="0" smtClean="0"/>
              <a:t> representation of the current is</a:t>
            </a:r>
            <a:endParaRPr lang="en-IN" b="1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5105400"/>
            <a:ext cx="12192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62000" y="5715000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Hence,</a:t>
            </a:r>
            <a:endParaRPr lang="en-IN" b="1" dirty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5867400"/>
            <a:ext cx="1023074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535668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Voltage and current are in phase, as illustrated in the </a:t>
            </a:r>
            <a:r>
              <a:rPr lang="en-IN" b="1" dirty="0" err="1" smtClean="0"/>
              <a:t>phasor</a:t>
            </a:r>
            <a:r>
              <a:rPr lang="en-IN" b="1" dirty="0" smtClean="0"/>
              <a:t> diagram</a:t>
            </a:r>
            <a:endParaRPr lang="en-IN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145268"/>
            <a:ext cx="36099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10000" y="5345668"/>
            <a:ext cx="3182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/>
              <a:t>Phasor</a:t>
            </a:r>
            <a:r>
              <a:rPr lang="en-IN" b="1" dirty="0" smtClean="0"/>
              <a:t> diagram for the resistor.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1447800" y="15240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 smtClean="0"/>
              <a:t>Phasor</a:t>
            </a:r>
            <a:r>
              <a:rPr lang="en-IN" sz="2800" b="1" dirty="0" smtClean="0"/>
              <a:t> Relationships for Circuit Elements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990600"/>
            <a:ext cx="1640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Resistor (R)</a:t>
            </a:r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1659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Inductor (L)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47543" y="1447800"/>
            <a:ext cx="3234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Assume the current through it is</a:t>
            </a:r>
            <a:endParaRPr lang="en-IN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524000"/>
            <a:ext cx="2566987" cy="3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2133600"/>
            <a:ext cx="3384233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2209800"/>
            <a:ext cx="3369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The voltage across the inductor is</a:t>
            </a:r>
            <a:endParaRPr lang="en-IN" b="1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1" y="2716554"/>
            <a:ext cx="4267200" cy="76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05951" y="3657600"/>
            <a:ext cx="1195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Recall that</a:t>
            </a:r>
            <a:endParaRPr lang="en-IN" b="1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0" y="3962400"/>
            <a:ext cx="2852742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4572000"/>
            <a:ext cx="3586168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33400" y="5334000"/>
            <a:ext cx="318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which transforms to the </a:t>
            </a:r>
            <a:r>
              <a:rPr lang="en-IN" b="1" dirty="0" err="1" smtClean="0"/>
              <a:t>phasor</a:t>
            </a:r>
            <a:endParaRPr lang="en-IN" b="1" dirty="0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5939883"/>
            <a:ext cx="6705600" cy="49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447800" y="15240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 smtClean="0"/>
              <a:t>Phasor</a:t>
            </a:r>
            <a:r>
              <a:rPr lang="en-IN" sz="2800" b="1" dirty="0" smtClean="0"/>
              <a:t> Relationships for Circuit Elements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35255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But</a:t>
            </a:r>
            <a:endParaRPr lang="en-IN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352550"/>
            <a:ext cx="1371600" cy="45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352550"/>
            <a:ext cx="1398888" cy="47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62000" y="2343150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Thus,</a:t>
            </a:r>
            <a:endParaRPr lang="en-IN" b="1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343150"/>
            <a:ext cx="1890712" cy="46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3253085"/>
            <a:ext cx="441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The voltage and current are 90</a:t>
            </a:r>
            <a:r>
              <a:rPr lang="en-IN" b="1" baseline="30000" dirty="0" smtClean="0"/>
              <a:t>o</a:t>
            </a:r>
            <a:r>
              <a:rPr lang="en-IN" b="1" dirty="0" smtClean="0"/>
              <a:t> out of phase.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b="1" dirty="0" smtClean="0"/>
              <a:t>Specifically, the current lags the voltage by 90</a:t>
            </a:r>
            <a:r>
              <a:rPr lang="en-IN" b="1" baseline="30000" dirty="0" smtClean="0"/>
              <a:t>o</a:t>
            </a:r>
            <a:r>
              <a:rPr lang="en-IN" b="1" dirty="0" smtClean="0"/>
              <a:t>.</a:t>
            </a:r>
            <a:endParaRPr lang="en-IN" b="1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10125" y="3886200"/>
            <a:ext cx="410527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4800" y="685800"/>
            <a:ext cx="1659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Inductor (L)</a:t>
            </a:r>
            <a:endParaRPr lang="en-IN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1447800" y="15240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 smtClean="0"/>
              <a:t>Phasor</a:t>
            </a:r>
            <a:r>
              <a:rPr lang="en-IN" sz="2800" b="1" dirty="0" smtClean="0"/>
              <a:t> Relationships for Circuit Elements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182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Capacitor (C)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447800" y="152400"/>
            <a:ext cx="701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err="1" smtClean="0"/>
              <a:t>Phasor</a:t>
            </a:r>
            <a:r>
              <a:rPr lang="en-IN" sz="2800" b="1" dirty="0" smtClean="0"/>
              <a:t> Relationships for Circuit Elements</a:t>
            </a:r>
            <a:endParaRPr lang="en-IN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2566987" cy="36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2057400"/>
            <a:ext cx="3608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The current through the capacitor is</a:t>
            </a:r>
            <a:endParaRPr lang="en-IN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905000"/>
            <a:ext cx="1352550" cy="78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0" y="2895600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By following the same steps as we took for the inductor</a:t>
            </a:r>
            <a:endParaRPr lang="en-IN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418046"/>
            <a:ext cx="3581400" cy="682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997152"/>
            <a:ext cx="3276600" cy="276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4315" y="4267201"/>
            <a:ext cx="381108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533400" y="4876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 smtClean="0"/>
              <a:t>Phasor</a:t>
            </a:r>
            <a:r>
              <a:rPr lang="en-IN" b="1" dirty="0" smtClean="0"/>
              <a:t> diagram for the capacitor; I leads V by 90</a:t>
            </a:r>
            <a:r>
              <a:rPr lang="en-IN" b="1" baseline="30000" dirty="0" smtClean="0"/>
              <a:t>o</a:t>
            </a:r>
            <a:r>
              <a:rPr lang="en-IN" b="1" dirty="0" smtClean="0"/>
              <a:t>.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366</Words>
  <Application>Microsoft Office PowerPoint</Application>
  <PresentationFormat>On-screen Show (4:3)</PresentationFormat>
  <Paragraphs>69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Slide 1</vt:lpstr>
      <vt:lpstr>Topics to be covered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 Steady State Analysis of Sinusoid</dc:title>
  <dc:creator>jyoti.vyas</dc:creator>
  <cp:lastModifiedBy>abhishek.kashyap</cp:lastModifiedBy>
  <cp:revision>85</cp:revision>
  <dcterms:created xsi:type="dcterms:W3CDTF">2021-03-03T04:09:28Z</dcterms:created>
  <dcterms:modified xsi:type="dcterms:W3CDTF">2022-02-07T06:48:19Z</dcterms:modified>
</cp:coreProperties>
</file>