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
  </p:notesMasterIdLst>
  <p:sldIdLst>
    <p:sldId id="279" r:id="rId2"/>
    <p:sldId id="312" r:id="rId3"/>
    <p:sldId id="313" r:id="rId4"/>
    <p:sldId id="314" r:id="rId5"/>
    <p:sldId id="371" r:id="rId6"/>
    <p:sldId id="335" r:id="rId7"/>
    <p:sldId id="357" r:id="rId8"/>
    <p:sldId id="334" r:id="rId9"/>
    <p:sldId id="333" r:id="rId10"/>
    <p:sldId id="358" r:id="rId11"/>
    <p:sldId id="331" r:id="rId12"/>
    <p:sldId id="359" r:id="rId13"/>
    <p:sldId id="332" r:id="rId14"/>
    <p:sldId id="315" r:id="rId15"/>
    <p:sldId id="317" r:id="rId16"/>
    <p:sldId id="30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2E4373-40FC-463E-B76D-23FE98C1655C}" type="datetimeFigureOut">
              <a:rPr lang="en-US" smtClean="0"/>
              <a:pPr/>
              <a:t>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39171A-84B2-4DF2-89AA-8CAF1360002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EB2555-55F9-44EC-9BCE-E68E7239BFB8}" type="datetime1">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331D0F-7897-4D0E-A7EA-8F2A5476AF2A}" type="datetime1">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033B3-1F35-4D93-8109-4B06D8BF3402}" type="datetime1">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041A51-8DB2-414C-92A2-C747750C51F1}" type="datetime1">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6A0EDC-E566-4171-B930-A28CA30B5E15}" type="datetime1">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A11C73-FAC4-496E-B0F8-0DF465AA2CC7}" type="datetime1">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8A3D9F-600F-47A6-A84A-2898F2FEFF00}" type="datetime1">
              <a:rPr lang="en-US" smtClean="0"/>
              <a:pPr/>
              <a:t>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95E824-C9F5-4510-A408-8B554DF7A0D6}" type="datetime1">
              <a:rPr lang="en-US" smtClean="0"/>
              <a:pPr/>
              <a:t>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679ED-973C-4146-A092-D56C9B81E890}" type="datetime1">
              <a:rPr lang="en-US" smtClean="0"/>
              <a:pPr/>
              <a:t>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FDEDB-899F-4712-B5DB-B86BEA1004E7}" type="datetime1">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95D44B-AB70-4031-B6C3-0978FF2FB3E6}" type="datetime1">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189FD-CA38-4BB7-9C03-85965BE79D10}" type="datetime1">
              <a:rPr lang="en-US" smtClean="0"/>
              <a:pPr/>
              <a:t>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19EA5-ABF4-4BC8-A8A1-D84CC8E41D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04800"/>
            <a:ext cx="8077200" cy="4647426"/>
          </a:xfrm>
          <a:prstGeom prst="rect">
            <a:avLst/>
          </a:prstGeom>
        </p:spPr>
        <p:txBody>
          <a:bodyPr wrap="square">
            <a:spAutoFit/>
          </a:bodyPr>
          <a:lstStyle/>
          <a:p>
            <a:pPr algn="ctr"/>
            <a:r>
              <a:rPr lang="en-US" sz="3200" b="1" dirty="0" smtClean="0">
                <a:solidFill>
                  <a:srgbClr val="C00000"/>
                </a:solidFill>
                <a:latin typeface="Times New Roman" pitchFamily="18" charset="0"/>
                <a:cs typeface="Times New Roman" pitchFamily="18" charset="0"/>
              </a:rPr>
              <a:t>ELECTRICAL SCIENCE-1</a:t>
            </a:r>
          </a:p>
          <a:p>
            <a:pPr algn="ctr"/>
            <a:r>
              <a:rPr lang="en-US" sz="3200" b="1" dirty="0" smtClean="0">
                <a:solidFill>
                  <a:srgbClr val="C00000"/>
                </a:solidFill>
                <a:latin typeface="Times New Roman" pitchFamily="18" charset="0"/>
                <a:cs typeface="Times New Roman" pitchFamily="18" charset="0"/>
              </a:rPr>
              <a:t>(15B11EC111)</a:t>
            </a:r>
          </a:p>
          <a:p>
            <a:pPr algn="ctr"/>
            <a:r>
              <a:rPr lang="en-US" sz="3200" b="1" dirty="0" smtClean="0">
                <a:solidFill>
                  <a:srgbClr val="002060"/>
                </a:solidFill>
                <a:latin typeface="Times New Roman" pitchFamily="18" charset="0"/>
                <a:cs typeface="Times New Roman" pitchFamily="18" charset="0"/>
              </a:rPr>
              <a:t>Unit-7</a:t>
            </a:r>
          </a:p>
          <a:p>
            <a:pPr algn="ctr"/>
            <a:r>
              <a:rPr lang="en-US" sz="3200" b="1" dirty="0" smtClean="0">
                <a:solidFill>
                  <a:srgbClr val="002060"/>
                </a:solidFill>
                <a:latin typeface="Times New Roman" pitchFamily="18" charset="0"/>
                <a:cs typeface="Times New Roman" pitchFamily="18" charset="0"/>
              </a:rPr>
              <a:t> </a:t>
            </a:r>
          </a:p>
          <a:p>
            <a:pPr algn="ctr"/>
            <a:r>
              <a:rPr lang="en-US" sz="3200" b="1" dirty="0" smtClean="0">
                <a:solidFill>
                  <a:srgbClr val="002060"/>
                </a:solidFill>
                <a:latin typeface="Times New Roman" pitchFamily="18" charset="0"/>
                <a:cs typeface="Times New Roman" pitchFamily="18" charset="0"/>
              </a:rPr>
              <a:t> </a:t>
            </a:r>
            <a:r>
              <a:rPr lang="en-IN" sz="3200" b="1" dirty="0" smtClean="0">
                <a:solidFill>
                  <a:srgbClr val="002060"/>
                </a:solidFill>
                <a:latin typeface="Times New Roman" pitchFamily="18" charset="0"/>
                <a:cs typeface="Times New Roman" pitchFamily="18" charset="0"/>
              </a:rPr>
              <a:t>Electrical Instruments</a:t>
            </a:r>
            <a:endParaRPr lang="en-US" sz="3200" b="1" dirty="0" smtClean="0">
              <a:solidFill>
                <a:srgbClr val="002060"/>
              </a:solidFill>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 Essentials of an Instrument, Permanent Magnet Moving Coil (PMMC) Instruments, voltmeter, ammeter, Ohmmeter, Meter Sensitivity (Ohms Per-Volt Rating); Loading Effect; Multimeter; Cathode Ray Oscilloscope: Construction, Working and Applications. Function Generators </a:t>
            </a:r>
            <a:r>
              <a:rPr lang="en-US" b="1" dirty="0" smtClean="0">
                <a:latin typeface="Times New Roman" pitchFamily="18" charset="0"/>
                <a:cs typeface="Times New Roman" pitchFamily="18" charset="0"/>
              </a:rPr>
              <a:t>)</a:t>
            </a:r>
          </a:p>
          <a:p>
            <a:pPr algn="ctr"/>
            <a:r>
              <a:rPr lang="en-US" sz="3200" b="1" dirty="0" smtClean="0">
                <a:solidFill>
                  <a:srgbClr val="002060"/>
                </a:solidFill>
                <a:latin typeface="Times New Roman" pitchFamily="18" charset="0"/>
                <a:cs typeface="Times New Roman" pitchFamily="18" charset="0"/>
              </a:rPr>
              <a:t> 	</a:t>
            </a:r>
          </a:p>
          <a:p>
            <a:pPr algn="ctr"/>
            <a:r>
              <a:rPr lang="en-US" sz="3200" b="1" dirty="0" smtClean="0">
                <a:solidFill>
                  <a:srgbClr val="002060"/>
                </a:solidFill>
                <a:latin typeface="Times New Roman" pitchFamily="18" charset="0"/>
                <a:cs typeface="Times New Roman" pitchFamily="18" charset="0"/>
              </a:rPr>
              <a:t>Lecture-1</a:t>
            </a:r>
            <a:endParaRPr lang="en-IN" sz="3200" dirty="0"/>
          </a:p>
        </p:txBody>
      </p:sp>
      <p:sp>
        <p:nvSpPr>
          <p:cNvPr id="6" name="Slide Number Placeholder 5"/>
          <p:cNvSpPr>
            <a:spLocks noGrp="1"/>
          </p:cNvSpPr>
          <p:nvPr>
            <p:ph type="sldNum" sz="quarter" idx="12"/>
          </p:nvPr>
        </p:nvSpPr>
        <p:spPr/>
        <p:txBody>
          <a:bodyPr/>
          <a:lstStyle/>
          <a:p>
            <a:fld id="{82719EA5-ABF4-4BC8-A8A1-D84CC8E41D0A}" type="slidenum">
              <a:rPr lang="en-US" smtClean="0"/>
              <a:pPr/>
              <a:t>1</a:t>
            </a:fld>
            <a:endParaRPr lang="en-US"/>
          </a:p>
        </p:txBody>
      </p:sp>
      <p:sp>
        <p:nvSpPr>
          <p:cNvPr id="7" name="TextBox 4"/>
          <p:cNvSpPr txBox="1"/>
          <p:nvPr/>
        </p:nvSpPr>
        <p:spPr>
          <a:xfrm>
            <a:off x="3810000" y="5638800"/>
            <a:ext cx="48211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rgbClr val="002060"/>
                </a:solidFill>
              </a:rPr>
              <a:t>Dr. Abhishek Kashyap</a:t>
            </a:r>
          </a:p>
          <a:p>
            <a:r>
              <a:rPr lang="en-US" b="1" dirty="0" smtClean="0">
                <a:solidFill>
                  <a:srgbClr val="002060"/>
                </a:solidFill>
              </a:rPr>
              <a:t>Assistant Professor (Senior Grade, JIIT Noida)</a:t>
            </a:r>
            <a:endParaRPr lang="en-IN" b="1"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10</a:t>
            </a:fld>
            <a:endParaRPr lang="en-US"/>
          </a:p>
        </p:txBody>
      </p:sp>
      <p:sp>
        <p:nvSpPr>
          <p:cNvPr id="3" name="Rectangle 2"/>
          <p:cNvSpPr/>
          <p:nvPr/>
        </p:nvSpPr>
        <p:spPr>
          <a:xfrm>
            <a:off x="2819400" y="76200"/>
            <a:ext cx="3134704" cy="523220"/>
          </a:xfrm>
          <a:prstGeom prst="rect">
            <a:avLst/>
          </a:prstGeom>
        </p:spPr>
        <p:txBody>
          <a:bodyPr wrap="none">
            <a:spAutoFit/>
          </a:bodyPr>
          <a:lstStyle/>
          <a:p>
            <a:r>
              <a:rPr lang="en-IN" sz="2800" b="1" dirty="0" smtClean="0">
                <a:latin typeface="Times New Roman" pitchFamily="18" charset="0"/>
                <a:cs typeface="Times New Roman" pitchFamily="18" charset="0"/>
              </a:rPr>
              <a:t>Controlling Torque</a:t>
            </a:r>
            <a:endParaRPr lang="en-IN" sz="2800" b="1" dirty="0">
              <a:latin typeface="Times New Roman" pitchFamily="18" charset="0"/>
              <a:cs typeface="Times New Roman" pitchFamily="18" charset="0"/>
            </a:endParaRPr>
          </a:p>
        </p:txBody>
      </p:sp>
      <p:sp>
        <p:nvSpPr>
          <p:cNvPr id="4" name="Rectangle 3"/>
          <p:cNvSpPr/>
          <p:nvPr/>
        </p:nvSpPr>
        <p:spPr>
          <a:xfrm>
            <a:off x="457200" y="762000"/>
            <a:ext cx="8305800" cy="3831818"/>
          </a:xfrm>
          <a:prstGeom prst="rect">
            <a:avLst/>
          </a:prstGeom>
        </p:spPr>
        <p:txBody>
          <a:bodyPr wrap="square">
            <a:spAutoFit/>
          </a:bodyPr>
          <a:lstStyle/>
          <a:p>
            <a:pPr marL="342900" indent="-342900">
              <a:lnSpc>
                <a:spcPct val="150000"/>
              </a:lnSpc>
              <a:buFont typeface="Arial" pitchFamily="34" charset="0"/>
              <a:buChar char="•"/>
            </a:pPr>
            <a:r>
              <a:rPr lang="en-IN" b="1" dirty="0" smtClean="0">
                <a:latin typeface="Times New Roman" pitchFamily="18" charset="0"/>
                <a:cs typeface="Times New Roman" pitchFamily="18" charset="0"/>
              </a:rPr>
              <a:t>The controlling torque performs two functions :</a:t>
            </a:r>
          </a:p>
          <a:p>
            <a:pPr marL="342900" indent="-342900">
              <a:lnSpc>
                <a:spcPct val="150000"/>
              </a:lnSpc>
              <a:buFont typeface="Arial" pitchFamily="34" charset="0"/>
              <a:buChar char="•"/>
            </a:pPr>
            <a:endParaRPr lang="en-US" b="1" dirty="0" smtClean="0">
              <a:latin typeface="Times New Roman" pitchFamily="18" charset="0"/>
              <a:cs typeface="Times New Roman" pitchFamily="18" charset="0"/>
            </a:endParaRPr>
          </a:p>
          <a:p>
            <a:pPr marL="800100" lvl="1" indent="-342900">
              <a:lnSpc>
                <a:spcPct val="150000"/>
              </a:lnSpc>
              <a:buFont typeface="+mj-lt"/>
              <a:buAutoNum type="arabicPeriod"/>
            </a:pPr>
            <a:r>
              <a:rPr lang="en-IN" b="1" dirty="0" smtClean="0">
                <a:latin typeface="Times New Roman" pitchFamily="18" charset="0"/>
                <a:cs typeface="Times New Roman" pitchFamily="18" charset="0"/>
              </a:rPr>
              <a:t>It increases with the deflection of the moving system so that the final position of the pointer on the scale will be according to the magnitude of current (or voltage or power) to be measured.</a:t>
            </a:r>
          </a:p>
          <a:p>
            <a:pPr marL="800100" lvl="1" indent="-342900">
              <a:lnSpc>
                <a:spcPct val="150000"/>
              </a:lnSpc>
              <a:buFont typeface="+mj-lt"/>
              <a:buAutoNum type="arabicPeriod"/>
            </a:pPr>
            <a:endParaRPr lang="en-IN" b="1" dirty="0" smtClean="0">
              <a:latin typeface="Times New Roman" pitchFamily="18" charset="0"/>
              <a:cs typeface="Times New Roman" pitchFamily="18" charset="0"/>
            </a:endParaRPr>
          </a:p>
          <a:p>
            <a:pPr marL="800100" lvl="1" indent="-342900">
              <a:lnSpc>
                <a:spcPct val="150000"/>
              </a:lnSpc>
              <a:buFont typeface="+mj-lt"/>
              <a:buAutoNum type="arabicPeriod"/>
            </a:pPr>
            <a:r>
              <a:rPr lang="en-IN" b="1" dirty="0" smtClean="0">
                <a:latin typeface="Times New Roman" pitchFamily="18" charset="0"/>
                <a:cs typeface="Times New Roman" pitchFamily="18" charset="0"/>
              </a:rPr>
              <a:t>It brings the pointer back to zero position when the deflecting torque is removed. If it were not provided, the pointer once deflected would not return to zero position on removing the deflecting torque.</a:t>
            </a:r>
            <a:endParaRPr lang="en-IN"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11</a:t>
            </a:fld>
            <a:endParaRPr lang="en-US"/>
          </a:p>
        </p:txBody>
      </p:sp>
      <p:sp>
        <p:nvSpPr>
          <p:cNvPr id="3" name="Rectangle 2"/>
          <p:cNvSpPr/>
          <p:nvPr/>
        </p:nvSpPr>
        <p:spPr>
          <a:xfrm>
            <a:off x="381000" y="762000"/>
            <a:ext cx="8458200" cy="2223942"/>
          </a:xfrm>
          <a:prstGeom prst="rect">
            <a:avLst/>
          </a:prstGeom>
        </p:spPr>
        <p:txBody>
          <a:bodyPr wrap="square">
            <a:spAutoFit/>
          </a:bodyPr>
          <a:lstStyle/>
          <a:p>
            <a:pPr marL="342900" indent="-342900">
              <a:lnSpc>
                <a:spcPct val="200000"/>
              </a:lnSpc>
              <a:buFont typeface="Arial" pitchFamily="34" charset="0"/>
              <a:buChar char="•"/>
            </a:pPr>
            <a:r>
              <a:rPr lang="en-IN" b="1" dirty="0" smtClean="0">
                <a:latin typeface="Times New Roman" pitchFamily="18" charset="0"/>
                <a:cs typeface="Times New Roman" pitchFamily="18" charset="0"/>
              </a:rPr>
              <a:t>The controlling torque in indicating instruments may be provided by one of the following two methods :</a:t>
            </a:r>
          </a:p>
          <a:p>
            <a:pPr marL="800100" lvl="1" indent="-342900">
              <a:lnSpc>
                <a:spcPct val="200000"/>
              </a:lnSpc>
              <a:buFont typeface="+mj-lt"/>
              <a:buAutoNum type="arabicPeriod"/>
            </a:pPr>
            <a:r>
              <a:rPr lang="en-IN" b="1" dirty="0" smtClean="0">
                <a:latin typeface="Times New Roman" pitchFamily="18" charset="0"/>
                <a:cs typeface="Times New Roman" pitchFamily="18" charset="0"/>
              </a:rPr>
              <a:t>By one or more springs    ... </a:t>
            </a:r>
            <a:r>
              <a:rPr lang="en-IN" b="1" i="1" dirty="0" smtClean="0">
                <a:latin typeface="Times New Roman" pitchFamily="18" charset="0"/>
                <a:cs typeface="Times New Roman" pitchFamily="18" charset="0"/>
              </a:rPr>
              <a:t>Spring control</a:t>
            </a:r>
          </a:p>
          <a:p>
            <a:pPr marL="800100" lvl="1" indent="-342900">
              <a:lnSpc>
                <a:spcPct val="200000"/>
              </a:lnSpc>
              <a:buFont typeface="+mj-lt"/>
              <a:buAutoNum type="arabicPeriod"/>
            </a:pPr>
            <a:r>
              <a:rPr lang="en-IN" b="1" dirty="0" smtClean="0">
                <a:latin typeface="Times New Roman" pitchFamily="18" charset="0"/>
                <a:cs typeface="Times New Roman" pitchFamily="18" charset="0"/>
              </a:rPr>
              <a:t>By weight of moving parts    ... </a:t>
            </a:r>
            <a:r>
              <a:rPr lang="en-IN" b="1" i="1" dirty="0" smtClean="0">
                <a:latin typeface="Times New Roman" pitchFamily="18" charset="0"/>
                <a:cs typeface="Times New Roman" pitchFamily="18" charset="0"/>
              </a:rPr>
              <a:t>Gravity control</a:t>
            </a:r>
            <a:endParaRPr lang="en-IN" b="1" dirty="0">
              <a:latin typeface="Times New Roman" pitchFamily="18" charset="0"/>
              <a:cs typeface="Times New Roman" pitchFamily="18" charset="0"/>
            </a:endParaRPr>
          </a:p>
        </p:txBody>
      </p:sp>
      <p:sp>
        <p:nvSpPr>
          <p:cNvPr id="4" name="Rectangle 3"/>
          <p:cNvSpPr/>
          <p:nvPr/>
        </p:nvSpPr>
        <p:spPr>
          <a:xfrm>
            <a:off x="2819400" y="76200"/>
            <a:ext cx="3134704" cy="523220"/>
          </a:xfrm>
          <a:prstGeom prst="rect">
            <a:avLst/>
          </a:prstGeom>
        </p:spPr>
        <p:txBody>
          <a:bodyPr wrap="none">
            <a:spAutoFit/>
          </a:bodyPr>
          <a:lstStyle/>
          <a:p>
            <a:r>
              <a:rPr lang="en-IN" sz="2800" b="1" dirty="0" smtClean="0">
                <a:latin typeface="Times New Roman" pitchFamily="18" charset="0"/>
                <a:cs typeface="Times New Roman" pitchFamily="18" charset="0"/>
              </a:rPr>
              <a:t>Controlling Torque</a:t>
            </a:r>
            <a:endParaRPr lang="en-IN" sz="2800" b="1"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12</a:t>
            </a:fld>
            <a:endParaRPr lang="en-US"/>
          </a:p>
        </p:txBody>
      </p:sp>
      <p:sp>
        <p:nvSpPr>
          <p:cNvPr id="4" name="Rectangle 3"/>
          <p:cNvSpPr/>
          <p:nvPr/>
        </p:nvSpPr>
        <p:spPr>
          <a:xfrm>
            <a:off x="2819400" y="76200"/>
            <a:ext cx="3134704" cy="523220"/>
          </a:xfrm>
          <a:prstGeom prst="rect">
            <a:avLst/>
          </a:prstGeom>
        </p:spPr>
        <p:txBody>
          <a:bodyPr wrap="none">
            <a:spAutoFit/>
          </a:bodyPr>
          <a:lstStyle/>
          <a:p>
            <a:r>
              <a:rPr lang="en-IN" sz="2800" b="1" dirty="0" smtClean="0">
                <a:latin typeface="Times New Roman" pitchFamily="18" charset="0"/>
                <a:cs typeface="Times New Roman" pitchFamily="18" charset="0"/>
              </a:rPr>
              <a:t>Controlling Torque</a:t>
            </a:r>
            <a:endParaRPr lang="en-IN" sz="2800" b="1" dirty="0">
              <a:latin typeface="Times New Roman" pitchFamily="18" charset="0"/>
              <a:cs typeface="Times New Roman" pitchFamily="18" charset="0"/>
            </a:endParaRPr>
          </a:p>
        </p:txBody>
      </p:sp>
      <p:sp>
        <p:nvSpPr>
          <p:cNvPr id="5" name="Rectangle 4"/>
          <p:cNvSpPr/>
          <p:nvPr/>
        </p:nvSpPr>
        <p:spPr>
          <a:xfrm>
            <a:off x="304800" y="762000"/>
            <a:ext cx="2248564" cy="461665"/>
          </a:xfrm>
          <a:prstGeom prst="rect">
            <a:avLst/>
          </a:prstGeom>
        </p:spPr>
        <p:txBody>
          <a:bodyPr wrap="none">
            <a:spAutoFit/>
          </a:bodyPr>
          <a:lstStyle/>
          <a:p>
            <a:r>
              <a:rPr lang="en-IN" sz="2400" b="1" dirty="0" smtClean="0">
                <a:latin typeface="Times New Roman" pitchFamily="18" charset="0"/>
                <a:cs typeface="Times New Roman" pitchFamily="18" charset="0"/>
              </a:rPr>
              <a:t>Spring Control.</a:t>
            </a:r>
            <a:endParaRPr lang="en-IN" sz="2400" b="1" dirty="0">
              <a:latin typeface="Times New Roman" pitchFamily="18" charset="0"/>
              <a:cs typeface="Times New Roman" pitchFamily="18" charset="0"/>
            </a:endParaRPr>
          </a:p>
        </p:txBody>
      </p:sp>
      <p:sp>
        <p:nvSpPr>
          <p:cNvPr id="6" name="Rectangle 5"/>
          <p:cNvSpPr/>
          <p:nvPr/>
        </p:nvSpPr>
        <p:spPr>
          <a:xfrm>
            <a:off x="457200" y="1404878"/>
            <a:ext cx="8305800" cy="3831818"/>
          </a:xfrm>
          <a:prstGeom prst="rect">
            <a:avLst/>
          </a:prstGeom>
        </p:spPr>
        <p:txBody>
          <a:bodyPr wrap="square">
            <a:spAutoFit/>
          </a:bodyPr>
          <a:lstStyle/>
          <a:p>
            <a:pPr marL="342900" indent="-342900">
              <a:lnSpc>
                <a:spcPct val="150000"/>
              </a:lnSpc>
              <a:buFont typeface="Arial" pitchFamily="34" charset="0"/>
              <a:buChar char="•"/>
            </a:pPr>
            <a:r>
              <a:rPr lang="en-IN" b="1" dirty="0" smtClean="0">
                <a:latin typeface="Times New Roman" pitchFamily="18" charset="0"/>
                <a:cs typeface="Times New Roman" pitchFamily="18" charset="0"/>
              </a:rPr>
              <a:t>This is the most common method of providing controlling torque in electrical instruments.</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A spiral *hairspring made of some non-magnetic material like phosphor bronze is attached to the moving system of the instrument as shown in Fig.</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With the deflection of the pointer, the spring is twisted in the opposite direction.</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This twist in the spring provides the controlling torque.</a:t>
            </a:r>
          </a:p>
          <a:p>
            <a:pPr marL="342900" indent="-342900">
              <a:lnSpc>
                <a:spcPct val="150000"/>
              </a:lnSpc>
              <a:buFont typeface="Arial" pitchFamily="34" charset="0"/>
              <a:buChar char="•"/>
            </a:pPr>
            <a:endParaRPr lang="en-IN" b="1" dirty="0" smtClean="0">
              <a:latin typeface="Times New Roman" pitchFamily="18" charset="0"/>
              <a:cs typeface="Times New Roman" pitchFamily="18" charset="0"/>
            </a:endParaRP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Since the torsion torque of a spiral spring is proportional to the angle of twist, the controlling torque is directly proportional to the deflection of the pointer </a:t>
            </a:r>
            <a:r>
              <a:rPr lang="en-IN" b="1" i="1" dirty="0" smtClean="0">
                <a:latin typeface="Times New Roman" pitchFamily="18" charset="0"/>
                <a:cs typeface="Times New Roman" pitchFamily="18" charset="0"/>
              </a:rPr>
              <a:t>i.e.</a:t>
            </a:r>
            <a:endParaRPr lang="en-IN"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3352800" y="5715000"/>
            <a:ext cx="990600" cy="44026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13</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1752600" y="685800"/>
            <a:ext cx="5890391" cy="4648200"/>
          </a:xfrm>
          <a:prstGeom prst="rect">
            <a:avLst/>
          </a:prstGeom>
          <a:noFill/>
          <a:ln w="9525">
            <a:noFill/>
            <a:miter lim="800000"/>
            <a:headEnd/>
            <a:tailEnd/>
          </a:ln>
        </p:spPr>
      </p:pic>
      <p:sp>
        <p:nvSpPr>
          <p:cNvPr id="4" name="Rectangle 3"/>
          <p:cNvSpPr/>
          <p:nvPr/>
        </p:nvSpPr>
        <p:spPr>
          <a:xfrm>
            <a:off x="3124200" y="76200"/>
            <a:ext cx="2248564" cy="461665"/>
          </a:xfrm>
          <a:prstGeom prst="rect">
            <a:avLst/>
          </a:prstGeom>
        </p:spPr>
        <p:txBody>
          <a:bodyPr wrap="none">
            <a:spAutoFit/>
          </a:bodyPr>
          <a:lstStyle/>
          <a:p>
            <a:r>
              <a:rPr lang="en-IN" sz="2400" b="1" dirty="0" smtClean="0">
                <a:latin typeface="Times New Roman" pitchFamily="18" charset="0"/>
                <a:cs typeface="Times New Roman" pitchFamily="18" charset="0"/>
              </a:rPr>
              <a:t>Spring Control.</a:t>
            </a:r>
            <a:endParaRPr lang="en-IN" sz="2400" b="1" dirty="0">
              <a:latin typeface="Times New Roman" pitchFamily="18" charset="0"/>
              <a:cs typeface="Times New Roman" pitchFamily="18" charset="0"/>
            </a:endParaRPr>
          </a:p>
        </p:txBody>
      </p:sp>
      <p:sp>
        <p:nvSpPr>
          <p:cNvPr id="5" name="Rectangle 4"/>
          <p:cNvSpPr/>
          <p:nvPr/>
        </p:nvSpPr>
        <p:spPr>
          <a:xfrm>
            <a:off x="381000" y="5401270"/>
            <a:ext cx="8458200" cy="873572"/>
          </a:xfrm>
          <a:prstGeom prst="rect">
            <a:avLst/>
          </a:prstGeom>
        </p:spPr>
        <p:txBody>
          <a:bodyPr wrap="square">
            <a:spAutoFit/>
          </a:bodyPr>
          <a:lstStyle/>
          <a:p>
            <a:pPr marL="342900" indent="-342900">
              <a:lnSpc>
                <a:spcPct val="150000"/>
              </a:lnSpc>
              <a:buFont typeface="Arial" pitchFamily="34" charset="0"/>
              <a:buChar char="•"/>
            </a:pPr>
            <a:r>
              <a:rPr lang="en-IN" b="1" dirty="0" smtClean="0">
                <a:latin typeface="Times New Roman" pitchFamily="18" charset="0"/>
                <a:cs typeface="Times New Roman" pitchFamily="18" charset="0"/>
              </a:rPr>
              <a:t>The pointer will come to rest at a position where controlling torque </a:t>
            </a:r>
            <a:r>
              <a:rPr lang="en-IN" b="1" i="1" dirty="0" smtClean="0">
                <a:latin typeface="Times New Roman" pitchFamily="18" charset="0"/>
                <a:cs typeface="Times New Roman" pitchFamily="18" charset="0"/>
              </a:rPr>
              <a:t>T</a:t>
            </a:r>
            <a:r>
              <a:rPr lang="en-IN" b="1" i="1" baseline="-25000" dirty="0" smtClean="0">
                <a:latin typeface="Times New Roman" pitchFamily="18" charset="0"/>
                <a:cs typeface="Times New Roman" pitchFamily="18" charset="0"/>
              </a:rPr>
              <a:t>C</a:t>
            </a:r>
            <a:r>
              <a:rPr lang="en-IN" b="1" dirty="0" smtClean="0">
                <a:latin typeface="Times New Roman" pitchFamily="18" charset="0"/>
                <a:cs typeface="Times New Roman" pitchFamily="18" charset="0"/>
              </a:rPr>
              <a:t> is equal to the deflecting </a:t>
            </a:r>
            <a:r>
              <a:rPr lang="es-ES" b="1" dirty="0" smtClean="0">
                <a:latin typeface="Times New Roman" pitchFamily="18" charset="0"/>
                <a:cs typeface="Times New Roman" pitchFamily="18" charset="0"/>
              </a:rPr>
              <a:t>torque </a:t>
            </a:r>
            <a:r>
              <a:rPr lang="es-ES" b="1" i="1" dirty="0" err="1" smtClean="0">
                <a:latin typeface="Times New Roman" pitchFamily="18" charset="0"/>
                <a:cs typeface="Times New Roman" pitchFamily="18" charset="0"/>
              </a:rPr>
              <a:t>T</a:t>
            </a:r>
            <a:r>
              <a:rPr lang="es-ES" b="1" i="1" baseline="-25000" dirty="0" err="1" smtClean="0">
                <a:latin typeface="Times New Roman" pitchFamily="18" charset="0"/>
                <a:cs typeface="Times New Roman" pitchFamily="18" charset="0"/>
              </a:rPr>
              <a:t>d</a:t>
            </a:r>
            <a:r>
              <a:rPr lang="es-ES" b="1" dirty="0" smtClean="0">
                <a:latin typeface="Times New Roman" pitchFamily="18" charset="0"/>
                <a:cs typeface="Times New Roman" pitchFamily="18" charset="0"/>
              </a:rPr>
              <a:t> </a:t>
            </a:r>
            <a:r>
              <a:rPr lang="es-ES" b="1" dirty="0" err="1" smtClean="0">
                <a:latin typeface="Times New Roman" pitchFamily="18" charset="0"/>
                <a:cs typeface="Times New Roman" pitchFamily="18" charset="0"/>
              </a:rPr>
              <a:t>i.e.</a:t>
            </a:r>
            <a:r>
              <a:rPr lang="es-ES" b="1" dirty="0" smtClean="0">
                <a:latin typeface="Times New Roman" pitchFamily="18" charset="0"/>
                <a:cs typeface="Times New Roman" pitchFamily="18" charset="0"/>
              </a:rPr>
              <a:t> </a:t>
            </a:r>
            <a:r>
              <a:rPr lang="es-ES" b="1" i="1" dirty="0" err="1" smtClean="0">
                <a:latin typeface="Times New Roman" pitchFamily="18" charset="0"/>
                <a:cs typeface="Times New Roman" pitchFamily="18" charset="0"/>
              </a:rPr>
              <a:t>T</a:t>
            </a:r>
            <a:r>
              <a:rPr lang="es-ES" b="1" i="1" baseline="-25000" dirty="0" err="1" smtClean="0">
                <a:latin typeface="Times New Roman" pitchFamily="18" charset="0"/>
                <a:cs typeface="Times New Roman" pitchFamily="18" charset="0"/>
              </a:rPr>
              <a:t>d</a:t>
            </a:r>
            <a:r>
              <a:rPr lang="es-ES" b="1" dirty="0" smtClean="0">
                <a:latin typeface="Times New Roman" pitchFamily="18" charset="0"/>
                <a:cs typeface="Times New Roman" pitchFamily="18" charset="0"/>
              </a:rPr>
              <a:t> = </a:t>
            </a:r>
            <a:r>
              <a:rPr lang="es-ES" b="1" i="1" dirty="0" smtClean="0">
                <a:latin typeface="Times New Roman" pitchFamily="18" charset="0"/>
                <a:cs typeface="Times New Roman" pitchFamily="18" charset="0"/>
              </a:rPr>
              <a:t>T</a:t>
            </a:r>
            <a:r>
              <a:rPr lang="es-ES" b="1" i="1" baseline="-25000" dirty="0" smtClean="0">
                <a:latin typeface="Times New Roman" pitchFamily="18" charset="0"/>
                <a:cs typeface="Times New Roman" pitchFamily="18" charset="0"/>
              </a:rPr>
              <a:t>C</a:t>
            </a:r>
            <a:r>
              <a:rPr lang="es-ES" b="1" dirty="0" smtClean="0">
                <a:latin typeface="Times New Roman" pitchFamily="18" charset="0"/>
                <a:cs typeface="Times New Roman" pitchFamily="18" charset="0"/>
              </a:rPr>
              <a:t>.</a:t>
            </a:r>
            <a:endParaRPr lang="en-IN" b="1"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14</a:t>
            </a:fld>
            <a:endParaRPr lang="en-US"/>
          </a:p>
        </p:txBody>
      </p:sp>
      <p:sp>
        <p:nvSpPr>
          <p:cNvPr id="3" name="Rectangle 2"/>
          <p:cNvSpPr/>
          <p:nvPr/>
        </p:nvSpPr>
        <p:spPr>
          <a:xfrm>
            <a:off x="381000" y="762000"/>
            <a:ext cx="8382000" cy="4376326"/>
          </a:xfrm>
          <a:prstGeom prst="rect">
            <a:avLst/>
          </a:prstGeom>
        </p:spPr>
        <p:txBody>
          <a:bodyPr wrap="square">
            <a:spAutoFit/>
          </a:bodyPr>
          <a:lstStyle/>
          <a:p>
            <a:pPr marL="342900" indent="-342900">
              <a:lnSpc>
                <a:spcPct val="150000"/>
              </a:lnSpc>
              <a:buFont typeface="Arial" pitchFamily="34" charset="0"/>
              <a:buChar char="•"/>
            </a:pPr>
            <a:r>
              <a:rPr lang="en-IN" b="1" dirty="0" smtClean="0">
                <a:latin typeface="Times New Roman" pitchFamily="18" charset="0"/>
                <a:cs typeface="Times New Roman" pitchFamily="18" charset="0"/>
              </a:rPr>
              <a:t>In an instrument where the deflecting torque is uniform, spring control provides a linear or evenly-spaced scale over the whole range.</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For example, in a permanent-magnet moving coil instrument, the deflecting torque is directly proportional to the current flowing through the operating coil i.e.</a:t>
            </a:r>
          </a:p>
          <a:p>
            <a:pPr marL="1257300" lvl="2" indent="-342900">
              <a:lnSpc>
                <a:spcPct val="150000"/>
              </a:lnSpc>
            </a:pPr>
            <a:endParaRPr lang="en-US" b="1" dirty="0" smtClean="0">
              <a:latin typeface="Times New Roman" pitchFamily="18" charset="0"/>
              <a:cs typeface="Times New Roman" pitchFamily="18" charset="0"/>
            </a:endParaRPr>
          </a:p>
          <a:p>
            <a:pPr marL="1257300" lvl="2" indent="-342900">
              <a:lnSpc>
                <a:spcPct val="150000"/>
              </a:lnSpc>
            </a:pPr>
            <a:r>
              <a:rPr lang="en-IN" sz="2000" b="1" dirty="0" smtClean="0">
                <a:latin typeface="Times New Roman" pitchFamily="18" charset="0"/>
                <a:cs typeface="Times New Roman" pitchFamily="18" charset="0"/>
              </a:rPr>
              <a:t>                                                     </a:t>
            </a:r>
            <a:r>
              <a:rPr lang="en-IN" sz="2000" b="1" i="1" dirty="0" smtClean="0">
                <a:latin typeface="Times New Roman" pitchFamily="18" charset="0"/>
                <a:cs typeface="Times New Roman" pitchFamily="18" charset="0"/>
              </a:rPr>
              <a:t>T</a:t>
            </a:r>
            <a:r>
              <a:rPr lang="en-IN" sz="2000" b="1" i="1" baseline="-25000" dirty="0" smtClean="0">
                <a:latin typeface="Times New Roman" pitchFamily="18" charset="0"/>
                <a:cs typeface="Times New Roman" pitchFamily="18" charset="0"/>
              </a:rPr>
              <a:t>d</a:t>
            </a:r>
            <a:r>
              <a:rPr lang="en-IN" sz="2000" b="1" i="1" dirty="0" smtClean="0">
                <a:latin typeface="Times New Roman" pitchFamily="18" charset="0"/>
                <a:cs typeface="Times New Roman" pitchFamily="18" charset="0"/>
              </a:rPr>
              <a:t> ∝ I</a:t>
            </a:r>
          </a:p>
          <a:p>
            <a:pPr marL="1257300" lvl="2" indent="-342900">
              <a:lnSpc>
                <a:spcPct val="150000"/>
              </a:lnSpc>
            </a:pPr>
            <a:r>
              <a:rPr lang="en-IN" sz="2000" b="1" dirty="0" smtClean="0">
                <a:latin typeface="Times New Roman" pitchFamily="18" charset="0"/>
                <a:cs typeface="Times New Roman" pitchFamily="18" charset="0"/>
              </a:rPr>
              <a:t>With spring control,                   </a:t>
            </a:r>
            <a:r>
              <a:rPr lang="en-IN" sz="2000" b="1" i="1" dirty="0" smtClean="0">
                <a:latin typeface="Times New Roman" pitchFamily="18" charset="0"/>
                <a:cs typeface="Times New Roman" pitchFamily="18" charset="0"/>
              </a:rPr>
              <a:t>T</a:t>
            </a:r>
            <a:r>
              <a:rPr lang="en-IN" sz="2000" b="1" i="1" baseline="-25000" dirty="0" smtClean="0">
                <a:latin typeface="Times New Roman" pitchFamily="18" charset="0"/>
                <a:cs typeface="Times New Roman" pitchFamily="18" charset="0"/>
              </a:rPr>
              <a:t>C</a:t>
            </a:r>
            <a:r>
              <a:rPr lang="en-IN" sz="2000" b="1" i="1" dirty="0" smtClean="0">
                <a:latin typeface="Times New Roman" pitchFamily="18" charset="0"/>
                <a:cs typeface="Times New Roman" pitchFamily="18" charset="0"/>
              </a:rPr>
              <a:t> ∝ θ</a:t>
            </a:r>
          </a:p>
          <a:p>
            <a:pPr marL="1257300" lvl="2" indent="-342900">
              <a:lnSpc>
                <a:spcPct val="150000"/>
              </a:lnSpc>
            </a:pPr>
            <a:r>
              <a:rPr lang="en-IN" sz="2000" b="1" dirty="0" smtClean="0">
                <a:latin typeface="Times New Roman" pitchFamily="18" charset="0"/>
                <a:cs typeface="Times New Roman" pitchFamily="18" charset="0"/>
              </a:rPr>
              <a:t>In the final deflected position,   </a:t>
            </a:r>
            <a:r>
              <a:rPr lang="en-IN" sz="2000" b="1" i="1" dirty="0" smtClean="0">
                <a:latin typeface="Times New Roman" pitchFamily="18" charset="0"/>
                <a:cs typeface="Times New Roman" pitchFamily="18" charset="0"/>
              </a:rPr>
              <a:t>T</a:t>
            </a:r>
            <a:r>
              <a:rPr lang="en-IN" sz="2000" b="1" i="1" baseline="-25000" dirty="0" smtClean="0">
                <a:latin typeface="Times New Roman" pitchFamily="18" charset="0"/>
                <a:cs typeface="Times New Roman" pitchFamily="18" charset="0"/>
              </a:rPr>
              <a:t>d</a:t>
            </a:r>
            <a:r>
              <a:rPr lang="en-IN" sz="2000" b="1" i="1" dirty="0" smtClean="0">
                <a:latin typeface="Times New Roman" pitchFamily="18" charset="0"/>
                <a:cs typeface="Times New Roman" pitchFamily="18" charset="0"/>
              </a:rPr>
              <a:t> = T</a:t>
            </a:r>
            <a:r>
              <a:rPr lang="en-IN" sz="2000" b="1" i="1" baseline="-25000" dirty="0" smtClean="0">
                <a:latin typeface="Times New Roman" pitchFamily="18" charset="0"/>
                <a:cs typeface="Times New Roman" pitchFamily="18" charset="0"/>
              </a:rPr>
              <a:t>C</a:t>
            </a:r>
          </a:p>
          <a:p>
            <a:pPr marL="1257300" lvl="2" indent="-342900">
              <a:lnSpc>
                <a:spcPct val="150000"/>
              </a:lnSpc>
            </a:pPr>
            <a:r>
              <a:rPr lang="en-IN" sz="2000" b="1" dirty="0" smtClean="0">
                <a:latin typeface="Times New Roman" pitchFamily="18" charset="0"/>
                <a:cs typeface="Times New Roman" pitchFamily="18" charset="0"/>
              </a:rPr>
              <a:t>                                                    ∴       </a:t>
            </a:r>
            <a:r>
              <a:rPr lang="en-IN" sz="2000" b="1" i="1" dirty="0" smtClean="0">
                <a:latin typeface="Times New Roman" pitchFamily="18" charset="0"/>
                <a:cs typeface="Times New Roman" pitchFamily="18" charset="0"/>
              </a:rPr>
              <a:t>θ ∝ I</a:t>
            </a:r>
            <a:endParaRPr lang="en-IN" sz="2000" b="1" i="1" dirty="0">
              <a:latin typeface="Times New Roman" pitchFamily="18" charset="0"/>
              <a:cs typeface="Times New Roman" pitchFamily="18" charset="0"/>
            </a:endParaRPr>
          </a:p>
        </p:txBody>
      </p:sp>
      <p:sp>
        <p:nvSpPr>
          <p:cNvPr id="4" name="Rectangle 3"/>
          <p:cNvSpPr/>
          <p:nvPr/>
        </p:nvSpPr>
        <p:spPr>
          <a:xfrm>
            <a:off x="3124200" y="76200"/>
            <a:ext cx="2248564" cy="461665"/>
          </a:xfrm>
          <a:prstGeom prst="rect">
            <a:avLst/>
          </a:prstGeom>
        </p:spPr>
        <p:txBody>
          <a:bodyPr wrap="none">
            <a:spAutoFit/>
          </a:bodyPr>
          <a:lstStyle/>
          <a:p>
            <a:r>
              <a:rPr lang="en-IN" sz="2400" b="1" dirty="0" smtClean="0">
                <a:latin typeface="Times New Roman" pitchFamily="18" charset="0"/>
                <a:cs typeface="Times New Roman" pitchFamily="18" charset="0"/>
              </a:rPr>
              <a:t>Spring Control.</a:t>
            </a:r>
            <a:endParaRPr lang="en-IN" sz="2400" b="1" dirty="0">
              <a:latin typeface="Times New Roman" pitchFamily="18" charset="0"/>
              <a:cs typeface="Times New Roman" pitchFamily="18" charset="0"/>
            </a:endParaRPr>
          </a:p>
        </p:txBody>
      </p:sp>
      <p:sp>
        <p:nvSpPr>
          <p:cNvPr id="5" name="Rectangle 4"/>
          <p:cNvSpPr/>
          <p:nvPr/>
        </p:nvSpPr>
        <p:spPr>
          <a:xfrm>
            <a:off x="457200" y="5525869"/>
            <a:ext cx="8153400" cy="873572"/>
          </a:xfrm>
          <a:prstGeom prst="rect">
            <a:avLst/>
          </a:prstGeom>
        </p:spPr>
        <p:txBody>
          <a:bodyPr wrap="square">
            <a:spAutoFit/>
          </a:bodyPr>
          <a:lstStyle/>
          <a:p>
            <a:pPr>
              <a:lnSpc>
                <a:spcPct val="150000"/>
              </a:lnSpc>
            </a:pPr>
            <a:r>
              <a:rPr lang="en-IN" b="1" dirty="0" smtClean="0">
                <a:latin typeface="Times New Roman" pitchFamily="18" charset="0"/>
                <a:cs typeface="Times New Roman" pitchFamily="18" charset="0"/>
              </a:rPr>
              <a:t>Since the deflection is directly proportional to I, scale of such an instrument will be *linear (uniform).</a:t>
            </a:r>
            <a:endParaRPr lang="en-IN" b="1"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15</a:t>
            </a:fld>
            <a:endParaRPr lang="en-US"/>
          </a:p>
        </p:txBody>
      </p:sp>
      <p:sp>
        <p:nvSpPr>
          <p:cNvPr id="3" name="Rectangle 2"/>
          <p:cNvSpPr/>
          <p:nvPr/>
        </p:nvSpPr>
        <p:spPr>
          <a:xfrm>
            <a:off x="381000" y="762000"/>
            <a:ext cx="8382000" cy="5539978"/>
          </a:xfrm>
          <a:prstGeom prst="rect">
            <a:avLst/>
          </a:prstGeom>
        </p:spPr>
        <p:txBody>
          <a:bodyPr wrap="square">
            <a:spAutoFit/>
          </a:bodyPr>
          <a:lstStyle/>
          <a:p>
            <a:pPr marL="342900" indent="-342900">
              <a:lnSpc>
                <a:spcPct val="150000"/>
              </a:lnSpc>
            </a:pPr>
            <a:r>
              <a:rPr lang="en-IN" sz="2000" b="1" dirty="0" smtClean="0">
                <a:latin typeface="Times New Roman" pitchFamily="18" charset="0"/>
                <a:cs typeface="Times New Roman" pitchFamily="18" charset="0"/>
              </a:rPr>
              <a:t>Advantages</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The levelling of the instrument is not required if the moving parts are balanced.</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In some instruments (e.g. permanent-magnet moving coil and dynamometer type), springs also serve as the current leads to the moving coil.</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There is practically no increase in the weight of the moving system.</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In instruments where deflecting torque is uniform, spring control provides uniform scale.</a:t>
            </a:r>
          </a:p>
          <a:p>
            <a:pPr marL="342900" indent="-342900">
              <a:lnSpc>
                <a:spcPct val="150000"/>
              </a:lnSpc>
              <a:buFont typeface="Arial" pitchFamily="34" charset="0"/>
              <a:buChar char="•"/>
            </a:pPr>
            <a:endParaRPr lang="en-IN" b="1" dirty="0" smtClean="0">
              <a:latin typeface="Times New Roman" pitchFamily="18" charset="0"/>
              <a:cs typeface="Times New Roman" pitchFamily="18" charset="0"/>
            </a:endParaRPr>
          </a:p>
          <a:p>
            <a:pPr marL="342900" indent="-342900">
              <a:lnSpc>
                <a:spcPct val="150000"/>
              </a:lnSpc>
            </a:pPr>
            <a:r>
              <a:rPr lang="en-IN" sz="2000" b="1" dirty="0" smtClean="0">
                <a:latin typeface="Times New Roman" pitchFamily="18" charset="0"/>
                <a:cs typeface="Times New Roman" pitchFamily="18" charset="0"/>
              </a:rPr>
              <a:t>Disadvantages</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Change of temperature affects the spring length and hence the controlling torque.</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Controlling torque cannot be adjusted easily.</a:t>
            </a: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Accidental stresses in the springs may damage them.</a:t>
            </a:r>
            <a:endParaRPr lang="en-IN" b="1" dirty="0">
              <a:latin typeface="Times New Roman" pitchFamily="18" charset="0"/>
              <a:cs typeface="Times New Roman" pitchFamily="18" charset="0"/>
            </a:endParaRPr>
          </a:p>
        </p:txBody>
      </p:sp>
      <p:sp>
        <p:nvSpPr>
          <p:cNvPr id="4" name="Rectangle 3"/>
          <p:cNvSpPr/>
          <p:nvPr/>
        </p:nvSpPr>
        <p:spPr>
          <a:xfrm>
            <a:off x="3124200" y="76200"/>
            <a:ext cx="2248564" cy="461665"/>
          </a:xfrm>
          <a:prstGeom prst="rect">
            <a:avLst/>
          </a:prstGeom>
        </p:spPr>
        <p:txBody>
          <a:bodyPr wrap="none">
            <a:spAutoFit/>
          </a:bodyPr>
          <a:lstStyle/>
          <a:p>
            <a:r>
              <a:rPr lang="en-IN" sz="2400" b="1" dirty="0" smtClean="0">
                <a:latin typeface="Times New Roman" pitchFamily="18" charset="0"/>
                <a:cs typeface="Times New Roman" pitchFamily="18" charset="0"/>
              </a:rPr>
              <a:t>Spring Control.</a:t>
            </a:r>
            <a:endParaRPr lang="en-IN" sz="2400" b="1"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nSpc>
                <a:spcPct val="150000"/>
              </a:lnSpc>
            </a:pPr>
            <a:fld id="{B6F15528-21DE-4FAA-801E-634DDDAF4B2B}" type="slidenum">
              <a:rPr lang="en-US" smtClean="0">
                <a:latin typeface="Times New Roman" pitchFamily="18" charset="0"/>
                <a:cs typeface="Times New Roman" pitchFamily="18" charset="0"/>
              </a:rPr>
              <a:pPr>
                <a:lnSpc>
                  <a:spcPct val="150000"/>
                </a:lnSpc>
              </a:pPr>
              <a:t>16</a:t>
            </a:fld>
            <a:endParaRPr lang="en-US">
              <a:latin typeface="Times New Roman" pitchFamily="18" charset="0"/>
              <a:cs typeface="Times New Roman" pitchFamily="18" charset="0"/>
            </a:endParaRPr>
          </a:p>
        </p:txBody>
      </p:sp>
      <p:sp>
        <p:nvSpPr>
          <p:cNvPr id="6" name="TextBox 5"/>
          <p:cNvSpPr txBox="1"/>
          <p:nvPr/>
        </p:nvSpPr>
        <p:spPr>
          <a:xfrm>
            <a:off x="304800" y="304800"/>
            <a:ext cx="8610600" cy="4708981"/>
          </a:xfrm>
          <a:prstGeom prst="rect">
            <a:avLst/>
          </a:prstGeom>
          <a:noFill/>
        </p:spPr>
        <p:txBody>
          <a:bodyPr wrap="square" rtlCol="0">
            <a:spAutoFit/>
          </a:bodyPr>
          <a:lstStyle/>
          <a:p>
            <a:pPr>
              <a:lnSpc>
                <a:spcPct val="150000"/>
              </a:lnSpc>
            </a:pPr>
            <a:r>
              <a:rPr lang="en-US" sz="3200" b="1" dirty="0" smtClean="0">
                <a:latin typeface="Times New Roman" pitchFamily="18" charset="0"/>
                <a:cs typeface="Times New Roman" pitchFamily="18" charset="0"/>
              </a:rPr>
              <a:t>References</a:t>
            </a:r>
          </a:p>
          <a:p>
            <a:pPr marL="457200" indent="-457200" algn="just">
              <a:lnSpc>
                <a:spcPct val="150000"/>
              </a:lnSpc>
              <a:buFont typeface="+mj-lt"/>
              <a:buAutoNum type="arabicPeriod"/>
            </a:pPr>
            <a:r>
              <a:rPr lang="en-IN" sz="2400" dirty="0" smtClean="0">
                <a:latin typeface="Times New Roman" pitchFamily="18" charset="0"/>
                <a:cs typeface="Times New Roman" pitchFamily="18" charset="0"/>
              </a:rPr>
              <a:t>Charles K. Alexander (Author), Matthew N.O </a:t>
            </a:r>
            <a:r>
              <a:rPr lang="en-IN" sz="2400" dirty="0" err="1" smtClean="0">
                <a:latin typeface="Times New Roman" pitchFamily="18" charset="0"/>
                <a:cs typeface="Times New Roman" pitchFamily="18" charset="0"/>
              </a:rPr>
              <a:t>Sadiku</a:t>
            </a:r>
            <a:r>
              <a:rPr lang="en-IN" sz="2400" dirty="0" smtClean="0">
                <a:latin typeface="Times New Roman" pitchFamily="18" charset="0"/>
                <a:cs typeface="Times New Roman" pitchFamily="18" charset="0"/>
              </a:rPr>
              <a:t>, “ Fundamentals of Electric Circuits”, 6th ed, </a:t>
            </a:r>
            <a:r>
              <a:rPr lang="en-IN" sz="2400" dirty="0" err="1" smtClean="0">
                <a:latin typeface="Times New Roman" pitchFamily="18" charset="0"/>
                <a:cs typeface="Times New Roman" pitchFamily="18" charset="0"/>
              </a:rPr>
              <a:t>Tata</a:t>
            </a:r>
            <a:r>
              <a:rPr lang="en-IN" sz="2400" dirty="0" smtClean="0">
                <a:latin typeface="Times New Roman" pitchFamily="18" charset="0"/>
                <a:cs typeface="Times New Roman" pitchFamily="18" charset="0"/>
              </a:rPr>
              <a:t> Mc </a:t>
            </a:r>
            <a:r>
              <a:rPr lang="en-IN" sz="2400" dirty="0" err="1" smtClean="0">
                <a:latin typeface="Times New Roman" pitchFamily="18" charset="0"/>
                <a:cs typeface="Times New Roman" pitchFamily="18" charset="0"/>
              </a:rPr>
              <a:t>Graw</a:t>
            </a:r>
            <a:r>
              <a:rPr lang="en-IN" sz="2400" dirty="0" smtClean="0">
                <a:latin typeface="Times New Roman" pitchFamily="18" charset="0"/>
                <a:cs typeface="Times New Roman" pitchFamily="18" charset="0"/>
              </a:rPr>
              <a:t> Hill, 2019.</a:t>
            </a:r>
            <a:r>
              <a:rPr lang="en-US" sz="2400" dirty="0" smtClean="0">
                <a:latin typeface="Times New Roman" pitchFamily="18" charset="0"/>
                <a:cs typeface="Times New Roman" pitchFamily="18" charset="0"/>
              </a:rPr>
              <a:t>.</a:t>
            </a:r>
          </a:p>
          <a:p>
            <a:pPr marL="457200" indent="-457200" algn="just">
              <a:lnSpc>
                <a:spcPct val="150000"/>
              </a:lnSpc>
              <a:buFont typeface="+mj-lt"/>
              <a:buAutoNum type="arabicPeriod"/>
            </a:pPr>
            <a:r>
              <a:rPr lang="en-US" sz="2400" dirty="0" smtClean="0">
                <a:latin typeface="Times New Roman" pitchFamily="18" charset="0"/>
                <a:cs typeface="Times New Roman" pitchFamily="18" charset="0"/>
              </a:rPr>
              <a:t>D.C. </a:t>
            </a:r>
            <a:r>
              <a:rPr lang="en-US" sz="2400" dirty="0" err="1" smtClean="0">
                <a:latin typeface="Times New Roman" pitchFamily="18" charset="0"/>
                <a:cs typeface="Times New Roman" pitchFamily="18" charset="0"/>
              </a:rPr>
              <a:t>Kulshreshtha</a:t>
            </a:r>
            <a:r>
              <a:rPr lang="en-US" sz="2400" dirty="0" smtClean="0">
                <a:latin typeface="Times New Roman" pitchFamily="18" charset="0"/>
                <a:cs typeface="Times New Roman" pitchFamily="18" charset="0"/>
              </a:rPr>
              <a:t>, Basic Electrical Engineering, Revised 1</a:t>
            </a:r>
            <a:r>
              <a:rPr lang="en-US" sz="2400" baseline="30000" dirty="0" smtClean="0">
                <a:latin typeface="Times New Roman" pitchFamily="18" charset="0"/>
                <a:cs typeface="Times New Roman" pitchFamily="18" charset="0"/>
              </a:rPr>
              <a:t>st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ed</a:t>
            </a:r>
            <a:r>
              <a:rPr lang="en-US" sz="2400" dirty="0" smtClean="0">
                <a:latin typeface="Times New Roman" pitchFamily="18" charset="0"/>
                <a:cs typeface="Times New Roman" pitchFamily="18" charset="0"/>
              </a:rPr>
              <a:t>, Tata Mc </a:t>
            </a:r>
            <a:r>
              <a:rPr lang="en-US" sz="2400" dirty="0" err="1" smtClean="0">
                <a:latin typeface="Times New Roman" pitchFamily="18" charset="0"/>
                <a:cs typeface="Times New Roman" pitchFamily="18" charset="0"/>
              </a:rPr>
              <a:t>Graw</a:t>
            </a:r>
            <a:r>
              <a:rPr lang="en-US" sz="2400" dirty="0" smtClean="0">
                <a:latin typeface="Times New Roman" pitchFamily="18" charset="0"/>
                <a:cs typeface="Times New Roman" pitchFamily="18" charset="0"/>
              </a:rPr>
              <a:t> Hill, 2017.</a:t>
            </a:r>
          </a:p>
          <a:p>
            <a:pPr marL="457200" indent="-457200" algn="just">
              <a:lnSpc>
                <a:spcPct val="150000"/>
              </a:lnSpc>
              <a:buFont typeface="+mj-lt"/>
              <a:buAutoNum type="arabicPeriod"/>
            </a:pPr>
            <a:r>
              <a:rPr lang="en-US" sz="2400" dirty="0" smtClean="0">
                <a:latin typeface="Times New Roman" pitchFamily="18" charset="0"/>
                <a:cs typeface="Times New Roman" pitchFamily="18" charset="0"/>
              </a:rPr>
              <a:t>V. </a:t>
            </a:r>
            <a:r>
              <a:rPr lang="en-US" sz="2400" dirty="0" err="1" smtClean="0">
                <a:latin typeface="Times New Roman" pitchFamily="18" charset="0"/>
                <a:cs typeface="Times New Roman" pitchFamily="18" charset="0"/>
              </a:rPr>
              <a:t>K.Mehta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Rohit</a:t>
            </a:r>
            <a:r>
              <a:rPr lang="en-US" sz="2400" dirty="0" smtClean="0">
                <a:latin typeface="Times New Roman" pitchFamily="18" charset="0"/>
                <a:cs typeface="Times New Roman" pitchFamily="18" charset="0"/>
              </a:rPr>
              <a:t> Mehta, Basic Electrical Engineering, 6</a:t>
            </a:r>
            <a:r>
              <a:rPr lang="en-US" sz="2400" baseline="30000" dirty="0"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ed</a:t>
            </a:r>
            <a:r>
              <a:rPr lang="en-US" sz="2400" dirty="0" smtClean="0">
                <a:latin typeface="Times New Roman" pitchFamily="18" charset="0"/>
                <a:cs typeface="Times New Roman" pitchFamily="18" charset="0"/>
              </a:rPr>
              <a:t>, S. </a:t>
            </a:r>
            <a:r>
              <a:rPr lang="en-US" sz="2400" dirty="0" err="1" smtClean="0">
                <a:latin typeface="Times New Roman" pitchFamily="18" charset="0"/>
                <a:cs typeface="Times New Roman" pitchFamily="18" charset="0"/>
              </a:rPr>
              <a:t>Chand</a:t>
            </a:r>
            <a:r>
              <a:rPr lang="en-US" sz="2400" dirty="0" smtClean="0">
                <a:latin typeface="Times New Roman" pitchFamily="18" charset="0"/>
                <a:cs typeface="Times New Roman" pitchFamily="18" charset="0"/>
              </a:rPr>
              <a:t> Publishing, 2012.</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idx="4294967295"/>
          </p:nvPr>
        </p:nvSpPr>
        <p:spPr>
          <a:xfrm>
            <a:off x="152400" y="245047"/>
            <a:ext cx="8839200" cy="505267"/>
          </a:xfrm>
          <a:prstGeom prst="rect">
            <a:avLst/>
          </a:prstGeom>
          <a:effectLst/>
        </p:spPr>
        <p:txBody>
          <a:bodyPr vert="horz" wrap="square" lIns="0" tIns="12700" rIns="0" bIns="0" rtlCol="0">
            <a:spAutoFit/>
          </a:bodyPr>
          <a:lstStyle/>
          <a:p>
            <a:pPr marL="12700">
              <a:lnSpc>
                <a:spcPct val="100000"/>
              </a:lnSpc>
              <a:spcBef>
                <a:spcPts val="100"/>
              </a:spcBef>
            </a:pPr>
            <a:r>
              <a:rPr lang="en-US" sz="3200" b="1" spc="80" dirty="0" smtClean="0">
                <a:uFill>
                  <a:solidFill>
                    <a:srgbClr val="FF0000"/>
                  </a:solidFill>
                </a:uFill>
                <a:latin typeface="Times New Roman"/>
                <a:cs typeface="Times New Roman"/>
              </a:rPr>
              <a:t>Topics to be covered</a:t>
            </a:r>
            <a:endParaRPr sz="3200" b="1" spc="80" dirty="0">
              <a:uFill>
                <a:solidFill>
                  <a:srgbClr val="FF0000"/>
                </a:solidFill>
              </a:uFill>
              <a:latin typeface="Times New Roman"/>
              <a:cs typeface="Times New Roman"/>
            </a:endParaRPr>
          </a:p>
        </p:txBody>
      </p:sp>
      <p:sp>
        <p:nvSpPr>
          <p:cNvPr id="13" name="object 13"/>
          <p:cNvSpPr txBox="1"/>
          <p:nvPr/>
        </p:nvSpPr>
        <p:spPr>
          <a:xfrm>
            <a:off x="8485631" y="6546014"/>
            <a:ext cx="147955" cy="196850"/>
          </a:xfrm>
          <a:prstGeom prst="rect">
            <a:avLst/>
          </a:prstGeom>
        </p:spPr>
        <p:txBody>
          <a:bodyPr vert="horz" wrap="square" lIns="0" tIns="0" rIns="0" bIns="0" rtlCol="0">
            <a:spAutoFit/>
          </a:bodyPr>
          <a:lstStyle/>
          <a:p>
            <a:pPr marL="38100">
              <a:lnSpc>
                <a:spcPts val="1375"/>
              </a:lnSpc>
            </a:pPr>
            <a:fld id="{81D60167-4931-47E6-BA6A-407CBD079E47}" type="slidenum">
              <a:rPr sz="1200" spc="-40" dirty="0">
                <a:latin typeface="Times New Roman"/>
                <a:cs typeface="Times New Roman"/>
              </a:rPr>
              <a:pPr marL="38100">
                <a:lnSpc>
                  <a:spcPts val="1375"/>
                </a:lnSpc>
              </a:pPr>
              <a:t>2</a:t>
            </a:fld>
            <a:endParaRPr sz="1200">
              <a:latin typeface="Times New Roman"/>
              <a:cs typeface="Times New Roman"/>
            </a:endParaRPr>
          </a:p>
        </p:txBody>
      </p:sp>
      <p:sp>
        <p:nvSpPr>
          <p:cNvPr id="4" name="TextBox 3"/>
          <p:cNvSpPr txBox="1"/>
          <p:nvPr/>
        </p:nvSpPr>
        <p:spPr>
          <a:xfrm>
            <a:off x="762000" y="1295400"/>
            <a:ext cx="7467600" cy="3323987"/>
          </a:xfrm>
          <a:prstGeom prst="rect">
            <a:avLst/>
          </a:prstGeom>
          <a:noFill/>
        </p:spPr>
        <p:txBody>
          <a:bodyPr wrap="square" rtlCol="0">
            <a:spAutoFit/>
          </a:bodyPr>
          <a:lstStyle/>
          <a:p>
            <a:pPr marL="457200" indent="-457200">
              <a:lnSpc>
                <a:spcPct val="150000"/>
              </a:lnSpc>
              <a:buFont typeface="Wingdings" pitchFamily="2" charset="2"/>
              <a:buChar char="v"/>
            </a:pPr>
            <a:r>
              <a:rPr lang="en-IN" sz="2000" b="1" dirty="0" smtClean="0">
                <a:latin typeface="Times New Roman" pitchFamily="18" charset="0"/>
                <a:cs typeface="Times New Roman" pitchFamily="18" charset="0"/>
              </a:rPr>
              <a:t>ELECTRICAL INSTRUMENTS </a:t>
            </a:r>
          </a:p>
          <a:p>
            <a:pPr marL="457200" indent="-457200">
              <a:lnSpc>
                <a:spcPct val="150000"/>
              </a:lnSpc>
              <a:buFont typeface="Wingdings" pitchFamily="2" charset="2"/>
              <a:buChar char="v"/>
            </a:pPr>
            <a:r>
              <a:rPr lang="en-IN" sz="2000" b="1" dirty="0" smtClean="0">
                <a:latin typeface="Times New Roman" pitchFamily="18" charset="0"/>
                <a:cs typeface="Times New Roman" pitchFamily="18" charset="0"/>
              </a:rPr>
              <a:t>PRINCIPLES OF OPERATION OF ELECTRICAL INSTRUMENTS 	</a:t>
            </a:r>
          </a:p>
          <a:p>
            <a:pPr marL="457200" indent="-457200">
              <a:lnSpc>
                <a:spcPct val="150000"/>
              </a:lnSpc>
              <a:buFont typeface="Wingdings" pitchFamily="2" charset="2"/>
              <a:buChar char="v"/>
            </a:pPr>
            <a:r>
              <a:rPr lang="en-IN" sz="2000" b="1" dirty="0" smtClean="0">
                <a:latin typeface="Times New Roman" pitchFamily="18" charset="0"/>
                <a:cs typeface="Times New Roman" pitchFamily="18" charset="0"/>
              </a:rPr>
              <a:t>ESSENTIALS OF AN INSTRUMENT </a:t>
            </a:r>
          </a:p>
          <a:p>
            <a:pPr marL="457200" indent="-457200">
              <a:lnSpc>
                <a:spcPct val="150000"/>
              </a:lnSpc>
              <a:buFont typeface="Wingdings" pitchFamily="2" charset="2"/>
              <a:buChar char="v"/>
            </a:pPr>
            <a:r>
              <a:rPr lang="en-IN" sz="2000" b="1" dirty="0" smtClean="0">
                <a:latin typeface="Times New Roman" pitchFamily="18" charset="0"/>
                <a:cs typeface="Times New Roman" pitchFamily="18" charset="0"/>
              </a:rPr>
              <a:t>DEFLECTING TORQUE</a:t>
            </a:r>
          </a:p>
          <a:p>
            <a:pPr marL="457200" indent="-457200">
              <a:lnSpc>
                <a:spcPct val="150000"/>
              </a:lnSpc>
              <a:buFont typeface="Wingdings" pitchFamily="2" charset="2"/>
              <a:buChar char="v"/>
            </a:pPr>
            <a:r>
              <a:rPr lang="en-IN" sz="2000" b="1" dirty="0" smtClean="0">
                <a:latin typeface="Times New Roman" pitchFamily="18" charset="0"/>
                <a:cs typeface="Times New Roman" pitchFamily="18" charset="0"/>
              </a:rPr>
              <a:t>CONTROLLING TORQUE</a:t>
            </a:r>
          </a:p>
          <a:p>
            <a:pPr marL="457200" indent="-457200">
              <a:lnSpc>
                <a:spcPct val="150000"/>
              </a:lnSpc>
              <a:buFont typeface="Wingdings" pitchFamily="2" charset="2"/>
              <a:buChar char="v"/>
            </a:pPr>
            <a:r>
              <a:rPr lang="en-US" sz="2000" b="1" dirty="0" smtClean="0">
                <a:latin typeface="Times New Roman" pitchFamily="18" charset="0"/>
                <a:cs typeface="Times New Roman" pitchFamily="18" charset="0"/>
              </a:rPr>
              <a:t>REFERENCES</a:t>
            </a:r>
          </a:p>
        </p:txBody>
      </p:sp>
      <p:sp>
        <p:nvSpPr>
          <p:cNvPr id="6" name="Slide Number Placeholder 5"/>
          <p:cNvSpPr>
            <a:spLocks noGrp="1"/>
          </p:cNvSpPr>
          <p:nvPr>
            <p:ph type="sldNum" sz="quarter" idx="12"/>
          </p:nvPr>
        </p:nvSpPr>
        <p:spPr/>
        <p:txBody>
          <a:bodyPr/>
          <a:lstStyle/>
          <a:p>
            <a:fld id="{82719EA5-ABF4-4BC8-A8A1-D84CC8E41D0A}" type="slidenum">
              <a:rPr lang="en-US" smtClean="0"/>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lnSpc>
                <a:spcPct val="150000"/>
              </a:lnSpc>
            </a:pPr>
            <a:fld id="{82719EA5-ABF4-4BC8-A8A1-D84CC8E41D0A}" type="slidenum">
              <a:rPr lang="en-US" smtClean="0">
                <a:latin typeface="Times New Roman" pitchFamily="18" charset="0"/>
                <a:cs typeface="Times New Roman" pitchFamily="18" charset="0"/>
              </a:rPr>
              <a:pPr>
                <a:lnSpc>
                  <a:spcPct val="150000"/>
                </a:lnSpc>
              </a:pPr>
              <a:t>3</a:t>
            </a:fld>
            <a:endParaRPr lang="en-US">
              <a:latin typeface="Times New Roman" pitchFamily="18" charset="0"/>
              <a:cs typeface="Times New Roman" pitchFamily="18" charset="0"/>
            </a:endParaRPr>
          </a:p>
        </p:txBody>
      </p:sp>
      <p:sp>
        <p:nvSpPr>
          <p:cNvPr id="3" name="Rectangle 2"/>
          <p:cNvSpPr/>
          <p:nvPr/>
        </p:nvSpPr>
        <p:spPr>
          <a:xfrm>
            <a:off x="1371600" y="152401"/>
            <a:ext cx="6879368" cy="523220"/>
          </a:xfrm>
          <a:prstGeom prst="rect">
            <a:avLst/>
          </a:prstGeom>
        </p:spPr>
        <p:txBody>
          <a:bodyPr wrap="square">
            <a:spAutoFit/>
          </a:bodyPr>
          <a:lstStyle/>
          <a:p>
            <a:pPr algn="ctr"/>
            <a:r>
              <a:rPr lang="en-IN" sz="2800" b="1" dirty="0" smtClean="0">
                <a:solidFill>
                  <a:prstClr val="black"/>
                </a:solidFill>
                <a:latin typeface="Times New Roman" pitchFamily="18" charset="0"/>
                <a:cs typeface="Times New Roman" pitchFamily="18" charset="0"/>
              </a:rPr>
              <a:t>Electrical Instruments</a:t>
            </a:r>
            <a:endParaRPr lang="en-IN" sz="3600" b="1" dirty="0">
              <a:latin typeface="Times New Roman" pitchFamily="18" charset="0"/>
              <a:cs typeface="Times New Roman" pitchFamily="18" charset="0"/>
            </a:endParaRPr>
          </a:p>
        </p:txBody>
      </p:sp>
      <p:sp>
        <p:nvSpPr>
          <p:cNvPr id="10" name="Rectangle 9"/>
          <p:cNvSpPr/>
          <p:nvPr/>
        </p:nvSpPr>
        <p:spPr>
          <a:xfrm>
            <a:off x="381000" y="990600"/>
            <a:ext cx="8077200" cy="3000821"/>
          </a:xfrm>
          <a:prstGeom prst="rect">
            <a:avLst/>
          </a:prstGeom>
        </p:spPr>
        <p:txBody>
          <a:bodyPr wrap="square">
            <a:spAutoFit/>
          </a:bodyPr>
          <a:lstStyle/>
          <a:p>
            <a:pPr marL="342900" indent="-342900">
              <a:lnSpc>
                <a:spcPct val="150000"/>
              </a:lnSpc>
              <a:buFont typeface="Arial" pitchFamily="34" charset="0"/>
              <a:buChar char="•"/>
            </a:pPr>
            <a:r>
              <a:rPr lang="en-IN" b="1" dirty="0" smtClean="0"/>
              <a:t>The instruments used to measure electrical quantities (e.g. current, voltage, power, energy etc.) are called electrical instruments.</a:t>
            </a:r>
          </a:p>
          <a:p>
            <a:pPr marL="342900" indent="-342900">
              <a:lnSpc>
                <a:spcPct val="150000"/>
              </a:lnSpc>
              <a:buFont typeface="Arial" pitchFamily="34" charset="0"/>
              <a:buChar char="•"/>
            </a:pPr>
            <a:endParaRPr lang="en-IN" b="1" dirty="0" smtClean="0"/>
          </a:p>
          <a:p>
            <a:pPr marL="342900" indent="-342900">
              <a:lnSpc>
                <a:spcPct val="150000"/>
              </a:lnSpc>
              <a:buFont typeface="Arial" pitchFamily="34" charset="0"/>
              <a:buChar char="•"/>
            </a:pPr>
            <a:r>
              <a:rPr lang="en-IN" b="1" dirty="0" smtClean="0"/>
              <a:t>These instruments are generally named after the electrical quantity to be measured. Thus the instruments which measure current, voltage, power and energy are called ammeter, voltmeter, wattmeter and energy meter respectively.</a:t>
            </a:r>
            <a:endParaRPr lang="en-IN"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4</a:t>
            </a:fld>
            <a:endParaRPr lang="en-US"/>
          </a:p>
        </p:txBody>
      </p:sp>
      <p:sp>
        <p:nvSpPr>
          <p:cNvPr id="4" name="Rectangle 3"/>
          <p:cNvSpPr/>
          <p:nvPr/>
        </p:nvSpPr>
        <p:spPr>
          <a:xfrm>
            <a:off x="304800" y="152401"/>
            <a:ext cx="8534400" cy="523220"/>
          </a:xfrm>
          <a:prstGeom prst="rect">
            <a:avLst/>
          </a:prstGeom>
        </p:spPr>
        <p:txBody>
          <a:bodyPr wrap="square">
            <a:spAutoFit/>
          </a:bodyPr>
          <a:lstStyle/>
          <a:p>
            <a:r>
              <a:rPr lang="en-IN" sz="2800" b="1" dirty="0" smtClean="0">
                <a:latin typeface="Times New Roman" pitchFamily="18" charset="0"/>
                <a:cs typeface="Times New Roman" pitchFamily="18" charset="0"/>
              </a:rPr>
              <a:t>Principles of Operation of Electrical Instruments</a:t>
            </a:r>
          </a:p>
        </p:txBody>
      </p:sp>
      <p:sp>
        <p:nvSpPr>
          <p:cNvPr id="5" name="Rectangle 4"/>
          <p:cNvSpPr/>
          <p:nvPr/>
        </p:nvSpPr>
        <p:spPr>
          <a:xfrm>
            <a:off x="381000" y="1253863"/>
            <a:ext cx="8382000" cy="2784737"/>
          </a:xfrm>
          <a:prstGeom prst="rect">
            <a:avLst/>
          </a:prstGeom>
        </p:spPr>
        <p:txBody>
          <a:bodyPr wrap="square">
            <a:spAutoFit/>
          </a:bodyPr>
          <a:lstStyle/>
          <a:p>
            <a:pPr marL="342900" indent="-342900">
              <a:lnSpc>
                <a:spcPct val="200000"/>
              </a:lnSpc>
              <a:buFont typeface="Arial" pitchFamily="34" charset="0"/>
              <a:buChar char="•"/>
            </a:pPr>
            <a:r>
              <a:rPr lang="en-IN" b="1" dirty="0" smtClean="0"/>
              <a:t>An electrical instrument essentially consists of a movable element and a scale to indicate or register the electrical quantity being measured.</a:t>
            </a:r>
          </a:p>
          <a:p>
            <a:pPr marL="342900" indent="-342900">
              <a:lnSpc>
                <a:spcPct val="200000"/>
              </a:lnSpc>
              <a:buFont typeface="Arial" pitchFamily="34" charset="0"/>
              <a:buChar char="•"/>
            </a:pPr>
            <a:r>
              <a:rPr lang="en-IN" b="1" dirty="0" smtClean="0"/>
              <a:t>The movable element is supported on jewelled bearings and carries a pointer or sets of dials. The movement of the movable element is caused by utilising one or more of the following effects of current or voltage :</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5</a:t>
            </a:fld>
            <a:endParaRPr lang="en-US"/>
          </a:p>
        </p:txBody>
      </p:sp>
      <p:sp>
        <p:nvSpPr>
          <p:cNvPr id="4" name="Rectangle 3"/>
          <p:cNvSpPr/>
          <p:nvPr/>
        </p:nvSpPr>
        <p:spPr>
          <a:xfrm>
            <a:off x="304800" y="152401"/>
            <a:ext cx="8534400" cy="523220"/>
          </a:xfrm>
          <a:prstGeom prst="rect">
            <a:avLst/>
          </a:prstGeom>
        </p:spPr>
        <p:txBody>
          <a:bodyPr wrap="square">
            <a:spAutoFit/>
          </a:bodyPr>
          <a:lstStyle/>
          <a:p>
            <a:r>
              <a:rPr lang="en-IN" sz="2800" b="1" dirty="0" smtClean="0">
                <a:latin typeface="Times New Roman" pitchFamily="18" charset="0"/>
                <a:cs typeface="Times New Roman" pitchFamily="18" charset="0"/>
              </a:rPr>
              <a:t>Principles of Operation of Electrical Instruments</a:t>
            </a:r>
          </a:p>
        </p:txBody>
      </p:sp>
      <p:graphicFrame>
        <p:nvGraphicFramePr>
          <p:cNvPr id="6" name="Table 5"/>
          <p:cNvGraphicFramePr>
            <a:graphicFrameLocks noGrp="1"/>
          </p:cNvGraphicFramePr>
          <p:nvPr/>
        </p:nvGraphicFramePr>
        <p:xfrm>
          <a:off x="304800" y="1447800"/>
          <a:ext cx="8610600" cy="4851400"/>
        </p:xfrm>
        <a:graphic>
          <a:graphicData uri="http://schemas.openxmlformats.org/drawingml/2006/table">
            <a:tbl>
              <a:tblPr firstRow="1" bandRow="1">
                <a:tableStyleId>{93296810-A885-4BE3-A3E7-6D5BEEA58F35}</a:tableStyleId>
              </a:tblPr>
              <a:tblGrid>
                <a:gridCol w="609600"/>
                <a:gridCol w="2057400"/>
                <a:gridCol w="1981200"/>
                <a:gridCol w="1295400"/>
                <a:gridCol w="2667000"/>
              </a:tblGrid>
              <a:tr h="370840">
                <a:tc>
                  <a:txBody>
                    <a:bodyPr/>
                    <a:lstStyle/>
                    <a:p>
                      <a:r>
                        <a:rPr lang="en-IN" sz="1800" b="1" kern="1200" baseline="0" dirty="0" smtClean="0">
                          <a:solidFill>
                            <a:schemeClr val="lt1"/>
                          </a:solidFill>
                          <a:latin typeface="+mn-lt"/>
                          <a:ea typeface="+mn-ea"/>
                          <a:cs typeface="+mn-cs"/>
                        </a:rPr>
                        <a:t>S. No.</a:t>
                      </a:r>
                      <a:endParaRPr lang="en-IN" b="1" dirty="0"/>
                    </a:p>
                  </a:txBody>
                  <a:tcPr/>
                </a:tc>
                <a:tc>
                  <a:txBody>
                    <a:bodyPr/>
                    <a:lstStyle/>
                    <a:p>
                      <a:r>
                        <a:rPr lang="en-IN" sz="1800" b="1" kern="1200" baseline="0" dirty="0" smtClean="0">
                          <a:solidFill>
                            <a:schemeClr val="lt1"/>
                          </a:solidFill>
                          <a:latin typeface="+mn-lt"/>
                          <a:ea typeface="+mn-ea"/>
                          <a:cs typeface="+mn-cs"/>
                        </a:rPr>
                        <a:t>Type of Instrument</a:t>
                      </a:r>
                      <a:endParaRPr lang="en-IN" b="1" dirty="0"/>
                    </a:p>
                  </a:txBody>
                  <a:tcPr/>
                </a:tc>
                <a:tc>
                  <a:txBody>
                    <a:bodyPr/>
                    <a:lstStyle/>
                    <a:p>
                      <a:r>
                        <a:rPr lang="en-IN" sz="1800" b="1" kern="1200" baseline="0" dirty="0" smtClean="0">
                          <a:solidFill>
                            <a:schemeClr val="lt1"/>
                          </a:solidFill>
                          <a:latin typeface="+mn-lt"/>
                          <a:ea typeface="+mn-ea"/>
                          <a:cs typeface="+mn-cs"/>
                        </a:rPr>
                        <a:t>Effect</a:t>
                      </a:r>
                      <a:endParaRPr lang="en-IN" b="1" dirty="0"/>
                    </a:p>
                  </a:txBody>
                  <a:tcPr/>
                </a:tc>
                <a:tc>
                  <a:txBody>
                    <a:bodyPr/>
                    <a:lstStyle/>
                    <a:p>
                      <a:r>
                        <a:rPr lang="en-IN" sz="1800" b="1" kern="1200" baseline="0" dirty="0" smtClean="0">
                          <a:solidFill>
                            <a:schemeClr val="lt1"/>
                          </a:solidFill>
                          <a:latin typeface="+mn-lt"/>
                          <a:ea typeface="+mn-ea"/>
                          <a:cs typeface="+mn-cs"/>
                        </a:rPr>
                        <a:t>Suitable for</a:t>
                      </a:r>
                      <a:endParaRPr lang="en-IN" b="1" dirty="0"/>
                    </a:p>
                  </a:txBody>
                  <a:tcPr/>
                </a:tc>
                <a:tc>
                  <a:txBody>
                    <a:bodyPr/>
                    <a:lstStyle/>
                    <a:p>
                      <a:r>
                        <a:rPr lang="en-IN" sz="1800" b="1" kern="1200" baseline="0" dirty="0" smtClean="0">
                          <a:solidFill>
                            <a:schemeClr val="lt1"/>
                          </a:solidFill>
                          <a:latin typeface="+mn-lt"/>
                          <a:ea typeface="+mn-ea"/>
                          <a:cs typeface="+mn-cs"/>
                        </a:rPr>
                        <a:t>Instrument</a:t>
                      </a:r>
                      <a:endParaRPr lang="en-IN" b="1" dirty="0"/>
                    </a:p>
                  </a:txBody>
                  <a:tcPr/>
                </a:tc>
              </a:tr>
              <a:tr h="370840">
                <a:tc>
                  <a:txBody>
                    <a:bodyPr/>
                    <a:lstStyle/>
                    <a:p>
                      <a:r>
                        <a:rPr lang="en-US" b="1" dirty="0" smtClean="0"/>
                        <a:t>1</a:t>
                      </a:r>
                      <a:endParaRPr lang="en-IN" b="1" dirty="0"/>
                    </a:p>
                  </a:txBody>
                  <a:tcPr/>
                </a:tc>
                <a:tc>
                  <a:txBody>
                    <a:bodyPr/>
                    <a:lstStyle/>
                    <a:p>
                      <a:r>
                        <a:rPr lang="en-IN" sz="1800" b="1" kern="1200" baseline="0" dirty="0" smtClean="0">
                          <a:solidFill>
                            <a:schemeClr val="dk1"/>
                          </a:solidFill>
                          <a:latin typeface="+mn-lt"/>
                          <a:ea typeface="+mn-ea"/>
                          <a:cs typeface="+mn-cs"/>
                        </a:rPr>
                        <a:t>Moving-iron</a:t>
                      </a:r>
                      <a:endParaRPr lang="en-IN" b="1" dirty="0"/>
                    </a:p>
                  </a:txBody>
                  <a:tcPr/>
                </a:tc>
                <a:tc>
                  <a:txBody>
                    <a:bodyPr/>
                    <a:lstStyle/>
                    <a:p>
                      <a:r>
                        <a:rPr lang="en-IN" sz="1800" b="1" kern="1200" baseline="0" dirty="0" smtClean="0">
                          <a:solidFill>
                            <a:schemeClr val="dk1"/>
                          </a:solidFill>
                          <a:latin typeface="+mn-lt"/>
                          <a:ea typeface="+mn-ea"/>
                          <a:cs typeface="+mn-cs"/>
                        </a:rPr>
                        <a:t>Magnetic effect</a:t>
                      </a:r>
                      <a:endParaRPr lang="en-IN" b="1" dirty="0"/>
                    </a:p>
                  </a:txBody>
                  <a:tcPr/>
                </a:tc>
                <a:tc>
                  <a:txBody>
                    <a:bodyPr/>
                    <a:lstStyle/>
                    <a:p>
                      <a:r>
                        <a:rPr lang="en-IN" sz="1800" b="1" kern="1200" baseline="0" dirty="0" err="1" smtClean="0">
                          <a:solidFill>
                            <a:schemeClr val="dk1"/>
                          </a:solidFill>
                          <a:latin typeface="+mn-lt"/>
                          <a:ea typeface="+mn-ea"/>
                          <a:cs typeface="+mn-cs"/>
                        </a:rPr>
                        <a:t>d.c</a:t>
                      </a:r>
                      <a:r>
                        <a:rPr lang="en-IN" sz="1800" b="1" kern="1200" baseline="0" dirty="0" smtClean="0">
                          <a:solidFill>
                            <a:schemeClr val="dk1"/>
                          </a:solidFill>
                          <a:latin typeface="+mn-lt"/>
                          <a:ea typeface="+mn-ea"/>
                          <a:cs typeface="+mn-cs"/>
                        </a:rPr>
                        <a:t>. and </a:t>
                      </a:r>
                      <a:r>
                        <a:rPr lang="en-IN" sz="1800" b="1" kern="1200" baseline="0" dirty="0" err="1" smtClean="0">
                          <a:solidFill>
                            <a:schemeClr val="dk1"/>
                          </a:solidFill>
                          <a:latin typeface="+mn-lt"/>
                          <a:ea typeface="+mn-ea"/>
                          <a:cs typeface="+mn-cs"/>
                        </a:rPr>
                        <a:t>a.c</a:t>
                      </a:r>
                      <a:r>
                        <a:rPr lang="en-IN" sz="1800" b="1" kern="1200" baseline="0" dirty="0" smtClean="0">
                          <a:solidFill>
                            <a:schemeClr val="dk1"/>
                          </a:solidFill>
                          <a:latin typeface="+mn-lt"/>
                          <a:ea typeface="+mn-ea"/>
                          <a:cs typeface="+mn-cs"/>
                        </a:rPr>
                        <a:t>.</a:t>
                      </a:r>
                      <a:endParaRPr lang="en-IN" b="1" dirty="0"/>
                    </a:p>
                  </a:txBody>
                  <a:tcPr/>
                </a:tc>
                <a:tc>
                  <a:txBody>
                    <a:bodyPr/>
                    <a:lstStyle/>
                    <a:p>
                      <a:r>
                        <a:rPr lang="en-IN" sz="1800" b="1" kern="1200" baseline="0" dirty="0" smtClean="0">
                          <a:solidFill>
                            <a:schemeClr val="dk1"/>
                          </a:solidFill>
                          <a:latin typeface="+mn-lt"/>
                          <a:ea typeface="+mn-ea"/>
                          <a:cs typeface="+mn-cs"/>
                        </a:rPr>
                        <a:t>Ammeter, Voltmeter</a:t>
                      </a:r>
                      <a:endParaRPr lang="en-IN" b="1" dirty="0"/>
                    </a:p>
                  </a:txBody>
                  <a:tcPr/>
                </a:tc>
              </a:tr>
              <a:tr h="370840">
                <a:tc>
                  <a:txBody>
                    <a:bodyPr/>
                    <a:lstStyle/>
                    <a:p>
                      <a:r>
                        <a:rPr lang="en-US" b="1" dirty="0" smtClean="0"/>
                        <a:t>2</a:t>
                      </a:r>
                      <a:endParaRPr lang="en-IN" b="1" dirty="0"/>
                    </a:p>
                  </a:txBody>
                  <a:tcPr/>
                </a:tc>
                <a:tc>
                  <a:txBody>
                    <a:bodyPr/>
                    <a:lstStyle/>
                    <a:p>
                      <a:r>
                        <a:rPr lang="en-IN" b="1" dirty="0" smtClean="0"/>
                        <a:t>Permanent-magnet moving coil</a:t>
                      </a:r>
                      <a:endParaRPr lang="en-IN" b="1" dirty="0"/>
                    </a:p>
                  </a:txBody>
                  <a:tcPr/>
                </a:tc>
                <a:tc>
                  <a:txBody>
                    <a:bodyPr/>
                    <a:lstStyle/>
                    <a:p>
                      <a:r>
                        <a:rPr lang="en-IN" sz="1800" b="1" kern="1200" baseline="0" dirty="0" smtClean="0">
                          <a:solidFill>
                            <a:schemeClr val="dk1"/>
                          </a:solidFill>
                          <a:latin typeface="+mn-lt"/>
                          <a:ea typeface="+mn-ea"/>
                          <a:cs typeface="+mn-cs"/>
                        </a:rPr>
                        <a:t>Electrodynamic effect</a:t>
                      </a:r>
                      <a:endParaRPr lang="en-IN" b="1" dirty="0"/>
                    </a:p>
                  </a:txBody>
                  <a:tcPr/>
                </a:tc>
                <a:tc>
                  <a:txBody>
                    <a:bodyPr/>
                    <a:lstStyle/>
                    <a:p>
                      <a:r>
                        <a:rPr lang="en-IN" sz="1800" b="1" kern="1200" baseline="0" dirty="0" err="1" smtClean="0">
                          <a:solidFill>
                            <a:schemeClr val="dk1"/>
                          </a:solidFill>
                          <a:latin typeface="+mn-lt"/>
                          <a:ea typeface="+mn-ea"/>
                          <a:cs typeface="+mn-cs"/>
                        </a:rPr>
                        <a:t>d.c</a:t>
                      </a:r>
                      <a:r>
                        <a:rPr lang="en-IN" sz="1800" b="1" kern="1200" baseline="0" dirty="0" smtClean="0">
                          <a:solidFill>
                            <a:schemeClr val="dk1"/>
                          </a:solidFill>
                          <a:latin typeface="+mn-lt"/>
                          <a:ea typeface="+mn-ea"/>
                          <a:cs typeface="+mn-cs"/>
                        </a:rPr>
                        <a:t>. only</a:t>
                      </a:r>
                      <a:endParaRPr lang="en-IN" b="1" dirty="0"/>
                    </a:p>
                  </a:txBody>
                  <a:tcPr/>
                </a:tc>
                <a:tc>
                  <a:txBody>
                    <a:bodyPr/>
                    <a:lstStyle/>
                    <a:p>
                      <a:r>
                        <a:rPr lang="en-IN" sz="1800" b="1" kern="1200" baseline="0" dirty="0" smtClean="0">
                          <a:solidFill>
                            <a:schemeClr val="dk1"/>
                          </a:solidFill>
                          <a:latin typeface="+mn-lt"/>
                          <a:ea typeface="+mn-ea"/>
                          <a:cs typeface="+mn-cs"/>
                        </a:rPr>
                        <a:t>Ammeter, Voltmeter</a:t>
                      </a:r>
                      <a:endParaRPr lang="en-IN" b="1" dirty="0"/>
                    </a:p>
                  </a:txBody>
                  <a:tcPr/>
                </a:tc>
              </a:tr>
              <a:tr h="370840">
                <a:tc>
                  <a:txBody>
                    <a:bodyPr/>
                    <a:lstStyle/>
                    <a:p>
                      <a:r>
                        <a:rPr lang="en-US" b="1" dirty="0" smtClean="0"/>
                        <a:t>3</a:t>
                      </a:r>
                      <a:endParaRPr lang="en-IN" b="1" dirty="0"/>
                    </a:p>
                  </a:txBody>
                  <a:tcPr/>
                </a:tc>
                <a:tc>
                  <a:txBody>
                    <a:bodyPr/>
                    <a:lstStyle/>
                    <a:p>
                      <a:r>
                        <a:rPr lang="en-IN" sz="1800" b="1" kern="1200" baseline="0" dirty="0" smtClean="0">
                          <a:solidFill>
                            <a:schemeClr val="dk1"/>
                          </a:solidFill>
                          <a:latin typeface="+mn-lt"/>
                          <a:ea typeface="+mn-ea"/>
                          <a:cs typeface="+mn-cs"/>
                        </a:rPr>
                        <a:t>Dynamometer type</a:t>
                      </a:r>
                      <a:endParaRPr lang="en-IN" b="1" dirty="0"/>
                    </a:p>
                  </a:txBody>
                  <a:tcPr/>
                </a:tc>
                <a:tc>
                  <a:txBody>
                    <a:bodyPr/>
                    <a:lstStyle/>
                    <a:p>
                      <a:r>
                        <a:rPr lang="en-IN" sz="1800" b="1" kern="1200" baseline="0" dirty="0" smtClean="0">
                          <a:solidFill>
                            <a:schemeClr val="dk1"/>
                          </a:solidFill>
                          <a:latin typeface="+mn-lt"/>
                          <a:ea typeface="+mn-ea"/>
                          <a:cs typeface="+mn-cs"/>
                        </a:rPr>
                        <a:t>Electrodynamic effect</a:t>
                      </a:r>
                      <a:endParaRPr lang="en-IN" b="1" dirty="0"/>
                    </a:p>
                  </a:txBody>
                  <a:tcPr/>
                </a:tc>
                <a:tc>
                  <a:txBody>
                    <a:bodyPr/>
                    <a:lstStyle/>
                    <a:p>
                      <a:r>
                        <a:rPr lang="en-IN" sz="1800" b="1" kern="1200" baseline="0" dirty="0" err="1" smtClean="0">
                          <a:solidFill>
                            <a:schemeClr val="dk1"/>
                          </a:solidFill>
                          <a:latin typeface="+mn-lt"/>
                          <a:ea typeface="+mn-ea"/>
                          <a:cs typeface="+mn-cs"/>
                        </a:rPr>
                        <a:t>d.c</a:t>
                      </a:r>
                      <a:r>
                        <a:rPr lang="en-IN" sz="1800" b="1" kern="1200" baseline="0" dirty="0" smtClean="0">
                          <a:solidFill>
                            <a:schemeClr val="dk1"/>
                          </a:solidFill>
                          <a:latin typeface="+mn-lt"/>
                          <a:ea typeface="+mn-ea"/>
                          <a:cs typeface="+mn-cs"/>
                        </a:rPr>
                        <a:t>. and </a:t>
                      </a:r>
                      <a:r>
                        <a:rPr lang="en-IN" sz="1800" b="1" kern="1200" baseline="0" dirty="0" err="1" smtClean="0">
                          <a:solidFill>
                            <a:schemeClr val="dk1"/>
                          </a:solidFill>
                          <a:latin typeface="+mn-lt"/>
                          <a:ea typeface="+mn-ea"/>
                          <a:cs typeface="+mn-cs"/>
                        </a:rPr>
                        <a:t>a.c</a:t>
                      </a:r>
                      <a:r>
                        <a:rPr lang="en-IN" sz="1800" b="1" kern="1200" baseline="0" dirty="0" smtClean="0">
                          <a:solidFill>
                            <a:schemeClr val="dk1"/>
                          </a:solidFill>
                          <a:latin typeface="+mn-lt"/>
                          <a:ea typeface="+mn-ea"/>
                          <a:cs typeface="+mn-cs"/>
                        </a:rPr>
                        <a:t>.</a:t>
                      </a:r>
                      <a:endParaRPr lang="en-IN" b="1" dirty="0"/>
                    </a:p>
                  </a:txBody>
                  <a:tcPr/>
                </a:tc>
                <a:tc>
                  <a:txBody>
                    <a:bodyPr/>
                    <a:lstStyle/>
                    <a:p>
                      <a:r>
                        <a:rPr lang="en-IN" sz="1800" b="1" kern="1200" baseline="0" dirty="0" smtClean="0">
                          <a:solidFill>
                            <a:schemeClr val="dk1"/>
                          </a:solidFill>
                          <a:latin typeface="+mn-lt"/>
                          <a:ea typeface="+mn-ea"/>
                          <a:cs typeface="+mn-cs"/>
                        </a:rPr>
                        <a:t>Ammeter, Voltmeter, Wattmeter</a:t>
                      </a:r>
                      <a:endParaRPr lang="en-US" b="1" dirty="0" smtClean="0"/>
                    </a:p>
                  </a:txBody>
                  <a:tcPr/>
                </a:tc>
              </a:tr>
              <a:tr h="370840">
                <a:tc>
                  <a:txBody>
                    <a:bodyPr/>
                    <a:lstStyle/>
                    <a:p>
                      <a:r>
                        <a:rPr lang="en-US" b="1" dirty="0" smtClean="0"/>
                        <a:t>4</a:t>
                      </a:r>
                      <a:endParaRPr lang="en-IN" b="1" dirty="0"/>
                    </a:p>
                  </a:txBody>
                  <a:tcPr/>
                </a:tc>
                <a:tc>
                  <a:txBody>
                    <a:bodyPr/>
                    <a:lstStyle/>
                    <a:p>
                      <a:r>
                        <a:rPr lang="en-IN" sz="1800" b="1" kern="1200" baseline="0" dirty="0" smtClean="0">
                          <a:solidFill>
                            <a:schemeClr val="dk1"/>
                          </a:solidFill>
                          <a:latin typeface="+mn-lt"/>
                          <a:ea typeface="+mn-ea"/>
                          <a:cs typeface="+mn-cs"/>
                        </a:rPr>
                        <a:t>Induction type</a:t>
                      </a:r>
                      <a:endParaRPr lang="en-IN" b="1" dirty="0"/>
                    </a:p>
                  </a:txBody>
                  <a:tcPr/>
                </a:tc>
                <a:tc>
                  <a:txBody>
                    <a:bodyPr/>
                    <a:lstStyle/>
                    <a:p>
                      <a:r>
                        <a:rPr lang="en-IN" b="1" dirty="0" smtClean="0"/>
                        <a:t>Electro-magnetic induction effect</a:t>
                      </a:r>
                      <a:endParaRPr lang="en-IN" b="1" dirty="0"/>
                    </a:p>
                  </a:txBody>
                  <a:tcPr/>
                </a:tc>
                <a:tc>
                  <a:txBody>
                    <a:bodyPr/>
                    <a:lstStyle/>
                    <a:p>
                      <a:r>
                        <a:rPr lang="en-IN" sz="1800" b="1" kern="1200" baseline="0" dirty="0" err="1" smtClean="0">
                          <a:solidFill>
                            <a:schemeClr val="dk1"/>
                          </a:solidFill>
                          <a:latin typeface="+mn-lt"/>
                          <a:ea typeface="+mn-ea"/>
                          <a:cs typeface="+mn-cs"/>
                        </a:rPr>
                        <a:t>a.c</a:t>
                      </a:r>
                      <a:r>
                        <a:rPr lang="en-IN" sz="1800" b="1" kern="1200" baseline="0" dirty="0" smtClean="0">
                          <a:solidFill>
                            <a:schemeClr val="dk1"/>
                          </a:solidFill>
                          <a:latin typeface="+mn-lt"/>
                          <a:ea typeface="+mn-ea"/>
                          <a:cs typeface="+mn-cs"/>
                        </a:rPr>
                        <a:t>. only</a:t>
                      </a:r>
                      <a:endParaRPr lang="en-IN" b="1" dirty="0"/>
                    </a:p>
                  </a:txBody>
                  <a:tcPr/>
                </a:tc>
                <a:tc>
                  <a:txBody>
                    <a:bodyPr/>
                    <a:lstStyle/>
                    <a:p>
                      <a:r>
                        <a:rPr lang="en-IN" sz="1800" b="1" kern="1200" baseline="0" dirty="0" smtClean="0">
                          <a:solidFill>
                            <a:schemeClr val="dk1"/>
                          </a:solidFill>
                          <a:latin typeface="+mn-lt"/>
                          <a:ea typeface="+mn-ea"/>
                          <a:cs typeface="+mn-cs"/>
                        </a:rPr>
                        <a:t>Ammeter, Voltmeter, Wattmeter, Energy meter</a:t>
                      </a:r>
                      <a:endParaRPr lang="en-US" b="1" dirty="0" smtClean="0"/>
                    </a:p>
                  </a:txBody>
                  <a:tcPr/>
                </a:tc>
              </a:tr>
              <a:tr h="370840">
                <a:tc>
                  <a:txBody>
                    <a:bodyPr/>
                    <a:lstStyle/>
                    <a:p>
                      <a:r>
                        <a:rPr lang="en-US" b="1" dirty="0" smtClean="0"/>
                        <a:t>5</a:t>
                      </a:r>
                      <a:endParaRPr lang="en-IN" b="1" dirty="0"/>
                    </a:p>
                  </a:txBody>
                  <a:tcPr/>
                </a:tc>
                <a:tc>
                  <a:txBody>
                    <a:bodyPr/>
                    <a:lstStyle/>
                    <a:p>
                      <a:r>
                        <a:rPr lang="en-IN" sz="1800" b="1" kern="1200" baseline="0" dirty="0" smtClean="0">
                          <a:solidFill>
                            <a:schemeClr val="dk1"/>
                          </a:solidFill>
                          <a:latin typeface="+mn-lt"/>
                          <a:ea typeface="+mn-ea"/>
                          <a:cs typeface="+mn-cs"/>
                        </a:rPr>
                        <a:t>Hot-wire</a:t>
                      </a:r>
                      <a:endParaRPr lang="en-IN" b="1" dirty="0"/>
                    </a:p>
                  </a:txBody>
                  <a:tcPr/>
                </a:tc>
                <a:tc>
                  <a:txBody>
                    <a:bodyPr/>
                    <a:lstStyle/>
                    <a:p>
                      <a:r>
                        <a:rPr lang="en-IN" sz="1800" b="1" kern="1200" baseline="0" dirty="0" smtClean="0">
                          <a:solidFill>
                            <a:schemeClr val="dk1"/>
                          </a:solidFill>
                          <a:latin typeface="+mn-lt"/>
                          <a:ea typeface="+mn-ea"/>
                          <a:cs typeface="+mn-cs"/>
                        </a:rPr>
                        <a:t>Thermal effect</a:t>
                      </a:r>
                      <a:endParaRPr lang="en-IN" b="1" dirty="0"/>
                    </a:p>
                  </a:txBody>
                  <a:tcPr/>
                </a:tc>
                <a:tc>
                  <a:txBody>
                    <a:bodyPr/>
                    <a:lstStyle/>
                    <a:p>
                      <a:r>
                        <a:rPr lang="en-IN" sz="1800" b="1" kern="1200" baseline="0" dirty="0" err="1" smtClean="0">
                          <a:solidFill>
                            <a:schemeClr val="dk1"/>
                          </a:solidFill>
                          <a:latin typeface="+mn-lt"/>
                          <a:ea typeface="+mn-ea"/>
                          <a:cs typeface="+mn-cs"/>
                        </a:rPr>
                        <a:t>d.c</a:t>
                      </a:r>
                      <a:r>
                        <a:rPr lang="en-IN" sz="1800" b="1" kern="1200" baseline="0" dirty="0" smtClean="0">
                          <a:solidFill>
                            <a:schemeClr val="dk1"/>
                          </a:solidFill>
                          <a:latin typeface="+mn-lt"/>
                          <a:ea typeface="+mn-ea"/>
                          <a:cs typeface="+mn-cs"/>
                        </a:rPr>
                        <a:t>. and </a:t>
                      </a:r>
                      <a:r>
                        <a:rPr lang="en-IN" sz="1800" b="1" kern="1200" baseline="0" dirty="0" err="1" smtClean="0">
                          <a:solidFill>
                            <a:schemeClr val="dk1"/>
                          </a:solidFill>
                          <a:latin typeface="+mn-lt"/>
                          <a:ea typeface="+mn-ea"/>
                          <a:cs typeface="+mn-cs"/>
                        </a:rPr>
                        <a:t>a.c</a:t>
                      </a:r>
                      <a:r>
                        <a:rPr lang="en-IN" sz="1800" b="1" kern="1200" baseline="0" dirty="0" smtClean="0">
                          <a:solidFill>
                            <a:schemeClr val="dk1"/>
                          </a:solidFill>
                          <a:latin typeface="+mn-lt"/>
                          <a:ea typeface="+mn-ea"/>
                          <a:cs typeface="+mn-cs"/>
                        </a:rPr>
                        <a:t>.</a:t>
                      </a:r>
                      <a:endParaRPr lang="en-IN" b="1" dirty="0"/>
                    </a:p>
                  </a:txBody>
                  <a:tcPr/>
                </a:tc>
                <a:tc>
                  <a:txBody>
                    <a:bodyPr/>
                    <a:lstStyle/>
                    <a:p>
                      <a:r>
                        <a:rPr lang="en-IN" sz="1800" b="1" kern="1200" baseline="0" dirty="0" smtClean="0">
                          <a:solidFill>
                            <a:schemeClr val="dk1"/>
                          </a:solidFill>
                          <a:latin typeface="+mn-lt"/>
                          <a:ea typeface="+mn-ea"/>
                          <a:cs typeface="+mn-cs"/>
                        </a:rPr>
                        <a:t>Ammeter, Voltmeter</a:t>
                      </a:r>
                      <a:endParaRPr lang="en-US" b="1" dirty="0" smtClean="0"/>
                    </a:p>
                  </a:txBody>
                  <a:tcPr/>
                </a:tc>
              </a:tr>
              <a:tr h="370840">
                <a:tc>
                  <a:txBody>
                    <a:bodyPr/>
                    <a:lstStyle/>
                    <a:p>
                      <a:r>
                        <a:rPr lang="en-US" b="1" dirty="0" smtClean="0"/>
                        <a:t>6</a:t>
                      </a:r>
                      <a:endParaRPr lang="en-IN" b="1" dirty="0"/>
                    </a:p>
                  </a:txBody>
                  <a:tcPr/>
                </a:tc>
                <a:tc>
                  <a:txBody>
                    <a:bodyPr/>
                    <a:lstStyle/>
                    <a:p>
                      <a:r>
                        <a:rPr lang="en-IN" sz="1800" b="1" kern="1200" baseline="0" dirty="0" smtClean="0">
                          <a:solidFill>
                            <a:schemeClr val="dk1"/>
                          </a:solidFill>
                          <a:latin typeface="+mn-lt"/>
                          <a:ea typeface="+mn-ea"/>
                          <a:cs typeface="+mn-cs"/>
                        </a:rPr>
                        <a:t>Electrolytic meter</a:t>
                      </a:r>
                      <a:endParaRPr lang="en-IN" b="1" dirty="0"/>
                    </a:p>
                  </a:txBody>
                  <a:tcPr/>
                </a:tc>
                <a:tc>
                  <a:txBody>
                    <a:bodyPr/>
                    <a:lstStyle/>
                    <a:p>
                      <a:r>
                        <a:rPr lang="en-IN" sz="1800" b="1" kern="1200" baseline="0" dirty="0" smtClean="0">
                          <a:solidFill>
                            <a:schemeClr val="dk1"/>
                          </a:solidFill>
                          <a:latin typeface="+mn-lt"/>
                          <a:ea typeface="+mn-ea"/>
                          <a:cs typeface="+mn-cs"/>
                        </a:rPr>
                        <a:t>Chemical effect</a:t>
                      </a:r>
                      <a:endParaRPr lang="en-IN" b="1" dirty="0"/>
                    </a:p>
                  </a:txBody>
                  <a:tcPr/>
                </a:tc>
                <a:tc>
                  <a:txBody>
                    <a:bodyPr/>
                    <a:lstStyle/>
                    <a:p>
                      <a:r>
                        <a:rPr lang="en-IN" sz="1800" b="1" kern="1200" baseline="0" dirty="0" err="1" smtClean="0">
                          <a:solidFill>
                            <a:schemeClr val="dk1"/>
                          </a:solidFill>
                          <a:latin typeface="+mn-lt"/>
                          <a:ea typeface="+mn-ea"/>
                          <a:cs typeface="+mn-cs"/>
                        </a:rPr>
                        <a:t>d.c</a:t>
                      </a:r>
                      <a:r>
                        <a:rPr lang="en-IN" sz="1800" b="1" kern="1200" baseline="0" dirty="0" smtClean="0">
                          <a:solidFill>
                            <a:schemeClr val="dk1"/>
                          </a:solidFill>
                          <a:latin typeface="+mn-lt"/>
                          <a:ea typeface="+mn-ea"/>
                          <a:cs typeface="+mn-cs"/>
                        </a:rPr>
                        <a:t>. only</a:t>
                      </a:r>
                      <a:endParaRPr lang="en-IN" b="1" dirty="0"/>
                    </a:p>
                  </a:txBody>
                  <a:tcPr/>
                </a:tc>
                <a:tc>
                  <a:txBody>
                    <a:bodyPr/>
                    <a:lstStyle/>
                    <a:p>
                      <a:r>
                        <a:rPr lang="en-IN" sz="1800" b="1" kern="1200" baseline="0" dirty="0" smtClean="0">
                          <a:solidFill>
                            <a:schemeClr val="dk1"/>
                          </a:solidFill>
                          <a:latin typeface="+mn-lt"/>
                          <a:ea typeface="+mn-ea"/>
                          <a:cs typeface="+mn-cs"/>
                        </a:rPr>
                        <a:t>Ampere-hour meter</a:t>
                      </a:r>
                      <a:endParaRPr lang="en-US" b="1" dirty="0" smtClean="0"/>
                    </a:p>
                  </a:txBody>
                  <a:tcPr/>
                </a:tc>
              </a:tr>
              <a:tr h="370840">
                <a:tc>
                  <a:txBody>
                    <a:bodyPr/>
                    <a:lstStyle/>
                    <a:p>
                      <a:r>
                        <a:rPr lang="en-US" b="1" dirty="0" smtClean="0"/>
                        <a:t>7</a:t>
                      </a:r>
                      <a:endParaRPr lang="en-IN" b="1" dirty="0"/>
                    </a:p>
                  </a:txBody>
                  <a:tcPr/>
                </a:tc>
                <a:tc>
                  <a:txBody>
                    <a:bodyPr/>
                    <a:lstStyle/>
                    <a:p>
                      <a:r>
                        <a:rPr lang="en-IN" sz="1800" b="1" kern="1200" baseline="0" dirty="0" smtClean="0">
                          <a:solidFill>
                            <a:schemeClr val="dk1"/>
                          </a:solidFill>
                          <a:latin typeface="+mn-lt"/>
                          <a:ea typeface="+mn-ea"/>
                          <a:cs typeface="+mn-cs"/>
                        </a:rPr>
                        <a:t>Electrostatic type</a:t>
                      </a:r>
                      <a:endParaRPr lang="en-IN" b="1" dirty="0"/>
                    </a:p>
                  </a:txBody>
                  <a:tcPr/>
                </a:tc>
                <a:tc>
                  <a:txBody>
                    <a:bodyPr/>
                    <a:lstStyle/>
                    <a:p>
                      <a:r>
                        <a:rPr lang="en-IN" sz="1800" b="1" kern="1200" baseline="0" dirty="0" smtClean="0">
                          <a:solidFill>
                            <a:schemeClr val="dk1"/>
                          </a:solidFill>
                          <a:latin typeface="+mn-lt"/>
                          <a:ea typeface="+mn-ea"/>
                          <a:cs typeface="+mn-cs"/>
                        </a:rPr>
                        <a:t>Electrostatic effect</a:t>
                      </a:r>
                      <a:endParaRPr lang="en-IN" b="1" dirty="0"/>
                    </a:p>
                  </a:txBody>
                  <a:tcPr/>
                </a:tc>
                <a:tc>
                  <a:txBody>
                    <a:bodyPr/>
                    <a:lstStyle/>
                    <a:p>
                      <a:r>
                        <a:rPr lang="en-IN" sz="1800" b="1" kern="1200" baseline="0" dirty="0" err="1" smtClean="0">
                          <a:solidFill>
                            <a:schemeClr val="dk1"/>
                          </a:solidFill>
                          <a:latin typeface="+mn-lt"/>
                          <a:ea typeface="+mn-ea"/>
                          <a:cs typeface="+mn-cs"/>
                        </a:rPr>
                        <a:t>d.c</a:t>
                      </a:r>
                      <a:r>
                        <a:rPr lang="en-IN" sz="1800" b="1" kern="1200" baseline="0" dirty="0" smtClean="0">
                          <a:solidFill>
                            <a:schemeClr val="dk1"/>
                          </a:solidFill>
                          <a:latin typeface="+mn-lt"/>
                          <a:ea typeface="+mn-ea"/>
                          <a:cs typeface="+mn-cs"/>
                        </a:rPr>
                        <a:t>. and </a:t>
                      </a:r>
                      <a:r>
                        <a:rPr lang="en-IN" sz="1800" b="1" kern="1200" baseline="0" dirty="0" err="1" smtClean="0">
                          <a:solidFill>
                            <a:schemeClr val="dk1"/>
                          </a:solidFill>
                          <a:latin typeface="+mn-lt"/>
                          <a:ea typeface="+mn-ea"/>
                          <a:cs typeface="+mn-cs"/>
                        </a:rPr>
                        <a:t>a.c</a:t>
                      </a:r>
                      <a:r>
                        <a:rPr lang="en-IN" sz="1800" b="1" kern="1200" baseline="0" dirty="0" smtClean="0">
                          <a:solidFill>
                            <a:schemeClr val="dk1"/>
                          </a:solidFill>
                          <a:latin typeface="+mn-lt"/>
                          <a:ea typeface="+mn-ea"/>
                          <a:cs typeface="+mn-cs"/>
                        </a:rPr>
                        <a:t>.</a:t>
                      </a:r>
                      <a:endParaRPr lang="en-IN" b="1" dirty="0"/>
                    </a:p>
                  </a:txBody>
                  <a:tcPr/>
                </a:tc>
                <a:tc>
                  <a:txBody>
                    <a:bodyPr/>
                    <a:lstStyle/>
                    <a:p>
                      <a:r>
                        <a:rPr lang="en-IN" sz="1800" b="1" kern="1200" baseline="0" dirty="0" smtClean="0">
                          <a:solidFill>
                            <a:schemeClr val="dk1"/>
                          </a:solidFill>
                          <a:latin typeface="+mn-lt"/>
                          <a:ea typeface="+mn-ea"/>
                          <a:cs typeface="+mn-cs"/>
                        </a:rPr>
                        <a:t>Voltmeter only</a:t>
                      </a:r>
                      <a:endParaRPr lang="en-US" b="1" dirty="0" smtClean="0"/>
                    </a:p>
                  </a:txBody>
                  <a:tcPr/>
                </a:tc>
              </a:tr>
            </a:tbl>
          </a:graphicData>
        </a:graphic>
      </p:graphicFrame>
      <p:sp>
        <p:nvSpPr>
          <p:cNvPr id="7" name="Rectangle 6"/>
          <p:cNvSpPr/>
          <p:nvPr/>
        </p:nvSpPr>
        <p:spPr>
          <a:xfrm>
            <a:off x="228600" y="762000"/>
            <a:ext cx="8915400" cy="369332"/>
          </a:xfrm>
          <a:prstGeom prst="rect">
            <a:avLst/>
          </a:prstGeom>
        </p:spPr>
        <p:txBody>
          <a:bodyPr wrap="square">
            <a:spAutoFit/>
          </a:bodyPr>
          <a:lstStyle/>
          <a:p>
            <a:pPr marL="342900" indent="-342900">
              <a:buFont typeface="Wingdings" pitchFamily="2" charset="2"/>
              <a:buChar char="Ø"/>
            </a:pPr>
            <a:r>
              <a:rPr lang="en-IN" b="1" dirty="0" smtClean="0"/>
              <a:t>The principles of operation of electrical instruments are given in the above table</a:t>
            </a:r>
            <a:endParaRPr lang="en-IN"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6</a:t>
            </a:fld>
            <a:endParaRPr lang="en-US"/>
          </a:p>
        </p:txBody>
      </p:sp>
      <p:sp>
        <p:nvSpPr>
          <p:cNvPr id="3" name="Rectangle 2"/>
          <p:cNvSpPr/>
          <p:nvPr/>
        </p:nvSpPr>
        <p:spPr>
          <a:xfrm>
            <a:off x="2286000" y="152400"/>
            <a:ext cx="4446474" cy="523220"/>
          </a:xfrm>
          <a:prstGeom prst="rect">
            <a:avLst/>
          </a:prstGeom>
        </p:spPr>
        <p:txBody>
          <a:bodyPr wrap="none">
            <a:spAutoFit/>
          </a:bodyPr>
          <a:lstStyle/>
          <a:p>
            <a:r>
              <a:rPr lang="en-IN" sz="2800" b="1" dirty="0" smtClean="0">
                <a:latin typeface="Times New Roman" pitchFamily="18" charset="0"/>
                <a:cs typeface="Times New Roman" pitchFamily="18" charset="0"/>
              </a:rPr>
              <a:t>Essentials of an Instrument</a:t>
            </a:r>
          </a:p>
        </p:txBody>
      </p:sp>
      <p:sp>
        <p:nvSpPr>
          <p:cNvPr id="4" name="Rectangle 3"/>
          <p:cNvSpPr/>
          <p:nvPr/>
        </p:nvSpPr>
        <p:spPr>
          <a:xfrm>
            <a:off x="304800" y="762000"/>
            <a:ext cx="8382000" cy="3788858"/>
          </a:xfrm>
          <a:prstGeom prst="rect">
            <a:avLst/>
          </a:prstGeom>
        </p:spPr>
        <p:txBody>
          <a:bodyPr wrap="square">
            <a:spAutoFit/>
          </a:bodyPr>
          <a:lstStyle/>
          <a:p>
            <a:pPr marL="342900" indent="-342900">
              <a:lnSpc>
                <a:spcPct val="150000"/>
              </a:lnSpc>
              <a:buFont typeface="Arial" pitchFamily="34" charset="0"/>
              <a:buChar char="•"/>
            </a:pPr>
            <a:r>
              <a:rPr lang="en-IN" b="1" dirty="0" smtClean="0"/>
              <a:t>An instrument essentially consists of moving system pivoted in jewel bearings.</a:t>
            </a:r>
          </a:p>
          <a:p>
            <a:pPr marL="342900" indent="-342900">
              <a:lnSpc>
                <a:spcPct val="150000"/>
              </a:lnSpc>
              <a:buFont typeface="Arial" pitchFamily="34" charset="0"/>
              <a:buChar char="•"/>
            </a:pPr>
            <a:r>
              <a:rPr lang="en-IN" b="1" dirty="0" smtClean="0"/>
              <a:t>A pointer is attached to the moving system which indicates on a graduated scale, the value of the electrical quantity being measured.</a:t>
            </a:r>
          </a:p>
          <a:p>
            <a:pPr marL="342900" indent="-342900">
              <a:lnSpc>
                <a:spcPct val="150000"/>
              </a:lnSpc>
              <a:buFont typeface="Arial" pitchFamily="34" charset="0"/>
              <a:buChar char="•"/>
            </a:pPr>
            <a:r>
              <a:rPr lang="en-IN" b="1" dirty="0" smtClean="0"/>
              <a:t>In order to ensure proper operation of instruments, the following three torques are required :</a:t>
            </a:r>
          </a:p>
          <a:p>
            <a:pPr marL="342900" indent="-342900">
              <a:lnSpc>
                <a:spcPct val="150000"/>
              </a:lnSpc>
              <a:buFont typeface="Arial" pitchFamily="34" charset="0"/>
              <a:buChar char="•"/>
            </a:pPr>
            <a:endParaRPr lang="en-US" b="1" dirty="0" smtClean="0"/>
          </a:p>
          <a:p>
            <a:pPr marL="800100" lvl="1" indent="-342900">
              <a:lnSpc>
                <a:spcPct val="150000"/>
              </a:lnSpc>
              <a:buFont typeface="+mj-lt"/>
              <a:buAutoNum type="arabicPeriod"/>
            </a:pPr>
            <a:r>
              <a:rPr lang="en-IN" b="1" dirty="0" smtClean="0"/>
              <a:t>Deflecting (or operating) torque</a:t>
            </a:r>
          </a:p>
          <a:p>
            <a:pPr marL="800100" lvl="1" indent="-342900">
              <a:lnSpc>
                <a:spcPct val="150000"/>
              </a:lnSpc>
              <a:buFont typeface="+mj-lt"/>
              <a:buAutoNum type="arabicPeriod"/>
            </a:pPr>
            <a:r>
              <a:rPr lang="en-IN" b="1" dirty="0" smtClean="0"/>
              <a:t>Controlling (or restoring) torque</a:t>
            </a:r>
          </a:p>
          <a:p>
            <a:pPr marL="800100" lvl="1" indent="-342900">
              <a:lnSpc>
                <a:spcPct val="150000"/>
              </a:lnSpc>
              <a:buFont typeface="+mj-lt"/>
              <a:buAutoNum type="arabicPeriod"/>
            </a:pPr>
            <a:r>
              <a:rPr lang="en-IN" b="1" dirty="0" smtClean="0"/>
              <a:t>Damping torque</a:t>
            </a:r>
            <a:endParaRPr lang="en-I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7</a:t>
            </a:fld>
            <a:endParaRPr lang="en-US"/>
          </a:p>
        </p:txBody>
      </p:sp>
      <p:sp>
        <p:nvSpPr>
          <p:cNvPr id="3" name="Rectangle 2"/>
          <p:cNvSpPr/>
          <p:nvPr/>
        </p:nvSpPr>
        <p:spPr>
          <a:xfrm>
            <a:off x="2286000" y="152400"/>
            <a:ext cx="4446474" cy="523220"/>
          </a:xfrm>
          <a:prstGeom prst="rect">
            <a:avLst/>
          </a:prstGeom>
        </p:spPr>
        <p:txBody>
          <a:bodyPr wrap="none">
            <a:spAutoFit/>
          </a:bodyPr>
          <a:lstStyle/>
          <a:p>
            <a:r>
              <a:rPr lang="en-IN" sz="2800" b="1" dirty="0" smtClean="0">
                <a:latin typeface="Times New Roman" pitchFamily="18" charset="0"/>
                <a:cs typeface="Times New Roman" pitchFamily="18" charset="0"/>
              </a:rPr>
              <a:t>Essentials of an Instrument</a:t>
            </a:r>
          </a:p>
        </p:txBody>
      </p:sp>
      <p:sp>
        <p:nvSpPr>
          <p:cNvPr id="5" name="Rectangle 4"/>
          <p:cNvSpPr/>
          <p:nvPr/>
        </p:nvSpPr>
        <p:spPr>
          <a:xfrm>
            <a:off x="457200" y="914400"/>
            <a:ext cx="8305800" cy="4662815"/>
          </a:xfrm>
          <a:prstGeom prst="rect">
            <a:avLst/>
          </a:prstGeom>
        </p:spPr>
        <p:txBody>
          <a:bodyPr wrap="square">
            <a:spAutoFit/>
          </a:bodyPr>
          <a:lstStyle/>
          <a:p>
            <a:pPr marL="342900" indent="-342900">
              <a:lnSpc>
                <a:spcPct val="150000"/>
              </a:lnSpc>
              <a:buFont typeface="Arial" pitchFamily="34" charset="0"/>
              <a:buChar char="•"/>
            </a:pPr>
            <a:r>
              <a:rPr lang="en-IN" b="1" dirty="0" smtClean="0"/>
              <a:t>The deflecting torque is produced by utilising the various effects of electric current or voltage and causes the moving system (and hence the pointer) to move from zero position.</a:t>
            </a:r>
          </a:p>
          <a:p>
            <a:pPr marL="342900" indent="-342900">
              <a:lnSpc>
                <a:spcPct val="150000"/>
              </a:lnSpc>
              <a:buFont typeface="Arial" pitchFamily="34" charset="0"/>
              <a:buChar char="•"/>
            </a:pPr>
            <a:endParaRPr lang="en-IN" b="1" dirty="0" smtClean="0"/>
          </a:p>
          <a:p>
            <a:pPr marL="342900" indent="-342900">
              <a:lnSpc>
                <a:spcPct val="150000"/>
              </a:lnSpc>
              <a:buFont typeface="Arial" pitchFamily="34" charset="0"/>
              <a:buChar char="•"/>
            </a:pPr>
            <a:r>
              <a:rPr lang="en-IN" b="1" dirty="0" smtClean="0"/>
              <a:t>The controlling torque is provided by spring or gravity and opposes the deflecting torque. The pointer comes to rest at a position where these two opposing torques are equal.</a:t>
            </a:r>
          </a:p>
          <a:p>
            <a:pPr marL="342900" indent="-342900">
              <a:lnSpc>
                <a:spcPct val="150000"/>
              </a:lnSpc>
              <a:buFont typeface="Arial" pitchFamily="34" charset="0"/>
              <a:buChar char="•"/>
            </a:pPr>
            <a:endParaRPr lang="en-IN" b="1" dirty="0" smtClean="0"/>
          </a:p>
          <a:p>
            <a:pPr marL="342900" indent="-342900">
              <a:lnSpc>
                <a:spcPct val="150000"/>
              </a:lnSpc>
              <a:buFont typeface="Arial" pitchFamily="34" charset="0"/>
              <a:buChar char="•"/>
            </a:pPr>
            <a:r>
              <a:rPr lang="en-IN" b="1" dirty="0" smtClean="0"/>
              <a:t>The damping torque is provided by air friction or eddy currents. It ensures that the pointer comes to the final position without oscillations, thus enabling accurate and quick readings to be taken.</a:t>
            </a:r>
            <a:endParaRPr lang="en-I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8</a:t>
            </a:fld>
            <a:endParaRPr lang="en-US"/>
          </a:p>
        </p:txBody>
      </p:sp>
      <p:sp>
        <p:nvSpPr>
          <p:cNvPr id="3" name="Rectangle 2"/>
          <p:cNvSpPr/>
          <p:nvPr/>
        </p:nvSpPr>
        <p:spPr>
          <a:xfrm>
            <a:off x="2895600" y="152400"/>
            <a:ext cx="2919967" cy="523220"/>
          </a:xfrm>
          <a:prstGeom prst="rect">
            <a:avLst/>
          </a:prstGeom>
        </p:spPr>
        <p:txBody>
          <a:bodyPr wrap="none">
            <a:spAutoFit/>
          </a:bodyPr>
          <a:lstStyle/>
          <a:p>
            <a:r>
              <a:rPr lang="en-IN" sz="2800" b="1" dirty="0" smtClean="0">
                <a:latin typeface="Times New Roman" pitchFamily="18" charset="0"/>
                <a:cs typeface="Times New Roman" pitchFamily="18" charset="0"/>
              </a:rPr>
              <a:t>Deflecting Torque</a:t>
            </a:r>
            <a:endParaRPr lang="en-IN" sz="2800" b="1" dirty="0">
              <a:latin typeface="Times New Roman" pitchFamily="18" charset="0"/>
              <a:cs typeface="Times New Roman" pitchFamily="18" charset="0"/>
            </a:endParaRPr>
          </a:p>
        </p:txBody>
      </p:sp>
      <p:sp>
        <p:nvSpPr>
          <p:cNvPr id="4" name="Rectangle 3"/>
          <p:cNvSpPr/>
          <p:nvPr/>
        </p:nvSpPr>
        <p:spPr>
          <a:xfrm>
            <a:off x="609600" y="1066800"/>
            <a:ext cx="7848600" cy="4247317"/>
          </a:xfrm>
          <a:prstGeom prst="rect">
            <a:avLst/>
          </a:prstGeom>
        </p:spPr>
        <p:txBody>
          <a:bodyPr wrap="square">
            <a:spAutoFit/>
          </a:bodyPr>
          <a:lstStyle/>
          <a:p>
            <a:pPr marL="342900" indent="-342900">
              <a:lnSpc>
                <a:spcPct val="150000"/>
              </a:lnSpc>
              <a:buFont typeface="Arial" pitchFamily="34" charset="0"/>
              <a:buChar char="•"/>
            </a:pPr>
            <a:r>
              <a:rPr lang="en-IN" b="1" dirty="0" smtClean="0">
                <a:latin typeface="Times New Roman" pitchFamily="18" charset="0"/>
                <a:cs typeface="Times New Roman" pitchFamily="18" charset="0"/>
              </a:rPr>
              <a:t>One important requirement in indicating instruments is the arrangement for producing deflecting or operating torque (</a:t>
            </a:r>
            <a:r>
              <a:rPr lang="en-IN" b="1" i="1" dirty="0" smtClean="0">
                <a:latin typeface="Times New Roman" pitchFamily="18" charset="0"/>
                <a:cs typeface="Times New Roman" pitchFamily="18" charset="0"/>
              </a:rPr>
              <a:t>T</a:t>
            </a:r>
            <a:r>
              <a:rPr lang="en-IN" b="1" i="1" baseline="-25000" dirty="0" smtClean="0">
                <a:latin typeface="Times New Roman" pitchFamily="18" charset="0"/>
                <a:cs typeface="Times New Roman" pitchFamily="18" charset="0"/>
              </a:rPr>
              <a:t>d</a:t>
            </a:r>
            <a:r>
              <a:rPr lang="en-IN" b="1" dirty="0" smtClean="0">
                <a:latin typeface="Times New Roman" pitchFamily="18" charset="0"/>
                <a:cs typeface="Times New Roman" pitchFamily="18" charset="0"/>
              </a:rPr>
              <a:t>) when the instrument is connected in the circuit to measure the electrical quantity.</a:t>
            </a:r>
          </a:p>
          <a:p>
            <a:pPr marL="342900" indent="-342900">
              <a:lnSpc>
                <a:spcPct val="150000"/>
              </a:lnSpc>
              <a:buFont typeface="Arial" pitchFamily="34" charset="0"/>
              <a:buChar char="•"/>
            </a:pPr>
            <a:endParaRPr lang="en-IN" b="1" dirty="0" smtClean="0">
              <a:latin typeface="Times New Roman" pitchFamily="18" charset="0"/>
              <a:cs typeface="Times New Roman" pitchFamily="18" charset="0"/>
            </a:endParaRP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This is achieved by utilising the various effects of electric current or voltage.</a:t>
            </a:r>
          </a:p>
          <a:p>
            <a:pPr marL="342900" indent="-342900">
              <a:lnSpc>
                <a:spcPct val="150000"/>
              </a:lnSpc>
              <a:buFont typeface="Arial" pitchFamily="34" charset="0"/>
              <a:buChar char="•"/>
            </a:pPr>
            <a:endParaRPr lang="en-IN" b="1" dirty="0" smtClean="0">
              <a:latin typeface="Times New Roman" pitchFamily="18" charset="0"/>
              <a:cs typeface="Times New Roman" pitchFamily="18" charset="0"/>
            </a:endParaRP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The deflecting torque causes the moving system (and hence the pointer attached to it) to move from zero position to indicate on a graduated scale the value of electrical quantity being measured.</a:t>
            </a:r>
            <a:endParaRPr lang="en-IN" b="1"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9</a:t>
            </a:fld>
            <a:endParaRPr lang="en-US"/>
          </a:p>
        </p:txBody>
      </p:sp>
      <p:sp>
        <p:nvSpPr>
          <p:cNvPr id="3" name="Rectangle 2"/>
          <p:cNvSpPr/>
          <p:nvPr/>
        </p:nvSpPr>
        <p:spPr>
          <a:xfrm>
            <a:off x="2819400" y="76200"/>
            <a:ext cx="3134704" cy="523220"/>
          </a:xfrm>
          <a:prstGeom prst="rect">
            <a:avLst/>
          </a:prstGeom>
        </p:spPr>
        <p:txBody>
          <a:bodyPr wrap="none">
            <a:spAutoFit/>
          </a:bodyPr>
          <a:lstStyle/>
          <a:p>
            <a:r>
              <a:rPr lang="en-IN" sz="2800" b="1" dirty="0" smtClean="0">
                <a:latin typeface="Times New Roman" pitchFamily="18" charset="0"/>
                <a:cs typeface="Times New Roman" pitchFamily="18" charset="0"/>
              </a:rPr>
              <a:t>Controlling Torque</a:t>
            </a:r>
            <a:endParaRPr lang="en-IN" sz="2800" b="1" dirty="0">
              <a:latin typeface="Times New Roman" pitchFamily="18" charset="0"/>
              <a:cs typeface="Times New Roman" pitchFamily="18" charset="0"/>
            </a:endParaRPr>
          </a:p>
        </p:txBody>
      </p:sp>
      <p:sp>
        <p:nvSpPr>
          <p:cNvPr id="4" name="Rectangle 3"/>
          <p:cNvSpPr/>
          <p:nvPr/>
        </p:nvSpPr>
        <p:spPr>
          <a:xfrm>
            <a:off x="457200" y="762000"/>
            <a:ext cx="8305800" cy="4662815"/>
          </a:xfrm>
          <a:prstGeom prst="rect">
            <a:avLst/>
          </a:prstGeom>
        </p:spPr>
        <p:txBody>
          <a:bodyPr wrap="square">
            <a:spAutoFit/>
          </a:bodyPr>
          <a:lstStyle/>
          <a:p>
            <a:pPr marL="342900" indent="-342900">
              <a:lnSpc>
                <a:spcPct val="150000"/>
              </a:lnSpc>
              <a:buFont typeface="Arial" pitchFamily="34" charset="0"/>
              <a:buChar char="•"/>
            </a:pPr>
            <a:r>
              <a:rPr lang="en-IN" b="1" dirty="0" smtClean="0">
                <a:latin typeface="Times New Roman" pitchFamily="18" charset="0"/>
                <a:cs typeface="Times New Roman" pitchFamily="18" charset="0"/>
              </a:rPr>
              <a:t>If deflecting torque were acting alone, the pointer would continue to move indefinitely and would swing over to the maximum deflected position irrespective of the magnitude of current (or voltage or power) to be measured.</a:t>
            </a:r>
          </a:p>
          <a:p>
            <a:pPr marL="342900" indent="-342900">
              <a:lnSpc>
                <a:spcPct val="150000"/>
              </a:lnSpc>
              <a:buFont typeface="Arial" pitchFamily="34" charset="0"/>
              <a:buChar char="•"/>
            </a:pPr>
            <a:endParaRPr lang="en-IN" b="1" dirty="0" smtClean="0">
              <a:latin typeface="Times New Roman" pitchFamily="18" charset="0"/>
              <a:cs typeface="Times New Roman" pitchFamily="18" charset="0"/>
            </a:endParaRP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This necessitates to provide some form of controlling or opposing torque (</a:t>
            </a:r>
            <a:r>
              <a:rPr lang="en-IN" b="1" i="1" dirty="0" smtClean="0">
                <a:latin typeface="Times New Roman" pitchFamily="18" charset="0"/>
                <a:cs typeface="Times New Roman" pitchFamily="18" charset="0"/>
              </a:rPr>
              <a:t>T</a:t>
            </a:r>
            <a:r>
              <a:rPr lang="en-IN" b="1" i="1" baseline="-25000" dirty="0" smtClean="0">
                <a:latin typeface="Times New Roman" pitchFamily="18" charset="0"/>
                <a:cs typeface="Times New Roman" pitchFamily="18" charset="0"/>
              </a:rPr>
              <a:t>C</a:t>
            </a:r>
            <a:r>
              <a:rPr lang="en-IN" b="1" dirty="0" smtClean="0">
                <a:latin typeface="Times New Roman" pitchFamily="18" charset="0"/>
                <a:cs typeface="Times New Roman" pitchFamily="18" charset="0"/>
              </a:rPr>
              <a:t>).</a:t>
            </a:r>
          </a:p>
          <a:p>
            <a:pPr marL="342900" indent="-342900">
              <a:lnSpc>
                <a:spcPct val="150000"/>
              </a:lnSpc>
              <a:buFont typeface="Arial" pitchFamily="34" charset="0"/>
              <a:buChar char="•"/>
            </a:pPr>
            <a:endParaRPr lang="en-IN" b="1" dirty="0" smtClean="0">
              <a:latin typeface="Times New Roman" pitchFamily="18" charset="0"/>
              <a:cs typeface="Times New Roman" pitchFamily="18" charset="0"/>
            </a:endParaRP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This controlling torque should oppose the deflecting torque and should increase with the deflection of the moving system.</a:t>
            </a:r>
          </a:p>
          <a:p>
            <a:pPr marL="342900" indent="-342900">
              <a:lnSpc>
                <a:spcPct val="150000"/>
              </a:lnSpc>
              <a:buFont typeface="Arial" pitchFamily="34" charset="0"/>
              <a:buChar char="•"/>
            </a:pPr>
            <a:endParaRPr lang="en-IN" b="1" dirty="0" smtClean="0">
              <a:latin typeface="Times New Roman" pitchFamily="18" charset="0"/>
              <a:cs typeface="Times New Roman" pitchFamily="18" charset="0"/>
            </a:endParaRP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The pointer will be brought to rest at a position where the two opposing torques are equal i.e. </a:t>
            </a:r>
            <a:r>
              <a:rPr lang="en-IN" b="1" i="1" dirty="0" smtClean="0">
                <a:latin typeface="Times New Roman" pitchFamily="18" charset="0"/>
                <a:cs typeface="Times New Roman" pitchFamily="18" charset="0"/>
              </a:rPr>
              <a:t>T</a:t>
            </a:r>
            <a:r>
              <a:rPr lang="en-IN" b="1" i="1" baseline="-25000" dirty="0" smtClean="0">
                <a:latin typeface="Times New Roman" pitchFamily="18" charset="0"/>
                <a:cs typeface="Times New Roman" pitchFamily="18" charset="0"/>
              </a:rPr>
              <a:t>d</a:t>
            </a:r>
            <a:r>
              <a:rPr lang="en-IN" b="1" dirty="0" smtClean="0">
                <a:latin typeface="Times New Roman" pitchFamily="18" charset="0"/>
                <a:cs typeface="Times New Roman" pitchFamily="18" charset="0"/>
              </a:rPr>
              <a:t> = </a:t>
            </a:r>
            <a:r>
              <a:rPr lang="en-IN" b="1" i="1" dirty="0" smtClean="0">
                <a:latin typeface="Times New Roman" pitchFamily="18" charset="0"/>
                <a:cs typeface="Times New Roman" pitchFamily="18" charset="0"/>
              </a:rPr>
              <a:t>T</a:t>
            </a:r>
            <a:r>
              <a:rPr lang="en-IN" b="1" i="1" baseline="-25000" dirty="0" smtClean="0">
                <a:latin typeface="Times New Roman" pitchFamily="18" charset="0"/>
                <a:cs typeface="Times New Roman" pitchFamily="18" charset="0"/>
              </a:rPr>
              <a:t>C</a:t>
            </a:r>
            <a:r>
              <a:rPr lang="en-IN" b="1" dirty="0" smtClean="0">
                <a:latin typeface="Times New Roman" pitchFamily="18" charset="0"/>
                <a:cs typeface="Times New Roman" pitchFamily="18" charset="0"/>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4104</TotalTime>
  <Words>1219</Words>
  <Application>Microsoft Office PowerPoint</Application>
  <PresentationFormat>On-screen Show (4:3)</PresentationFormat>
  <Paragraphs>155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Topics to be covered</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Chapter4 Steady State Analysis of Sinusoid</dc:title>
  <dc:creator>jyoti.vyas</dc:creator>
  <cp:lastModifiedBy>abhishek.kashyap</cp:lastModifiedBy>
  <cp:revision>285</cp:revision>
  <dcterms:created xsi:type="dcterms:W3CDTF">2021-03-03T04:09:28Z</dcterms:created>
  <dcterms:modified xsi:type="dcterms:W3CDTF">2022-02-07T06:59:39Z</dcterms:modified>
</cp:coreProperties>
</file>