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8"/>
  </p:notesMasterIdLst>
  <p:sldIdLst>
    <p:sldId id="279" r:id="rId2"/>
    <p:sldId id="364" r:id="rId3"/>
    <p:sldId id="330" r:id="rId4"/>
    <p:sldId id="360" r:id="rId5"/>
    <p:sldId id="329" r:id="rId6"/>
    <p:sldId id="328" r:id="rId7"/>
    <p:sldId id="327" r:id="rId8"/>
    <p:sldId id="326" r:id="rId9"/>
    <p:sldId id="361" r:id="rId10"/>
    <p:sldId id="325" r:id="rId11"/>
    <p:sldId id="324" r:id="rId12"/>
    <p:sldId id="323" r:id="rId13"/>
    <p:sldId id="362" r:id="rId14"/>
    <p:sldId id="322" r:id="rId15"/>
    <p:sldId id="363" r:id="rId16"/>
    <p:sldId id="36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2E4373-40FC-463E-B76D-23FE98C1655C}" type="datetimeFigureOut">
              <a:rPr lang="en-US" smtClean="0"/>
              <a:pPr/>
              <a:t>2/7/2022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39171A-84B2-4DF2-89AA-8CAF1360002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EB2555-55F9-44EC-9BCE-E68E7239BFB8}" type="datetime1">
              <a:rPr lang="en-US" smtClean="0"/>
              <a:pPr/>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719EA5-ABF4-4BC8-A8A1-D84CC8E41D0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331D0F-7897-4D0E-A7EA-8F2A5476AF2A}" type="datetime1">
              <a:rPr lang="en-US" smtClean="0"/>
              <a:pPr/>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719EA5-ABF4-4BC8-A8A1-D84CC8E41D0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6033B3-1F35-4D93-8109-4B06D8BF3402}" type="datetime1">
              <a:rPr lang="en-US" smtClean="0"/>
              <a:pPr/>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719EA5-ABF4-4BC8-A8A1-D84CC8E41D0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041A51-8DB2-414C-92A2-C747750C51F1}" type="datetime1">
              <a:rPr lang="en-US" smtClean="0"/>
              <a:pPr/>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719EA5-ABF4-4BC8-A8A1-D84CC8E41D0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6A0EDC-E566-4171-B930-A28CA30B5E15}" type="datetime1">
              <a:rPr lang="en-US" smtClean="0"/>
              <a:pPr/>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719EA5-ABF4-4BC8-A8A1-D84CC8E41D0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A11C73-FAC4-496E-B0F8-0DF465AA2CC7}" type="datetime1">
              <a:rPr lang="en-US" smtClean="0"/>
              <a:pPr/>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719EA5-ABF4-4BC8-A8A1-D84CC8E41D0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8A3D9F-600F-47A6-A84A-2898F2FEFF00}" type="datetime1">
              <a:rPr lang="en-US" smtClean="0"/>
              <a:pPr/>
              <a:t>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719EA5-ABF4-4BC8-A8A1-D84CC8E41D0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95E824-C9F5-4510-A408-8B554DF7A0D6}" type="datetime1">
              <a:rPr lang="en-US" smtClean="0"/>
              <a:pPr/>
              <a:t>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719EA5-ABF4-4BC8-A8A1-D84CC8E41D0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8679ED-973C-4146-A092-D56C9B81E890}" type="datetime1">
              <a:rPr lang="en-US" smtClean="0"/>
              <a:pPr/>
              <a:t>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719EA5-ABF4-4BC8-A8A1-D84CC8E41D0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6FDEDB-899F-4712-B5DB-B86BEA1004E7}" type="datetime1">
              <a:rPr lang="en-US" smtClean="0"/>
              <a:pPr/>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719EA5-ABF4-4BC8-A8A1-D84CC8E41D0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95D44B-AB70-4031-B6C3-0978FF2FB3E6}" type="datetime1">
              <a:rPr lang="en-US" smtClean="0"/>
              <a:pPr/>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719EA5-ABF4-4BC8-A8A1-D84CC8E41D0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0189FD-CA38-4BB7-9C03-85965BE79D10}" type="datetime1">
              <a:rPr lang="en-US" smtClean="0"/>
              <a:pPr/>
              <a:t>2/7/2022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719EA5-ABF4-4BC8-A8A1-D84CC8E41D0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04800"/>
            <a:ext cx="8077200" cy="4647426"/>
          </a:xfrm>
          <a:prstGeom prst="rect">
            <a:avLst/>
          </a:prstGeom>
        </p:spPr>
        <p:txBody>
          <a:bodyPr wrap="square">
            <a:spAutoFit/>
          </a:bodyPr>
          <a:lstStyle/>
          <a:p>
            <a:pPr algn="ctr"/>
            <a:r>
              <a:rPr lang="en-US" sz="3200" b="1" dirty="0" smtClean="0">
                <a:solidFill>
                  <a:srgbClr val="C00000"/>
                </a:solidFill>
                <a:latin typeface="Times New Roman" pitchFamily="18" charset="0"/>
                <a:cs typeface="Times New Roman" pitchFamily="18" charset="0"/>
              </a:rPr>
              <a:t>ELECTRICAL SCIENCE-1</a:t>
            </a:r>
          </a:p>
          <a:p>
            <a:pPr algn="ctr"/>
            <a:r>
              <a:rPr lang="en-US" sz="3200" b="1" dirty="0" smtClean="0">
                <a:solidFill>
                  <a:srgbClr val="C00000"/>
                </a:solidFill>
                <a:latin typeface="Times New Roman" pitchFamily="18" charset="0"/>
                <a:cs typeface="Times New Roman" pitchFamily="18" charset="0"/>
              </a:rPr>
              <a:t>(15B11EC111)</a:t>
            </a:r>
          </a:p>
          <a:p>
            <a:pPr algn="ctr"/>
            <a:r>
              <a:rPr lang="en-US" sz="3200" b="1" dirty="0" smtClean="0">
                <a:solidFill>
                  <a:srgbClr val="002060"/>
                </a:solidFill>
                <a:latin typeface="Times New Roman" pitchFamily="18" charset="0"/>
                <a:cs typeface="Times New Roman" pitchFamily="18" charset="0"/>
              </a:rPr>
              <a:t>Unit-7</a:t>
            </a:r>
          </a:p>
          <a:p>
            <a:pPr algn="ctr"/>
            <a:r>
              <a:rPr lang="en-US" sz="3200" b="1" dirty="0" smtClean="0">
                <a:solidFill>
                  <a:srgbClr val="002060"/>
                </a:solidFill>
                <a:latin typeface="Times New Roman" pitchFamily="18" charset="0"/>
                <a:cs typeface="Times New Roman" pitchFamily="18" charset="0"/>
              </a:rPr>
              <a:t> </a:t>
            </a:r>
          </a:p>
          <a:p>
            <a:pPr algn="ctr"/>
            <a:r>
              <a:rPr lang="en-US" sz="3200" b="1" dirty="0" smtClean="0">
                <a:solidFill>
                  <a:srgbClr val="002060"/>
                </a:solidFill>
                <a:latin typeface="Times New Roman" pitchFamily="18" charset="0"/>
                <a:cs typeface="Times New Roman" pitchFamily="18" charset="0"/>
              </a:rPr>
              <a:t> </a:t>
            </a:r>
            <a:r>
              <a:rPr lang="en-IN" sz="3200" b="1" dirty="0" smtClean="0">
                <a:solidFill>
                  <a:srgbClr val="002060"/>
                </a:solidFill>
                <a:latin typeface="Times New Roman" pitchFamily="18" charset="0"/>
                <a:cs typeface="Times New Roman" pitchFamily="18" charset="0"/>
              </a:rPr>
              <a:t>Electrical Instruments</a:t>
            </a:r>
            <a:endParaRPr lang="en-US" sz="3200" b="1" dirty="0" smtClean="0">
              <a:solidFill>
                <a:srgbClr val="002060"/>
              </a:solidFill>
              <a:latin typeface="Times New Roman" pitchFamily="18" charset="0"/>
              <a:cs typeface="Times New Roman" pitchFamily="18" charset="0"/>
            </a:endParaRPr>
          </a:p>
          <a:p>
            <a:pPr algn="ctr"/>
            <a:r>
              <a:rPr lang="en-US" b="1"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 Essentials of an Instrument, Permanent Magnet Moving Coil (PMMC) Instruments, voltmeter, ammeter, Ohmmeter, Meter Sensitivity (Ohms Per-Volt Rating); Loading Effect; Multimeter; Cathode Ray Oscilloscope: Construction, Working and Applications. Function Generators </a:t>
            </a:r>
            <a:r>
              <a:rPr lang="en-US" b="1" dirty="0" smtClean="0">
                <a:latin typeface="Times New Roman" pitchFamily="18" charset="0"/>
                <a:cs typeface="Times New Roman" pitchFamily="18" charset="0"/>
              </a:rPr>
              <a:t>)</a:t>
            </a:r>
          </a:p>
          <a:p>
            <a:pPr algn="ctr"/>
            <a:r>
              <a:rPr lang="en-US" sz="3200" b="1" dirty="0" smtClean="0">
                <a:solidFill>
                  <a:srgbClr val="002060"/>
                </a:solidFill>
                <a:latin typeface="Times New Roman" pitchFamily="18" charset="0"/>
                <a:cs typeface="Times New Roman" pitchFamily="18" charset="0"/>
              </a:rPr>
              <a:t> 	</a:t>
            </a:r>
          </a:p>
          <a:p>
            <a:pPr algn="ctr"/>
            <a:r>
              <a:rPr lang="en-US" sz="3200" b="1" dirty="0" smtClean="0">
                <a:solidFill>
                  <a:srgbClr val="002060"/>
                </a:solidFill>
                <a:latin typeface="Times New Roman" pitchFamily="18" charset="0"/>
                <a:cs typeface="Times New Roman" pitchFamily="18" charset="0"/>
              </a:rPr>
              <a:t>Lecture-2</a:t>
            </a:r>
            <a:endParaRPr lang="en-IN" sz="3200" dirty="0"/>
          </a:p>
        </p:txBody>
      </p:sp>
      <p:sp>
        <p:nvSpPr>
          <p:cNvPr id="6" name="Slide Number Placeholder 5"/>
          <p:cNvSpPr>
            <a:spLocks noGrp="1"/>
          </p:cNvSpPr>
          <p:nvPr>
            <p:ph type="sldNum" sz="quarter" idx="12"/>
          </p:nvPr>
        </p:nvSpPr>
        <p:spPr/>
        <p:txBody>
          <a:bodyPr/>
          <a:lstStyle/>
          <a:p>
            <a:fld id="{82719EA5-ABF4-4BC8-A8A1-D84CC8E41D0A}" type="slidenum">
              <a:rPr lang="en-US" smtClean="0"/>
              <a:pPr/>
              <a:t>1</a:t>
            </a:fld>
            <a:endParaRPr lang="en-US"/>
          </a:p>
        </p:txBody>
      </p:sp>
      <p:sp>
        <p:nvSpPr>
          <p:cNvPr id="7" name="TextBox 4"/>
          <p:cNvSpPr txBox="1"/>
          <p:nvPr/>
        </p:nvSpPr>
        <p:spPr>
          <a:xfrm>
            <a:off x="3581400" y="5638800"/>
            <a:ext cx="482111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solidFill>
                  <a:srgbClr val="002060"/>
                </a:solidFill>
              </a:rPr>
              <a:t>Dr. Abhishek Kashyap</a:t>
            </a:r>
          </a:p>
          <a:p>
            <a:r>
              <a:rPr lang="en-US" b="1" dirty="0" smtClean="0">
                <a:solidFill>
                  <a:srgbClr val="002060"/>
                </a:solidFill>
              </a:rPr>
              <a:t>Assistant Professor (Senior Grade, JIIT Noida)</a:t>
            </a:r>
            <a:endParaRPr lang="en-IN" b="1" dirty="0">
              <a:solidFill>
                <a:srgbClr val="00206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2719EA5-ABF4-4BC8-A8A1-D84CC8E41D0A}" type="slidenum">
              <a:rPr lang="en-US" smtClean="0"/>
              <a:pPr/>
              <a:t>10</a:t>
            </a:fld>
            <a:endParaRPr lang="en-US"/>
          </a:p>
        </p:txBody>
      </p:sp>
      <p:sp>
        <p:nvSpPr>
          <p:cNvPr id="3" name="Rectangle 2"/>
          <p:cNvSpPr/>
          <p:nvPr/>
        </p:nvSpPr>
        <p:spPr>
          <a:xfrm>
            <a:off x="3810000" y="87868"/>
            <a:ext cx="1346844" cy="461665"/>
          </a:xfrm>
          <a:prstGeom prst="rect">
            <a:avLst/>
          </a:prstGeom>
        </p:spPr>
        <p:txBody>
          <a:bodyPr wrap="none">
            <a:spAutoFit/>
          </a:bodyPr>
          <a:lstStyle/>
          <a:p>
            <a:r>
              <a:rPr lang="en-IN" sz="2400" b="1" dirty="0" smtClean="0">
                <a:latin typeface="Times New Roman" pitchFamily="18" charset="0"/>
                <a:cs typeface="Times New Roman" pitchFamily="18" charset="0"/>
              </a:rPr>
              <a:t>Example</a:t>
            </a:r>
            <a:endParaRPr lang="en-IN" sz="2400" b="1" dirty="0">
              <a:latin typeface="Times New Roman" pitchFamily="18" charset="0"/>
              <a:cs typeface="Times New Roman" pitchFamily="18" charset="0"/>
            </a:endParaRPr>
          </a:p>
        </p:txBody>
      </p:sp>
      <p:sp>
        <p:nvSpPr>
          <p:cNvPr id="4" name="Rectangle 3"/>
          <p:cNvSpPr/>
          <p:nvPr/>
        </p:nvSpPr>
        <p:spPr>
          <a:xfrm>
            <a:off x="381000" y="838200"/>
            <a:ext cx="8382000" cy="1938992"/>
          </a:xfrm>
          <a:prstGeom prst="rect">
            <a:avLst/>
          </a:prstGeom>
        </p:spPr>
        <p:txBody>
          <a:bodyPr wrap="square">
            <a:spAutoFit/>
          </a:bodyPr>
          <a:lstStyle/>
          <a:p>
            <a:pPr marL="342900" indent="-342900">
              <a:lnSpc>
                <a:spcPct val="150000"/>
              </a:lnSpc>
              <a:buFont typeface="Arial" pitchFamily="34" charset="0"/>
              <a:buChar char="•"/>
            </a:pPr>
            <a:r>
              <a:rPr lang="en-IN" sz="2000" b="1" dirty="0" smtClean="0">
                <a:latin typeface="Times New Roman" pitchFamily="18" charset="0"/>
                <a:cs typeface="Times New Roman" pitchFamily="18" charset="0"/>
              </a:rPr>
              <a:t>In a gravity-controlled instrument, the controlling weight is 0.005 kg and acts at a distance of 2.4 cm from the axis of the moving system. Determine the deflection in degrees corresponding to deflecting torque of 1.05 × 10</a:t>
            </a:r>
            <a:r>
              <a:rPr lang="en-IN" sz="2000" b="1" baseline="30000" dirty="0" smtClean="0">
                <a:latin typeface="Times New Roman" pitchFamily="18" charset="0"/>
                <a:cs typeface="Times New Roman" pitchFamily="18" charset="0"/>
              </a:rPr>
              <a:t>–4</a:t>
            </a:r>
            <a:r>
              <a:rPr lang="en-IN" sz="2000" b="1" dirty="0" smtClean="0">
                <a:latin typeface="Times New Roman" pitchFamily="18" charset="0"/>
                <a:cs typeface="Times New Roman" pitchFamily="18" charset="0"/>
              </a:rPr>
              <a:t> kg m.</a:t>
            </a:r>
            <a:endParaRPr lang="en-IN" sz="2000" b="1"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2719EA5-ABF4-4BC8-A8A1-D84CC8E41D0A}" type="slidenum">
              <a:rPr lang="en-US" smtClean="0"/>
              <a:pPr/>
              <a:t>11</a:t>
            </a:fld>
            <a:endParaRPr lang="en-US"/>
          </a:p>
        </p:txBody>
      </p:sp>
      <p:sp>
        <p:nvSpPr>
          <p:cNvPr id="3" name="Rectangle 2"/>
          <p:cNvSpPr/>
          <p:nvPr/>
        </p:nvSpPr>
        <p:spPr>
          <a:xfrm>
            <a:off x="3733800" y="228600"/>
            <a:ext cx="1338828" cy="461665"/>
          </a:xfrm>
          <a:prstGeom prst="rect">
            <a:avLst/>
          </a:prstGeom>
        </p:spPr>
        <p:txBody>
          <a:bodyPr wrap="none">
            <a:spAutoFit/>
          </a:bodyPr>
          <a:lstStyle/>
          <a:p>
            <a:r>
              <a:rPr lang="en-IN" sz="2400" b="1" i="1" dirty="0" smtClean="0">
                <a:latin typeface="Times New Roman" pitchFamily="18" charset="0"/>
                <a:cs typeface="Times New Roman" pitchFamily="18" charset="0"/>
              </a:rPr>
              <a:t>Solution </a:t>
            </a:r>
            <a:endParaRPr lang="en-IN" sz="2400" dirty="0"/>
          </a:p>
        </p:txBody>
      </p:sp>
      <p:sp>
        <p:nvSpPr>
          <p:cNvPr id="4" name="Rectangle 3"/>
          <p:cNvSpPr/>
          <p:nvPr/>
        </p:nvSpPr>
        <p:spPr>
          <a:xfrm>
            <a:off x="457200" y="990600"/>
            <a:ext cx="8305800" cy="3323987"/>
          </a:xfrm>
          <a:prstGeom prst="rect">
            <a:avLst/>
          </a:prstGeom>
        </p:spPr>
        <p:txBody>
          <a:bodyPr wrap="square">
            <a:spAutoFit/>
          </a:bodyPr>
          <a:lstStyle/>
          <a:p>
            <a:pPr>
              <a:lnSpc>
                <a:spcPct val="150000"/>
              </a:lnSpc>
            </a:pPr>
            <a:r>
              <a:rPr lang="en-IN" sz="2000" b="1" i="1" dirty="0" smtClean="0">
                <a:latin typeface="Times New Roman" pitchFamily="18" charset="0"/>
                <a:cs typeface="Times New Roman" pitchFamily="18" charset="0"/>
              </a:rPr>
              <a:t>Controlling weight, W = 0.005 kg ;</a:t>
            </a:r>
          </a:p>
          <a:p>
            <a:pPr>
              <a:lnSpc>
                <a:spcPct val="150000"/>
              </a:lnSpc>
            </a:pPr>
            <a:r>
              <a:rPr lang="en-IN" sz="2000" b="1" i="1" dirty="0" smtClean="0">
                <a:latin typeface="Times New Roman" pitchFamily="18" charset="0"/>
                <a:cs typeface="Times New Roman" pitchFamily="18" charset="0"/>
              </a:rPr>
              <a:t>Lever arm, l = 2.4 cm = 0.024 m</a:t>
            </a:r>
          </a:p>
          <a:p>
            <a:pPr>
              <a:lnSpc>
                <a:spcPct val="150000"/>
              </a:lnSpc>
            </a:pPr>
            <a:r>
              <a:rPr lang="el-GR" sz="2000" b="1" dirty="0" smtClean="0">
                <a:latin typeface="Times New Roman" pitchFamily="18" charset="0"/>
                <a:cs typeface="Times New Roman" pitchFamily="18" charset="0"/>
              </a:rPr>
              <a:t>∴ </a:t>
            </a:r>
            <a:r>
              <a:rPr lang="es-ES" sz="2000" b="1" i="1" dirty="0" err="1" smtClean="0">
                <a:latin typeface="Times New Roman" pitchFamily="18" charset="0"/>
                <a:cs typeface="Times New Roman" pitchFamily="18" charset="0"/>
              </a:rPr>
              <a:t>Controlling</a:t>
            </a:r>
            <a:r>
              <a:rPr lang="es-ES" sz="2000" b="1" i="1" dirty="0" smtClean="0">
                <a:latin typeface="Times New Roman" pitchFamily="18" charset="0"/>
                <a:cs typeface="Times New Roman" pitchFamily="18" charset="0"/>
              </a:rPr>
              <a:t> torque, T</a:t>
            </a:r>
            <a:r>
              <a:rPr lang="es-ES" sz="2000" b="1" i="1" baseline="-25000" dirty="0" smtClean="0">
                <a:latin typeface="Times New Roman" pitchFamily="18" charset="0"/>
                <a:cs typeface="Times New Roman" pitchFamily="18" charset="0"/>
              </a:rPr>
              <a:t>C</a:t>
            </a:r>
            <a:r>
              <a:rPr lang="es-ES" sz="2000" b="1" i="1" dirty="0" smtClean="0">
                <a:latin typeface="Times New Roman" pitchFamily="18" charset="0"/>
                <a:cs typeface="Times New Roman" pitchFamily="18" charset="0"/>
              </a:rPr>
              <a:t> = </a:t>
            </a:r>
            <a:r>
              <a:rPr lang="es-ES" sz="2000" b="1" i="1" dirty="0" err="1" smtClean="0">
                <a:latin typeface="Times New Roman" pitchFamily="18" charset="0"/>
                <a:cs typeface="Times New Roman" pitchFamily="18" charset="0"/>
              </a:rPr>
              <a:t>Wl</a:t>
            </a:r>
            <a:r>
              <a:rPr lang="es-ES" sz="2000" b="1" i="1" dirty="0" smtClean="0">
                <a:latin typeface="Times New Roman" pitchFamily="18" charset="0"/>
                <a:cs typeface="Times New Roman" pitchFamily="18" charset="0"/>
              </a:rPr>
              <a:t> </a:t>
            </a:r>
            <a:r>
              <a:rPr lang="en-IN" sz="2000" b="1" i="1" dirty="0" smtClean="0">
                <a:latin typeface="Times New Roman" pitchFamily="18" charset="0"/>
                <a:cs typeface="Times New Roman" pitchFamily="18" charset="0"/>
              </a:rPr>
              <a:t>sin θ</a:t>
            </a:r>
            <a:r>
              <a:rPr lang="es-ES" sz="2000" b="1" i="1" dirty="0" smtClean="0">
                <a:latin typeface="Times New Roman" pitchFamily="18" charset="0"/>
                <a:cs typeface="Times New Roman" pitchFamily="18" charset="0"/>
              </a:rPr>
              <a:t> = 0.005 × 0.024 × </a:t>
            </a:r>
            <a:r>
              <a:rPr lang="en-IN" sz="2000" b="1" i="1" dirty="0" smtClean="0">
                <a:latin typeface="Times New Roman" pitchFamily="18" charset="0"/>
                <a:cs typeface="Times New Roman" pitchFamily="18" charset="0"/>
              </a:rPr>
              <a:t>sin θ</a:t>
            </a:r>
            <a:r>
              <a:rPr lang="es-ES" sz="2000" b="1" i="1" dirty="0" smtClean="0">
                <a:latin typeface="Times New Roman" pitchFamily="18" charset="0"/>
                <a:cs typeface="Times New Roman" pitchFamily="18" charset="0"/>
              </a:rPr>
              <a:t> = 0.00012 </a:t>
            </a:r>
            <a:r>
              <a:rPr lang="en-IN" sz="2000" b="1" i="1" dirty="0" smtClean="0">
                <a:latin typeface="Times New Roman" pitchFamily="18" charset="0"/>
                <a:cs typeface="Times New Roman" pitchFamily="18" charset="0"/>
              </a:rPr>
              <a:t>sin θ</a:t>
            </a:r>
            <a:endParaRPr lang="es-ES" sz="2000" b="1" i="1" dirty="0" smtClean="0">
              <a:latin typeface="Times New Roman" pitchFamily="18" charset="0"/>
              <a:cs typeface="Times New Roman" pitchFamily="18" charset="0"/>
            </a:endParaRPr>
          </a:p>
          <a:p>
            <a:pPr>
              <a:lnSpc>
                <a:spcPct val="150000"/>
              </a:lnSpc>
            </a:pPr>
            <a:endParaRPr lang="en-IN" sz="2000" b="1" i="1" dirty="0" smtClean="0">
              <a:latin typeface="Times New Roman" pitchFamily="18" charset="0"/>
              <a:cs typeface="Times New Roman" pitchFamily="18" charset="0"/>
            </a:endParaRPr>
          </a:p>
          <a:p>
            <a:pPr>
              <a:lnSpc>
                <a:spcPct val="150000"/>
              </a:lnSpc>
            </a:pPr>
            <a:r>
              <a:rPr lang="en-IN" sz="2000" b="1" i="1" dirty="0" smtClean="0">
                <a:latin typeface="Times New Roman" pitchFamily="18" charset="0"/>
                <a:cs typeface="Times New Roman" pitchFamily="18" charset="0"/>
              </a:rPr>
              <a:t>In the final deflected position, T</a:t>
            </a:r>
            <a:r>
              <a:rPr lang="en-IN" sz="2000" b="1" i="1" baseline="-25000" dirty="0" smtClean="0">
                <a:latin typeface="Times New Roman" pitchFamily="18" charset="0"/>
                <a:cs typeface="Times New Roman" pitchFamily="18" charset="0"/>
              </a:rPr>
              <a:t>d</a:t>
            </a:r>
            <a:r>
              <a:rPr lang="en-IN" sz="2000" b="1" i="1" dirty="0" smtClean="0">
                <a:latin typeface="Times New Roman" pitchFamily="18" charset="0"/>
                <a:cs typeface="Times New Roman" pitchFamily="18" charset="0"/>
              </a:rPr>
              <a:t> = T</a:t>
            </a:r>
            <a:r>
              <a:rPr lang="en-IN" sz="2000" b="1" i="1" baseline="-25000" dirty="0" smtClean="0">
                <a:latin typeface="Times New Roman" pitchFamily="18" charset="0"/>
                <a:cs typeface="Times New Roman" pitchFamily="18" charset="0"/>
              </a:rPr>
              <a:t>C</a:t>
            </a:r>
          </a:p>
          <a:p>
            <a:pPr>
              <a:lnSpc>
                <a:spcPct val="150000"/>
              </a:lnSpc>
            </a:pPr>
            <a:endParaRPr lang="en-IN" sz="2000" b="1" i="1" dirty="0" smtClean="0">
              <a:latin typeface="Times New Roman" pitchFamily="18" charset="0"/>
              <a:cs typeface="Times New Roman" pitchFamily="18" charset="0"/>
            </a:endParaRPr>
          </a:p>
          <a:p>
            <a:pPr>
              <a:lnSpc>
                <a:spcPct val="150000"/>
              </a:lnSpc>
            </a:pPr>
            <a:r>
              <a:rPr lang="el-GR" sz="2000" b="1"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     </a:t>
            </a:r>
            <a:r>
              <a:rPr lang="es-ES" sz="2000" b="1" i="1" dirty="0" smtClean="0">
                <a:latin typeface="Times New Roman" pitchFamily="18" charset="0"/>
                <a:cs typeface="Times New Roman" pitchFamily="18" charset="0"/>
              </a:rPr>
              <a:t> 1.05 × 10</a:t>
            </a:r>
            <a:r>
              <a:rPr lang="es-ES" sz="2000" b="1" i="1" baseline="30000" dirty="0" smtClean="0">
                <a:latin typeface="Times New Roman" pitchFamily="18" charset="0"/>
                <a:cs typeface="Times New Roman" pitchFamily="18" charset="0"/>
              </a:rPr>
              <a:t>–4</a:t>
            </a:r>
            <a:r>
              <a:rPr lang="es-ES" sz="2000" b="1" i="1" dirty="0" smtClean="0">
                <a:latin typeface="Times New Roman" pitchFamily="18" charset="0"/>
                <a:cs typeface="Times New Roman" pitchFamily="18" charset="0"/>
              </a:rPr>
              <a:t> = 0.00012 </a:t>
            </a:r>
            <a:r>
              <a:rPr lang="en-IN" sz="2000" b="1" i="1" dirty="0" smtClean="0">
                <a:latin typeface="Times New Roman" pitchFamily="18" charset="0"/>
                <a:cs typeface="Times New Roman" pitchFamily="18" charset="0"/>
              </a:rPr>
              <a:t>sin θ </a:t>
            </a:r>
            <a:r>
              <a:rPr lang="es-ES" sz="2000" b="1" i="1" dirty="0" smtClean="0">
                <a:latin typeface="Times New Roman" pitchFamily="18" charset="0"/>
                <a:cs typeface="Times New Roman" pitchFamily="18" charset="0"/>
              </a:rPr>
              <a:t> </a:t>
            </a:r>
            <a:r>
              <a:rPr lang="es-ES" sz="2000" b="1" i="1" dirty="0" err="1" smtClean="0">
                <a:latin typeface="Times New Roman" pitchFamily="18" charset="0"/>
                <a:cs typeface="Times New Roman" pitchFamily="18" charset="0"/>
              </a:rPr>
              <a:t>or</a:t>
            </a:r>
            <a:r>
              <a:rPr lang="es-ES" sz="2000" b="1" i="1" dirty="0" smtClean="0">
                <a:latin typeface="Times New Roman" pitchFamily="18" charset="0"/>
                <a:cs typeface="Times New Roman" pitchFamily="18" charset="0"/>
              </a:rPr>
              <a:t> </a:t>
            </a:r>
            <a:r>
              <a:rPr lang="en-IN" sz="2000" b="1" i="1" dirty="0" smtClean="0">
                <a:latin typeface="Times New Roman" pitchFamily="18" charset="0"/>
                <a:cs typeface="Times New Roman" pitchFamily="18" charset="0"/>
              </a:rPr>
              <a:t>θ</a:t>
            </a:r>
            <a:r>
              <a:rPr lang="es-ES" sz="2000" b="1" i="1" dirty="0" smtClean="0">
                <a:latin typeface="Times New Roman" pitchFamily="18" charset="0"/>
                <a:cs typeface="Times New Roman" pitchFamily="18" charset="0"/>
              </a:rPr>
              <a:t> = 61°</a:t>
            </a:r>
            <a:endParaRPr lang="en-IN" sz="2000" b="1" i="1"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2719EA5-ABF4-4BC8-A8A1-D84CC8E41D0A}" type="slidenum">
              <a:rPr lang="en-US" smtClean="0"/>
              <a:pPr/>
              <a:t>12</a:t>
            </a:fld>
            <a:endParaRPr lang="en-US"/>
          </a:p>
        </p:txBody>
      </p:sp>
      <p:sp>
        <p:nvSpPr>
          <p:cNvPr id="3" name="Rectangle 2"/>
          <p:cNvSpPr/>
          <p:nvPr/>
        </p:nvSpPr>
        <p:spPr>
          <a:xfrm>
            <a:off x="2971800" y="76200"/>
            <a:ext cx="2971800" cy="523220"/>
          </a:xfrm>
          <a:prstGeom prst="rect">
            <a:avLst/>
          </a:prstGeom>
        </p:spPr>
        <p:txBody>
          <a:bodyPr wrap="square">
            <a:spAutoFit/>
          </a:bodyPr>
          <a:lstStyle/>
          <a:p>
            <a:r>
              <a:rPr lang="en-IN" sz="2800" b="1" dirty="0" smtClean="0">
                <a:latin typeface="Times New Roman" pitchFamily="18" charset="0"/>
                <a:cs typeface="Times New Roman" pitchFamily="18" charset="0"/>
              </a:rPr>
              <a:t>Damping Torque</a:t>
            </a:r>
            <a:endParaRPr lang="en-IN" sz="2800" b="1" dirty="0">
              <a:latin typeface="Times New Roman" pitchFamily="18" charset="0"/>
              <a:cs typeface="Times New Roman" pitchFamily="18" charset="0"/>
            </a:endParaRPr>
          </a:p>
        </p:txBody>
      </p:sp>
      <p:sp>
        <p:nvSpPr>
          <p:cNvPr id="4" name="Rectangle 3"/>
          <p:cNvSpPr/>
          <p:nvPr/>
        </p:nvSpPr>
        <p:spPr>
          <a:xfrm>
            <a:off x="304800" y="889844"/>
            <a:ext cx="8382000" cy="4613058"/>
          </a:xfrm>
          <a:prstGeom prst="rect">
            <a:avLst/>
          </a:prstGeom>
        </p:spPr>
        <p:txBody>
          <a:bodyPr wrap="square">
            <a:spAutoFit/>
          </a:bodyPr>
          <a:lstStyle/>
          <a:p>
            <a:pPr marL="342900" indent="-342900">
              <a:lnSpc>
                <a:spcPct val="150000"/>
              </a:lnSpc>
              <a:buFont typeface="Arial" pitchFamily="34" charset="0"/>
              <a:buChar char="•"/>
            </a:pPr>
            <a:r>
              <a:rPr lang="en-IN" b="1" dirty="0" smtClean="0">
                <a:latin typeface="Times New Roman" pitchFamily="18" charset="0"/>
                <a:cs typeface="Times New Roman" pitchFamily="18" charset="0"/>
              </a:rPr>
              <a:t>If the moving system is acted upon by deflecting and controlling torques alone, then pointer, due to inertia, will oscillate about its final deflected position for quite some time before coming to rest.</a:t>
            </a:r>
          </a:p>
          <a:p>
            <a:pPr marL="342900" indent="-342900">
              <a:lnSpc>
                <a:spcPct val="150000"/>
              </a:lnSpc>
              <a:buFont typeface="Arial" pitchFamily="34" charset="0"/>
              <a:buChar char="•"/>
            </a:pPr>
            <a:r>
              <a:rPr lang="en-IN" b="1" dirty="0" smtClean="0">
                <a:latin typeface="Times New Roman" pitchFamily="18" charset="0"/>
                <a:cs typeface="Times New Roman" pitchFamily="18" charset="0"/>
              </a:rPr>
              <a:t>This is often undesirable because it makes difficult to obtain quick and accurate readings.</a:t>
            </a:r>
          </a:p>
          <a:p>
            <a:pPr marL="342900" indent="-342900">
              <a:lnSpc>
                <a:spcPct val="150000"/>
              </a:lnSpc>
              <a:buFont typeface="Arial" pitchFamily="34" charset="0"/>
              <a:buChar char="•"/>
            </a:pPr>
            <a:r>
              <a:rPr lang="en-IN" b="1" dirty="0" smtClean="0">
                <a:latin typeface="Times New Roman" pitchFamily="18" charset="0"/>
                <a:cs typeface="Times New Roman" pitchFamily="18" charset="0"/>
              </a:rPr>
              <a:t>In order to avoid these oscillations of the pointer and to bring it quickly to its final deflected position, a damping torque is provided in the indicating instruments.</a:t>
            </a:r>
          </a:p>
          <a:p>
            <a:pPr marL="342900" indent="-342900">
              <a:lnSpc>
                <a:spcPct val="150000"/>
              </a:lnSpc>
              <a:buFont typeface="Arial" pitchFamily="34" charset="0"/>
              <a:buChar char="•"/>
            </a:pPr>
            <a:r>
              <a:rPr lang="en-IN" b="1" dirty="0" smtClean="0">
                <a:latin typeface="Times New Roman" pitchFamily="18" charset="0"/>
                <a:cs typeface="Times New Roman" pitchFamily="18" charset="0"/>
              </a:rPr>
              <a:t>This damping torque acts only when the pointer is in motion and always opposes the motion.</a:t>
            </a:r>
          </a:p>
          <a:p>
            <a:pPr marL="342900" indent="-342900">
              <a:lnSpc>
                <a:spcPct val="150000"/>
              </a:lnSpc>
              <a:buFont typeface="Arial" pitchFamily="34" charset="0"/>
              <a:buChar char="•"/>
            </a:pPr>
            <a:r>
              <a:rPr lang="en-IN" b="1" dirty="0" smtClean="0">
                <a:latin typeface="Times New Roman" pitchFamily="18" charset="0"/>
                <a:cs typeface="Times New Roman" pitchFamily="18" charset="0"/>
              </a:rPr>
              <a:t>The position of the pointer when stationary is not affected by damping.</a:t>
            </a:r>
            <a:endParaRPr lang="en-IN" b="1"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2719EA5-ABF4-4BC8-A8A1-D84CC8E41D0A}" type="slidenum">
              <a:rPr lang="en-US" smtClean="0"/>
              <a:pPr/>
              <a:t>13</a:t>
            </a:fld>
            <a:endParaRPr lang="en-US"/>
          </a:p>
        </p:txBody>
      </p:sp>
      <p:sp>
        <p:nvSpPr>
          <p:cNvPr id="3" name="Rectangle 2"/>
          <p:cNvSpPr/>
          <p:nvPr/>
        </p:nvSpPr>
        <p:spPr>
          <a:xfrm>
            <a:off x="2971800" y="76200"/>
            <a:ext cx="2971800" cy="523220"/>
          </a:xfrm>
          <a:prstGeom prst="rect">
            <a:avLst/>
          </a:prstGeom>
        </p:spPr>
        <p:txBody>
          <a:bodyPr wrap="square">
            <a:spAutoFit/>
          </a:bodyPr>
          <a:lstStyle/>
          <a:p>
            <a:r>
              <a:rPr lang="en-IN" sz="2800" b="1" dirty="0" smtClean="0">
                <a:latin typeface="Times New Roman" pitchFamily="18" charset="0"/>
                <a:cs typeface="Times New Roman" pitchFamily="18" charset="0"/>
              </a:rPr>
              <a:t>Damping Torque</a:t>
            </a:r>
            <a:endParaRPr lang="en-IN" sz="2800" b="1" dirty="0">
              <a:latin typeface="Times New Roman" pitchFamily="18" charset="0"/>
              <a:cs typeface="Times New Roman" pitchFamily="18" charset="0"/>
            </a:endParaRPr>
          </a:p>
        </p:txBody>
      </p:sp>
      <p:sp>
        <p:nvSpPr>
          <p:cNvPr id="5" name="Rectangle 4"/>
          <p:cNvSpPr/>
          <p:nvPr/>
        </p:nvSpPr>
        <p:spPr>
          <a:xfrm>
            <a:off x="304800" y="914400"/>
            <a:ext cx="8534400" cy="3331938"/>
          </a:xfrm>
          <a:prstGeom prst="rect">
            <a:avLst/>
          </a:prstGeom>
        </p:spPr>
        <p:txBody>
          <a:bodyPr wrap="square">
            <a:spAutoFit/>
          </a:bodyPr>
          <a:lstStyle/>
          <a:p>
            <a:pPr marL="342900" indent="-342900">
              <a:lnSpc>
                <a:spcPct val="200000"/>
              </a:lnSpc>
            </a:pPr>
            <a:r>
              <a:rPr lang="en-IN" b="1" dirty="0" smtClean="0">
                <a:latin typeface="Times New Roman" pitchFamily="18" charset="0"/>
                <a:cs typeface="Times New Roman" pitchFamily="18" charset="0"/>
              </a:rPr>
              <a:t>Note. The moving system of an indicating instrument experiences three torques while in motion and two torques when it has come to rest in the final deflected position.</a:t>
            </a:r>
          </a:p>
          <a:p>
            <a:pPr marL="342900" indent="-342900">
              <a:lnSpc>
                <a:spcPct val="200000"/>
              </a:lnSpc>
              <a:buFont typeface="Arial" pitchFamily="34" charset="0"/>
              <a:buChar char="•"/>
            </a:pPr>
            <a:r>
              <a:rPr lang="en-IN" b="1" dirty="0" smtClean="0">
                <a:latin typeface="Times New Roman" pitchFamily="18" charset="0"/>
                <a:cs typeface="Times New Roman" pitchFamily="18" charset="0"/>
              </a:rPr>
              <a:t>During motion, the deflecting torque due to the quantity being measured is opposed by controlling torque and damping torque.</a:t>
            </a:r>
          </a:p>
          <a:p>
            <a:pPr marL="342900" indent="-342900">
              <a:lnSpc>
                <a:spcPct val="200000"/>
              </a:lnSpc>
              <a:buFont typeface="Arial" pitchFamily="34" charset="0"/>
              <a:buChar char="•"/>
            </a:pPr>
            <a:r>
              <a:rPr lang="en-IN" b="1" dirty="0" smtClean="0">
                <a:latin typeface="Times New Roman" pitchFamily="18" charset="0"/>
                <a:cs typeface="Times New Roman" pitchFamily="18" charset="0"/>
              </a:rPr>
              <a:t>When the pointer comes to rest in the final deflected position, damping torque is zero and the controlling torque is equal to the deflecting torque.</a:t>
            </a:r>
            <a:endParaRPr lang="en-IN" b="1"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2719EA5-ABF4-4BC8-A8A1-D84CC8E41D0A}" type="slidenum">
              <a:rPr lang="en-US" smtClean="0"/>
              <a:pPr/>
              <a:t>14</a:t>
            </a:fld>
            <a:endParaRPr lang="en-US"/>
          </a:p>
        </p:txBody>
      </p:sp>
      <p:sp>
        <p:nvSpPr>
          <p:cNvPr id="3" name="Rectangle 2"/>
          <p:cNvSpPr/>
          <p:nvPr/>
        </p:nvSpPr>
        <p:spPr>
          <a:xfrm>
            <a:off x="2286000" y="76200"/>
            <a:ext cx="4572000" cy="523220"/>
          </a:xfrm>
          <a:prstGeom prst="rect">
            <a:avLst/>
          </a:prstGeom>
        </p:spPr>
        <p:txBody>
          <a:bodyPr wrap="square">
            <a:spAutoFit/>
          </a:bodyPr>
          <a:lstStyle/>
          <a:p>
            <a:r>
              <a:rPr lang="en-IN" sz="2800" b="1" dirty="0" smtClean="0">
                <a:latin typeface="Times New Roman" pitchFamily="18" charset="0"/>
                <a:cs typeface="Times New Roman" pitchFamily="18" charset="0"/>
              </a:rPr>
              <a:t>Ammeters and Voltmeters</a:t>
            </a:r>
            <a:endParaRPr lang="en-IN" sz="28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cstate="print"/>
          <a:srcRect/>
          <a:stretch>
            <a:fillRect/>
          </a:stretch>
        </p:blipFill>
        <p:spPr bwMode="auto">
          <a:xfrm>
            <a:off x="4800600" y="609600"/>
            <a:ext cx="4243388" cy="2578340"/>
          </a:xfrm>
          <a:prstGeom prst="rect">
            <a:avLst/>
          </a:prstGeom>
          <a:noFill/>
          <a:ln w="9525">
            <a:noFill/>
            <a:miter lim="800000"/>
            <a:headEnd/>
            <a:tailEnd/>
          </a:ln>
        </p:spPr>
      </p:pic>
      <p:sp>
        <p:nvSpPr>
          <p:cNvPr id="5" name="Rectangle 4"/>
          <p:cNvSpPr/>
          <p:nvPr/>
        </p:nvSpPr>
        <p:spPr>
          <a:xfrm>
            <a:off x="152400" y="685800"/>
            <a:ext cx="4495800" cy="2777940"/>
          </a:xfrm>
          <a:prstGeom prst="rect">
            <a:avLst/>
          </a:prstGeom>
        </p:spPr>
        <p:txBody>
          <a:bodyPr wrap="square">
            <a:spAutoFit/>
          </a:bodyPr>
          <a:lstStyle/>
          <a:p>
            <a:pPr marL="342900" indent="-342900">
              <a:lnSpc>
                <a:spcPct val="200000"/>
              </a:lnSpc>
              <a:buFont typeface="Arial" pitchFamily="34" charset="0"/>
              <a:buChar char="•"/>
            </a:pPr>
            <a:r>
              <a:rPr lang="en-IN" b="1" dirty="0" smtClean="0">
                <a:latin typeface="Times New Roman" pitchFamily="18" charset="0"/>
                <a:cs typeface="Times New Roman" pitchFamily="18" charset="0"/>
              </a:rPr>
              <a:t>An ammeter is used to measure the flow of current in a circuit. It is thus connected in series with the circuit under test so that current to be measured.</a:t>
            </a:r>
          </a:p>
        </p:txBody>
      </p:sp>
      <p:sp>
        <p:nvSpPr>
          <p:cNvPr id="7" name="Rectangle 6"/>
          <p:cNvSpPr/>
          <p:nvPr/>
        </p:nvSpPr>
        <p:spPr>
          <a:xfrm>
            <a:off x="381000" y="3962400"/>
            <a:ext cx="8305800" cy="2223942"/>
          </a:xfrm>
          <a:prstGeom prst="rect">
            <a:avLst/>
          </a:prstGeom>
        </p:spPr>
        <p:txBody>
          <a:bodyPr wrap="square">
            <a:spAutoFit/>
          </a:bodyPr>
          <a:lstStyle/>
          <a:p>
            <a:pPr marL="342900" indent="-342900">
              <a:lnSpc>
                <a:spcPct val="200000"/>
              </a:lnSpc>
              <a:buFont typeface="Arial" pitchFamily="34" charset="0"/>
              <a:buChar char="•"/>
            </a:pPr>
            <a:r>
              <a:rPr lang="en-IN" b="1" dirty="0" smtClean="0">
                <a:latin typeface="Times New Roman" pitchFamily="18" charset="0"/>
                <a:cs typeface="Times New Roman" pitchFamily="18" charset="0"/>
              </a:rPr>
              <a:t>The ammeter must be capable of carrying this current without injury to itself and without abnormally increasing the resistance of the circuit into which it is inserted.</a:t>
            </a:r>
          </a:p>
          <a:p>
            <a:pPr marL="342900" indent="-342900">
              <a:lnSpc>
                <a:spcPct val="200000"/>
              </a:lnSpc>
              <a:buFont typeface="Arial" pitchFamily="34" charset="0"/>
              <a:buChar char="•"/>
            </a:pPr>
            <a:r>
              <a:rPr lang="en-IN" b="1" dirty="0" smtClean="0">
                <a:latin typeface="Times New Roman" pitchFamily="18" charset="0"/>
                <a:cs typeface="Times New Roman" pitchFamily="18" charset="0"/>
              </a:rPr>
              <a:t>For this reason, an ammeter is designed to have low resistance.</a:t>
            </a:r>
            <a:endParaRPr lang="en-IN" b="1"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2719EA5-ABF4-4BC8-A8A1-D84CC8E41D0A}" type="slidenum">
              <a:rPr lang="en-US" smtClean="0"/>
              <a:pPr/>
              <a:t>15</a:t>
            </a:fld>
            <a:endParaRPr lang="en-US"/>
          </a:p>
        </p:txBody>
      </p:sp>
      <p:sp>
        <p:nvSpPr>
          <p:cNvPr id="3" name="Rectangle 2"/>
          <p:cNvSpPr/>
          <p:nvPr/>
        </p:nvSpPr>
        <p:spPr>
          <a:xfrm>
            <a:off x="2286000" y="76200"/>
            <a:ext cx="4572000" cy="523220"/>
          </a:xfrm>
          <a:prstGeom prst="rect">
            <a:avLst/>
          </a:prstGeom>
        </p:spPr>
        <p:txBody>
          <a:bodyPr wrap="square">
            <a:spAutoFit/>
          </a:bodyPr>
          <a:lstStyle/>
          <a:p>
            <a:r>
              <a:rPr lang="en-IN" sz="2800" b="1" dirty="0" smtClean="0">
                <a:latin typeface="Times New Roman" pitchFamily="18" charset="0"/>
                <a:cs typeface="Times New Roman" pitchFamily="18" charset="0"/>
              </a:rPr>
              <a:t>Ammeters and Voltmeters</a:t>
            </a:r>
            <a:endParaRPr lang="en-IN" sz="28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cstate="print"/>
          <a:srcRect/>
          <a:stretch>
            <a:fillRect/>
          </a:stretch>
        </p:blipFill>
        <p:spPr bwMode="auto">
          <a:xfrm>
            <a:off x="4648200" y="926860"/>
            <a:ext cx="4243388" cy="2578340"/>
          </a:xfrm>
          <a:prstGeom prst="rect">
            <a:avLst/>
          </a:prstGeom>
          <a:noFill/>
          <a:ln w="9525">
            <a:noFill/>
            <a:miter lim="800000"/>
            <a:headEnd/>
            <a:tailEnd/>
          </a:ln>
        </p:spPr>
      </p:pic>
      <p:sp>
        <p:nvSpPr>
          <p:cNvPr id="6" name="Rectangle 5"/>
          <p:cNvSpPr/>
          <p:nvPr/>
        </p:nvSpPr>
        <p:spPr>
          <a:xfrm>
            <a:off x="304800" y="3948258"/>
            <a:ext cx="8534400" cy="2223942"/>
          </a:xfrm>
          <a:prstGeom prst="rect">
            <a:avLst/>
          </a:prstGeom>
        </p:spPr>
        <p:txBody>
          <a:bodyPr wrap="square">
            <a:spAutoFit/>
          </a:bodyPr>
          <a:lstStyle/>
          <a:p>
            <a:pPr marL="342900" indent="-342900">
              <a:lnSpc>
                <a:spcPct val="200000"/>
              </a:lnSpc>
              <a:buFont typeface="Arial" pitchFamily="34" charset="0"/>
              <a:buChar char="•"/>
            </a:pPr>
            <a:r>
              <a:rPr lang="en-IN" b="1" dirty="0" smtClean="0">
                <a:latin typeface="Times New Roman" pitchFamily="18" charset="0"/>
                <a:cs typeface="Times New Roman" pitchFamily="18" charset="0"/>
              </a:rPr>
              <a:t>The voltmeter must have enough resistance so that it will not be injured by the current that flows through it, and so that it will not materially affect the current in the circuit to which it is connected.</a:t>
            </a:r>
          </a:p>
          <a:p>
            <a:pPr marL="342900" indent="-342900">
              <a:lnSpc>
                <a:spcPct val="200000"/>
              </a:lnSpc>
              <a:buFont typeface="Arial" pitchFamily="34" charset="0"/>
              <a:buChar char="•"/>
            </a:pPr>
            <a:r>
              <a:rPr lang="en-IN" b="1" dirty="0" smtClean="0">
                <a:latin typeface="Times New Roman" pitchFamily="18" charset="0"/>
                <a:cs typeface="Times New Roman" pitchFamily="18" charset="0"/>
              </a:rPr>
              <a:t>For this reason, a voltmeter is designed to have high resistance.</a:t>
            </a:r>
            <a:endParaRPr lang="en-IN" b="1" dirty="0">
              <a:latin typeface="Times New Roman" pitchFamily="18" charset="0"/>
              <a:cs typeface="Times New Roman" pitchFamily="18" charset="0"/>
            </a:endParaRPr>
          </a:p>
        </p:txBody>
      </p:sp>
      <p:sp>
        <p:nvSpPr>
          <p:cNvPr id="7" name="Rectangle 6"/>
          <p:cNvSpPr/>
          <p:nvPr/>
        </p:nvSpPr>
        <p:spPr>
          <a:xfrm>
            <a:off x="381000" y="762000"/>
            <a:ext cx="4114800" cy="2777940"/>
          </a:xfrm>
          <a:prstGeom prst="rect">
            <a:avLst/>
          </a:prstGeom>
        </p:spPr>
        <p:txBody>
          <a:bodyPr wrap="square">
            <a:spAutoFit/>
          </a:bodyPr>
          <a:lstStyle/>
          <a:p>
            <a:pPr marL="342900" indent="-342900">
              <a:lnSpc>
                <a:spcPct val="200000"/>
              </a:lnSpc>
              <a:buFont typeface="Arial" pitchFamily="34" charset="0"/>
              <a:buChar char="•"/>
            </a:pPr>
            <a:r>
              <a:rPr lang="en-IN" b="1" dirty="0" smtClean="0">
                <a:latin typeface="Times New Roman" pitchFamily="18" charset="0"/>
                <a:cs typeface="Times New Roman" pitchFamily="18" charset="0"/>
              </a:rPr>
              <a:t>A voltmeter is used to measure the potential difference between two points of a circuit. It is thus connected in parallel with the circuit.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lnSpc>
                <a:spcPct val="150000"/>
              </a:lnSpc>
            </a:pPr>
            <a:fld id="{B6F15528-21DE-4FAA-801E-634DDDAF4B2B}" type="slidenum">
              <a:rPr lang="en-US" smtClean="0">
                <a:latin typeface="Times New Roman" pitchFamily="18" charset="0"/>
                <a:cs typeface="Times New Roman" pitchFamily="18" charset="0"/>
              </a:rPr>
              <a:pPr>
                <a:lnSpc>
                  <a:spcPct val="150000"/>
                </a:lnSpc>
              </a:pPr>
              <a:t>16</a:t>
            </a:fld>
            <a:endParaRPr lang="en-US">
              <a:latin typeface="Times New Roman" pitchFamily="18" charset="0"/>
              <a:cs typeface="Times New Roman" pitchFamily="18" charset="0"/>
            </a:endParaRPr>
          </a:p>
        </p:txBody>
      </p:sp>
      <p:sp>
        <p:nvSpPr>
          <p:cNvPr id="6" name="TextBox 5"/>
          <p:cNvSpPr txBox="1"/>
          <p:nvPr/>
        </p:nvSpPr>
        <p:spPr>
          <a:xfrm>
            <a:off x="304800" y="304800"/>
            <a:ext cx="8610600" cy="4708981"/>
          </a:xfrm>
          <a:prstGeom prst="rect">
            <a:avLst/>
          </a:prstGeom>
          <a:noFill/>
        </p:spPr>
        <p:txBody>
          <a:bodyPr wrap="square" rtlCol="0">
            <a:spAutoFit/>
          </a:bodyPr>
          <a:lstStyle/>
          <a:p>
            <a:pPr>
              <a:lnSpc>
                <a:spcPct val="150000"/>
              </a:lnSpc>
            </a:pPr>
            <a:r>
              <a:rPr lang="en-US" sz="3200" b="1" dirty="0" smtClean="0">
                <a:latin typeface="Times New Roman" pitchFamily="18" charset="0"/>
                <a:cs typeface="Times New Roman" pitchFamily="18" charset="0"/>
              </a:rPr>
              <a:t>References</a:t>
            </a:r>
          </a:p>
          <a:p>
            <a:pPr marL="457200" indent="-457200" algn="just">
              <a:lnSpc>
                <a:spcPct val="150000"/>
              </a:lnSpc>
              <a:buFont typeface="+mj-lt"/>
              <a:buAutoNum type="arabicPeriod"/>
            </a:pPr>
            <a:r>
              <a:rPr lang="en-IN" sz="2400" dirty="0" smtClean="0">
                <a:latin typeface="Times New Roman" pitchFamily="18" charset="0"/>
                <a:cs typeface="Times New Roman" pitchFamily="18" charset="0"/>
              </a:rPr>
              <a:t>Charles K. Alexander (Author), Matthew N.O </a:t>
            </a:r>
            <a:r>
              <a:rPr lang="en-IN" sz="2400" dirty="0" err="1" smtClean="0">
                <a:latin typeface="Times New Roman" pitchFamily="18" charset="0"/>
                <a:cs typeface="Times New Roman" pitchFamily="18" charset="0"/>
              </a:rPr>
              <a:t>Sadiku</a:t>
            </a:r>
            <a:r>
              <a:rPr lang="en-IN" sz="2400" dirty="0" smtClean="0">
                <a:latin typeface="Times New Roman" pitchFamily="18" charset="0"/>
                <a:cs typeface="Times New Roman" pitchFamily="18" charset="0"/>
              </a:rPr>
              <a:t>, “ Fundamentals of Electric Circuits”, 6th ed, </a:t>
            </a:r>
            <a:r>
              <a:rPr lang="en-IN" sz="2400" dirty="0" err="1" smtClean="0">
                <a:latin typeface="Times New Roman" pitchFamily="18" charset="0"/>
                <a:cs typeface="Times New Roman" pitchFamily="18" charset="0"/>
              </a:rPr>
              <a:t>Tata</a:t>
            </a:r>
            <a:r>
              <a:rPr lang="en-IN" sz="2400" dirty="0" smtClean="0">
                <a:latin typeface="Times New Roman" pitchFamily="18" charset="0"/>
                <a:cs typeface="Times New Roman" pitchFamily="18" charset="0"/>
              </a:rPr>
              <a:t> Mc </a:t>
            </a:r>
            <a:r>
              <a:rPr lang="en-IN" sz="2400" dirty="0" err="1" smtClean="0">
                <a:latin typeface="Times New Roman" pitchFamily="18" charset="0"/>
                <a:cs typeface="Times New Roman" pitchFamily="18" charset="0"/>
              </a:rPr>
              <a:t>Graw</a:t>
            </a:r>
            <a:r>
              <a:rPr lang="en-IN" sz="2400" dirty="0" smtClean="0">
                <a:latin typeface="Times New Roman" pitchFamily="18" charset="0"/>
                <a:cs typeface="Times New Roman" pitchFamily="18" charset="0"/>
              </a:rPr>
              <a:t> Hill, 2019.</a:t>
            </a:r>
            <a:r>
              <a:rPr lang="en-US" sz="2400" dirty="0" smtClean="0">
                <a:latin typeface="Times New Roman" pitchFamily="18" charset="0"/>
                <a:cs typeface="Times New Roman" pitchFamily="18" charset="0"/>
              </a:rPr>
              <a:t>.</a:t>
            </a:r>
          </a:p>
          <a:p>
            <a:pPr marL="457200" indent="-457200" algn="just">
              <a:lnSpc>
                <a:spcPct val="150000"/>
              </a:lnSpc>
              <a:buFont typeface="+mj-lt"/>
              <a:buAutoNum type="arabicPeriod"/>
            </a:pPr>
            <a:r>
              <a:rPr lang="en-US" sz="2400" dirty="0" smtClean="0">
                <a:latin typeface="Times New Roman" pitchFamily="18" charset="0"/>
                <a:cs typeface="Times New Roman" pitchFamily="18" charset="0"/>
              </a:rPr>
              <a:t>D.C. </a:t>
            </a:r>
            <a:r>
              <a:rPr lang="en-US" sz="2400" dirty="0" err="1" smtClean="0">
                <a:latin typeface="Times New Roman" pitchFamily="18" charset="0"/>
                <a:cs typeface="Times New Roman" pitchFamily="18" charset="0"/>
              </a:rPr>
              <a:t>Kulshreshtha</a:t>
            </a:r>
            <a:r>
              <a:rPr lang="en-US" sz="2400" dirty="0" smtClean="0">
                <a:latin typeface="Times New Roman" pitchFamily="18" charset="0"/>
                <a:cs typeface="Times New Roman" pitchFamily="18" charset="0"/>
              </a:rPr>
              <a:t>, Basic Electrical Engineering, Revised 1</a:t>
            </a:r>
            <a:r>
              <a:rPr lang="en-US" sz="2400" baseline="30000" dirty="0" smtClean="0">
                <a:latin typeface="Times New Roman" pitchFamily="18" charset="0"/>
                <a:cs typeface="Times New Roman" pitchFamily="18" charset="0"/>
              </a:rPr>
              <a:t>st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ed</a:t>
            </a:r>
            <a:r>
              <a:rPr lang="en-US" sz="2400" dirty="0" smtClean="0">
                <a:latin typeface="Times New Roman" pitchFamily="18" charset="0"/>
                <a:cs typeface="Times New Roman" pitchFamily="18" charset="0"/>
              </a:rPr>
              <a:t>, Tata Mc </a:t>
            </a:r>
            <a:r>
              <a:rPr lang="en-US" sz="2400" dirty="0" err="1" smtClean="0">
                <a:latin typeface="Times New Roman" pitchFamily="18" charset="0"/>
                <a:cs typeface="Times New Roman" pitchFamily="18" charset="0"/>
              </a:rPr>
              <a:t>Graw</a:t>
            </a:r>
            <a:r>
              <a:rPr lang="en-US" sz="2400" dirty="0" smtClean="0">
                <a:latin typeface="Times New Roman" pitchFamily="18" charset="0"/>
                <a:cs typeface="Times New Roman" pitchFamily="18" charset="0"/>
              </a:rPr>
              <a:t> Hill, 2017.</a:t>
            </a:r>
          </a:p>
          <a:p>
            <a:pPr marL="457200" indent="-457200" algn="just">
              <a:lnSpc>
                <a:spcPct val="150000"/>
              </a:lnSpc>
              <a:buFont typeface="+mj-lt"/>
              <a:buAutoNum type="arabicPeriod"/>
            </a:pPr>
            <a:r>
              <a:rPr lang="en-US" sz="2400" dirty="0" smtClean="0">
                <a:latin typeface="Times New Roman" pitchFamily="18" charset="0"/>
                <a:cs typeface="Times New Roman" pitchFamily="18" charset="0"/>
              </a:rPr>
              <a:t>V. </a:t>
            </a:r>
            <a:r>
              <a:rPr lang="en-US" sz="2400" dirty="0" err="1" smtClean="0">
                <a:latin typeface="Times New Roman" pitchFamily="18" charset="0"/>
                <a:cs typeface="Times New Roman" pitchFamily="18" charset="0"/>
              </a:rPr>
              <a:t>K.Mehta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Rohit</a:t>
            </a:r>
            <a:r>
              <a:rPr lang="en-US" sz="2400" dirty="0" smtClean="0">
                <a:latin typeface="Times New Roman" pitchFamily="18" charset="0"/>
                <a:cs typeface="Times New Roman" pitchFamily="18" charset="0"/>
              </a:rPr>
              <a:t> Mehta, Basic Electrical Engineering, 6</a:t>
            </a:r>
            <a:r>
              <a:rPr lang="en-US" sz="2400" baseline="30000" dirty="0" smtClean="0">
                <a:latin typeface="Times New Roman" pitchFamily="18" charset="0"/>
                <a:cs typeface="Times New Roman" pitchFamily="18" charset="0"/>
              </a:rPr>
              <a:t>th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ed</a:t>
            </a:r>
            <a:r>
              <a:rPr lang="en-US" sz="2400" dirty="0" smtClean="0">
                <a:latin typeface="Times New Roman" pitchFamily="18" charset="0"/>
                <a:cs typeface="Times New Roman" pitchFamily="18" charset="0"/>
              </a:rPr>
              <a:t>, S. </a:t>
            </a:r>
            <a:r>
              <a:rPr lang="en-US" sz="2400" dirty="0" err="1" smtClean="0">
                <a:latin typeface="Times New Roman" pitchFamily="18" charset="0"/>
                <a:cs typeface="Times New Roman" pitchFamily="18" charset="0"/>
              </a:rPr>
              <a:t>Chand</a:t>
            </a:r>
            <a:r>
              <a:rPr lang="en-US" sz="2400" dirty="0" smtClean="0">
                <a:latin typeface="Times New Roman" pitchFamily="18" charset="0"/>
                <a:cs typeface="Times New Roman" pitchFamily="18" charset="0"/>
              </a:rPr>
              <a:t> Publishing, 2012.</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idx="4294967295"/>
          </p:nvPr>
        </p:nvSpPr>
        <p:spPr>
          <a:xfrm>
            <a:off x="152400" y="245047"/>
            <a:ext cx="8839200" cy="505267"/>
          </a:xfrm>
          <a:prstGeom prst="rect">
            <a:avLst/>
          </a:prstGeom>
          <a:effectLst/>
        </p:spPr>
        <p:txBody>
          <a:bodyPr vert="horz" wrap="square" lIns="0" tIns="12700" rIns="0" bIns="0" rtlCol="0">
            <a:spAutoFit/>
          </a:bodyPr>
          <a:lstStyle/>
          <a:p>
            <a:pPr marL="12700">
              <a:lnSpc>
                <a:spcPct val="100000"/>
              </a:lnSpc>
              <a:spcBef>
                <a:spcPts val="100"/>
              </a:spcBef>
            </a:pPr>
            <a:r>
              <a:rPr lang="en-US" sz="3200" b="1" spc="80" dirty="0" smtClean="0">
                <a:uFill>
                  <a:solidFill>
                    <a:srgbClr val="FF0000"/>
                  </a:solidFill>
                </a:uFill>
                <a:latin typeface="Times New Roman"/>
                <a:cs typeface="Times New Roman"/>
              </a:rPr>
              <a:t>Topics to be covered</a:t>
            </a:r>
            <a:endParaRPr sz="3200" b="1" spc="80" dirty="0">
              <a:uFill>
                <a:solidFill>
                  <a:srgbClr val="FF0000"/>
                </a:solidFill>
              </a:uFill>
              <a:latin typeface="Times New Roman"/>
              <a:cs typeface="Times New Roman"/>
            </a:endParaRPr>
          </a:p>
        </p:txBody>
      </p:sp>
      <p:sp>
        <p:nvSpPr>
          <p:cNvPr id="4" name="TextBox 3"/>
          <p:cNvSpPr txBox="1"/>
          <p:nvPr/>
        </p:nvSpPr>
        <p:spPr>
          <a:xfrm>
            <a:off x="762000" y="1295400"/>
            <a:ext cx="7467600" cy="2862322"/>
          </a:xfrm>
          <a:prstGeom prst="rect">
            <a:avLst/>
          </a:prstGeom>
          <a:noFill/>
        </p:spPr>
        <p:txBody>
          <a:bodyPr wrap="square" rtlCol="0">
            <a:spAutoFit/>
          </a:bodyPr>
          <a:lstStyle/>
          <a:p>
            <a:pPr marL="457200" indent="-457200">
              <a:lnSpc>
                <a:spcPct val="150000"/>
              </a:lnSpc>
              <a:buFont typeface="Wingdings" pitchFamily="2" charset="2"/>
              <a:buChar char="v"/>
            </a:pPr>
            <a:r>
              <a:rPr lang="en-IN" sz="2000" b="1" dirty="0" smtClean="0">
                <a:latin typeface="Times New Roman" pitchFamily="18" charset="0"/>
                <a:cs typeface="Times New Roman" pitchFamily="18" charset="0"/>
              </a:rPr>
              <a:t>GRAVITY CONTROL </a:t>
            </a:r>
          </a:p>
          <a:p>
            <a:pPr marL="457200" indent="-457200">
              <a:lnSpc>
                <a:spcPct val="150000"/>
              </a:lnSpc>
              <a:buFont typeface="Wingdings" pitchFamily="2" charset="2"/>
              <a:buChar char="v"/>
            </a:pPr>
            <a:r>
              <a:rPr lang="en-IN" sz="2000" b="1" dirty="0" smtClean="0">
                <a:latin typeface="Times New Roman" pitchFamily="18" charset="0"/>
                <a:cs typeface="Times New Roman" pitchFamily="18" charset="0"/>
              </a:rPr>
              <a:t>DAMPING TORQUE 	</a:t>
            </a:r>
          </a:p>
          <a:p>
            <a:pPr marL="457200" indent="-457200">
              <a:lnSpc>
                <a:spcPct val="150000"/>
              </a:lnSpc>
              <a:buFont typeface="Wingdings" pitchFamily="2" charset="2"/>
              <a:buChar char="v"/>
            </a:pPr>
            <a:r>
              <a:rPr lang="en-IN" sz="2000" b="1" dirty="0" smtClean="0">
                <a:latin typeface="Times New Roman" pitchFamily="18" charset="0"/>
                <a:cs typeface="Times New Roman" pitchFamily="18" charset="0"/>
              </a:rPr>
              <a:t>AMMETERS AND VOLTMETERS </a:t>
            </a:r>
          </a:p>
          <a:p>
            <a:pPr marL="457200" indent="-457200">
              <a:lnSpc>
                <a:spcPct val="150000"/>
              </a:lnSpc>
              <a:buFont typeface="Wingdings" pitchFamily="2" charset="2"/>
              <a:buChar char="v"/>
            </a:pPr>
            <a:r>
              <a:rPr lang="en-IN" sz="2000" b="1" dirty="0" smtClean="0">
                <a:latin typeface="Times New Roman" pitchFamily="18" charset="0"/>
                <a:cs typeface="Times New Roman" pitchFamily="18" charset="0"/>
              </a:rPr>
              <a:t>PROBLEMS</a:t>
            </a:r>
          </a:p>
          <a:p>
            <a:pPr marL="457200" indent="-457200">
              <a:lnSpc>
                <a:spcPct val="150000"/>
              </a:lnSpc>
              <a:buFont typeface="Wingdings" pitchFamily="2" charset="2"/>
              <a:buChar char="v"/>
            </a:pPr>
            <a:r>
              <a:rPr lang="en-IN" sz="2000" b="1" dirty="0" smtClean="0">
                <a:latin typeface="Times New Roman" pitchFamily="18" charset="0"/>
                <a:cs typeface="Times New Roman" pitchFamily="18" charset="0"/>
              </a:rPr>
              <a:t>PRACTICE PROBLEMS</a:t>
            </a:r>
          </a:p>
          <a:p>
            <a:pPr marL="457200" indent="-457200">
              <a:lnSpc>
                <a:spcPct val="150000"/>
              </a:lnSpc>
              <a:buFont typeface="Wingdings" pitchFamily="2" charset="2"/>
              <a:buChar char="v"/>
            </a:pPr>
            <a:r>
              <a:rPr lang="en-US" sz="2000" b="1" dirty="0" smtClean="0">
                <a:latin typeface="Times New Roman" pitchFamily="18" charset="0"/>
                <a:cs typeface="Times New Roman" pitchFamily="18" charset="0"/>
              </a:rPr>
              <a:t>REFERENCES</a:t>
            </a:r>
          </a:p>
        </p:txBody>
      </p:sp>
      <p:sp>
        <p:nvSpPr>
          <p:cNvPr id="6" name="Slide Number Placeholder 5"/>
          <p:cNvSpPr>
            <a:spLocks noGrp="1"/>
          </p:cNvSpPr>
          <p:nvPr>
            <p:ph type="sldNum" sz="quarter" idx="12"/>
          </p:nvPr>
        </p:nvSpPr>
        <p:spPr>
          <a:xfrm>
            <a:off x="6172200" y="6248400"/>
            <a:ext cx="2133600" cy="365125"/>
          </a:xfrm>
        </p:spPr>
        <p:txBody>
          <a:bodyPr/>
          <a:lstStyle/>
          <a:p>
            <a:fld id="{82719EA5-ABF4-4BC8-A8A1-D84CC8E41D0A}" type="slidenum">
              <a:rPr lang="en-US" smtClean="0"/>
              <a:pPr/>
              <a:t>2</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2719EA5-ABF4-4BC8-A8A1-D84CC8E41D0A}" type="slidenum">
              <a:rPr lang="en-US" smtClean="0"/>
              <a:pPr/>
              <a:t>3</a:t>
            </a:fld>
            <a:endParaRPr lang="en-US"/>
          </a:p>
        </p:txBody>
      </p:sp>
      <p:sp>
        <p:nvSpPr>
          <p:cNvPr id="3" name="Rectangle 2"/>
          <p:cNvSpPr/>
          <p:nvPr/>
        </p:nvSpPr>
        <p:spPr>
          <a:xfrm>
            <a:off x="3276600" y="76200"/>
            <a:ext cx="2306272" cy="461665"/>
          </a:xfrm>
          <a:prstGeom prst="rect">
            <a:avLst/>
          </a:prstGeom>
        </p:spPr>
        <p:txBody>
          <a:bodyPr wrap="none">
            <a:spAutoFit/>
          </a:bodyPr>
          <a:lstStyle/>
          <a:p>
            <a:r>
              <a:rPr lang="en-IN" sz="2400" b="1" dirty="0" smtClean="0">
                <a:latin typeface="Times New Roman" pitchFamily="18" charset="0"/>
                <a:cs typeface="Times New Roman" pitchFamily="18" charset="0"/>
              </a:rPr>
              <a:t>Gravity Control</a:t>
            </a:r>
            <a:endParaRPr lang="en-IN" sz="2400" dirty="0">
              <a:latin typeface="Times New Roman" pitchFamily="18" charset="0"/>
              <a:cs typeface="Times New Roman" pitchFamily="18" charset="0"/>
            </a:endParaRPr>
          </a:p>
        </p:txBody>
      </p:sp>
      <p:pic>
        <p:nvPicPr>
          <p:cNvPr id="3075" name="Picture 3"/>
          <p:cNvPicPr>
            <a:picLocks noChangeAspect="1" noChangeArrowheads="1"/>
          </p:cNvPicPr>
          <p:nvPr/>
        </p:nvPicPr>
        <p:blipFill>
          <a:blip r:embed="rId2" cstate="print"/>
          <a:srcRect/>
          <a:stretch>
            <a:fillRect/>
          </a:stretch>
        </p:blipFill>
        <p:spPr bwMode="auto">
          <a:xfrm>
            <a:off x="1143000" y="698929"/>
            <a:ext cx="6362700" cy="3568271"/>
          </a:xfrm>
          <a:prstGeom prst="rect">
            <a:avLst/>
          </a:prstGeom>
          <a:noFill/>
          <a:ln w="9525">
            <a:noFill/>
            <a:miter lim="800000"/>
            <a:headEnd/>
            <a:tailEnd/>
          </a:ln>
        </p:spPr>
      </p:pic>
      <p:sp>
        <p:nvSpPr>
          <p:cNvPr id="6" name="Rectangle 5"/>
          <p:cNvSpPr/>
          <p:nvPr/>
        </p:nvSpPr>
        <p:spPr>
          <a:xfrm>
            <a:off x="304800" y="4196477"/>
            <a:ext cx="8534400" cy="2535566"/>
          </a:xfrm>
          <a:prstGeom prst="rect">
            <a:avLst/>
          </a:prstGeom>
        </p:spPr>
        <p:txBody>
          <a:bodyPr wrap="square">
            <a:spAutoFit/>
          </a:bodyPr>
          <a:lstStyle/>
          <a:p>
            <a:pPr marL="342900" indent="-342900">
              <a:lnSpc>
                <a:spcPct val="150000"/>
              </a:lnSpc>
              <a:buFont typeface="Arial" pitchFamily="34" charset="0"/>
              <a:buChar char="•"/>
            </a:pPr>
            <a:r>
              <a:rPr lang="en-IN" b="1" dirty="0" smtClean="0">
                <a:latin typeface="Times New Roman" pitchFamily="18" charset="0"/>
                <a:cs typeface="Times New Roman" pitchFamily="18" charset="0"/>
              </a:rPr>
              <a:t>In this method, a small adjustable weight W is attached to the moving system which provides the necessary controlling torque.</a:t>
            </a:r>
          </a:p>
          <a:p>
            <a:pPr marL="342900" indent="-342900">
              <a:lnSpc>
                <a:spcPct val="150000"/>
              </a:lnSpc>
              <a:buFont typeface="Arial" pitchFamily="34" charset="0"/>
              <a:buChar char="•"/>
            </a:pPr>
            <a:r>
              <a:rPr lang="en-IN" b="1" dirty="0" smtClean="0">
                <a:latin typeface="Times New Roman" pitchFamily="18" charset="0"/>
                <a:cs typeface="Times New Roman" pitchFamily="18" charset="0"/>
              </a:rPr>
              <a:t>In the zero position of the pointer, the control weight hangs vertically downward and therefore provides no controlling torque.</a:t>
            </a:r>
          </a:p>
          <a:p>
            <a:pPr marL="342900" indent="-342900">
              <a:lnSpc>
                <a:spcPct val="150000"/>
              </a:lnSpc>
              <a:buFont typeface="Arial" pitchFamily="34" charset="0"/>
              <a:buChar char="•"/>
            </a:pPr>
            <a:r>
              <a:rPr lang="en-IN" b="1" dirty="0" smtClean="0">
                <a:latin typeface="Times New Roman" pitchFamily="18" charset="0"/>
                <a:cs typeface="Times New Roman" pitchFamily="18" charset="0"/>
              </a:rPr>
              <a:t>However, under the action of deflecting torque, the pointer moves from zero position (from left to right) and control weight moves in the opposite direction.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2719EA5-ABF4-4BC8-A8A1-D84CC8E41D0A}" type="slidenum">
              <a:rPr lang="en-US" smtClean="0"/>
              <a:pPr/>
              <a:t>4</a:t>
            </a:fld>
            <a:endParaRPr lang="en-US"/>
          </a:p>
        </p:txBody>
      </p:sp>
      <p:sp>
        <p:nvSpPr>
          <p:cNvPr id="3" name="Rectangle 2"/>
          <p:cNvSpPr/>
          <p:nvPr/>
        </p:nvSpPr>
        <p:spPr>
          <a:xfrm>
            <a:off x="3276600" y="76200"/>
            <a:ext cx="2306272" cy="461665"/>
          </a:xfrm>
          <a:prstGeom prst="rect">
            <a:avLst/>
          </a:prstGeom>
        </p:spPr>
        <p:txBody>
          <a:bodyPr wrap="none">
            <a:spAutoFit/>
          </a:bodyPr>
          <a:lstStyle/>
          <a:p>
            <a:r>
              <a:rPr lang="en-IN" sz="2400" b="1" dirty="0" smtClean="0">
                <a:latin typeface="Times New Roman" pitchFamily="18" charset="0"/>
                <a:cs typeface="Times New Roman" pitchFamily="18" charset="0"/>
              </a:rPr>
              <a:t>Gravity Control</a:t>
            </a:r>
            <a:endParaRPr lang="en-IN" sz="2400" dirty="0">
              <a:latin typeface="Times New Roman" pitchFamily="18" charset="0"/>
              <a:cs typeface="Times New Roman" pitchFamily="18" charset="0"/>
            </a:endParaRPr>
          </a:p>
        </p:txBody>
      </p:sp>
      <p:pic>
        <p:nvPicPr>
          <p:cNvPr id="3075" name="Picture 3"/>
          <p:cNvPicPr>
            <a:picLocks noChangeAspect="1" noChangeArrowheads="1"/>
          </p:cNvPicPr>
          <p:nvPr/>
        </p:nvPicPr>
        <p:blipFill>
          <a:blip r:embed="rId2" cstate="print"/>
          <a:srcRect/>
          <a:stretch>
            <a:fillRect/>
          </a:stretch>
        </p:blipFill>
        <p:spPr bwMode="auto">
          <a:xfrm>
            <a:off x="1219200" y="698929"/>
            <a:ext cx="6362700" cy="3568271"/>
          </a:xfrm>
          <a:prstGeom prst="rect">
            <a:avLst/>
          </a:prstGeom>
          <a:noFill/>
          <a:ln w="9525">
            <a:noFill/>
            <a:miter lim="800000"/>
            <a:headEnd/>
            <a:tailEnd/>
          </a:ln>
        </p:spPr>
      </p:pic>
      <p:sp>
        <p:nvSpPr>
          <p:cNvPr id="6" name="Rectangle 5"/>
          <p:cNvSpPr/>
          <p:nvPr/>
        </p:nvSpPr>
        <p:spPr>
          <a:xfrm>
            <a:off x="304800" y="4425929"/>
            <a:ext cx="8534400" cy="1289071"/>
          </a:xfrm>
          <a:prstGeom prst="rect">
            <a:avLst/>
          </a:prstGeom>
        </p:spPr>
        <p:txBody>
          <a:bodyPr wrap="square">
            <a:spAutoFit/>
          </a:bodyPr>
          <a:lstStyle/>
          <a:p>
            <a:pPr marL="342900" indent="-342900">
              <a:lnSpc>
                <a:spcPct val="150000"/>
              </a:lnSpc>
              <a:buFont typeface="Arial" pitchFamily="34" charset="0"/>
              <a:buChar char="•"/>
            </a:pPr>
            <a:r>
              <a:rPr lang="en-IN" b="1" dirty="0" smtClean="0">
                <a:latin typeface="Times New Roman" pitchFamily="18" charset="0"/>
                <a:cs typeface="Times New Roman" pitchFamily="18" charset="0"/>
              </a:rPr>
              <a:t>Due to gravity, the control weight would tend to come to original position (i.e. vertical) and thus provides an opposing or controlling torque. The pointer comes to rest at a position where controlling torque is equal to the deflecting torque.</a:t>
            </a:r>
            <a:endParaRPr lang="en-IN" b="1"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2719EA5-ABF4-4BC8-A8A1-D84CC8E41D0A}" type="slidenum">
              <a:rPr lang="en-US" smtClean="0"/>
              <a:pPr/>
              <a:t>5</a:t>
            </a:fld>
            <a:endParaRPr lang="en-US"/>
          </a:p>
        </p:txBody>
      </p:sp>
      <p:pic>
        <p:nvPicPr>
          <p:cNvPr id="4098" name="Picture 2"/>
          <p:cNvPicPr>
            <a:picLocks noChangeAspect="1" noChangeArrowheads="1"/>
          </p:cNvPicPr>
          <p:nvPr/>
        </p:nvPicPr>
        <p:blipFill>
          <a:blip r:embed="rId2" cstate="print"/>
          <a:srcRect/>
          <a:stretch>
            <a:fillRect/>
          </a:stretch>
        </p:blipFill>
        <p:spPr bwMode="auto">
          <a:xfrm>
            <a:off x="5800725" y="228600"/>
            <a:ext cx="2962275" cy="3667125"/>
          </a:xfrm>
          <a:prstGeom prst="rect">
            <a:avLst/>
          </a:prstGeom>
          <a:noFill/>
          <a:ln w="9525">
            <a:noFill/>
            <a:miter lim="800000"/>
            <a:headEnd/>
            <a:tailEnd/>
          </a:ln>
        </p:spPr>
      </p:pic>
      <p:sp>
        <p:nvSpPr>
          <p:cNvPr id="4" name="Rectangle 3"/>
          <p:cNvSpPr/>
          <p:nvPr/>
        </p:nvSpPr>
        <p:spPr>
          <a:xfrm>
            <a:off x="3276600" y="76200"/>
            <a:ext cx="2306272" cy="461665"/>
          </a:xfrm>
          <a:prstGeom prst="rect">
            <a:avLst/>
          </a:prstGeom>
        </p:spPr>
        <p:txBody>
          <a:bodyPr wrap="none">
            <a:spAutoFit/>
          </a:bodyPr>
          <a:lstStyle/>
          <a:p>
            <a:r>
              <a:rPr lang="en-IN" sz="2400" b="1" dirty="0" smtClean="0">
                <a:latin typeface="Times New Roman" pitchFamily="18" charset="0"/>
                <a:cs typeface="Times New Roman" pitchFamily="18" charset="0"/>
              </a:rPr>
              <a:t>Gravity Control</a:t>
            </a:r>
            <a:endParaRPr lang="en-IN" sz="2400" dirty="0">
              <a:latin typeface="Times New Roman" pitchFamily="18" charset="0"/>
              <a:cs typeface="Times New Roman" pitchFamily="18" charset="0"/>
            </a:endParaRPr>
          </a:p>
        </p:txBody>
      </p:sp>
      <p:sp>
        <p:nvSpPr>
          <p:cNvPr id="5" name="Rectangle 4"/>
          <p:cNvSpPr/>
          <p:nvPr/>
        </p:nvSpPr>
        <p:spPr>
          <a:xfrm>
            <a:off x="304800" y="914400"/>
            <a:ext cx="5486400" cy="1477328"/>
          </a:xfrm>
          <a:prstGeom prst="rect">
            <a:avLst/>
          </a:prstGeom>
        </p:spPr>
        <p:txBody>
          <a:bodyPr wrap="square">
            <a:spAutoFit/>
          </a:bodyPr>
          <a:lstStyle/>
          <a:p>
            <a:pPr marL="342900" indent="-342900">
              <a:buFont typeface="Arial" pitchFamily="34" charset="0"/>
              <a:buChar char="•"/>
            </a:pPr>
            <a:r>
              <a:rPr lang="en-IN" b="1" dirty="0" smtClean="0">
                <a:latin typeface="Times New Roman" pitchFamily="18" charset="0"/>
                <a:cs typeface="Times New Roman" pitchFamily="18" charset="0"/>
              </a:rPr>
              <a:t>In the deflected position, weight W can be resolved into two rectangular components viz W </a:t>
            </a:r>
            <a:r>
              <a:rPr lang="en-IN" b="1" dirty="0" err="1" smtClean="0">
                <a:latin typeface="Times New Roman" pitchFamily="18" charset="0"/>
                <a:cs typeface="Times New Roman" pitchFamily="18" charset="0"/>
              </a:rPr>
              <a:t>cos</a:t>
            </a:r>
            <a:r>
              <a:rPr lang="en-IN" b="1" dirty="0" smtClean="0">
                <a:latin typeface="Times New Roman" pitchFamily="18" charset="0"/>
                <a:cs typeface="Times New Roman" pitchFamily="18" charset="0"/>
              </a:rPr>
              <a:t> θ and W sin θ.</a:t>
            </a:r>
          </a:p>
          <a:p>
            <a:pPr marL="342900" indent="-342900">
              <a:buFont typeface="Arial" pitchFamily="34" charset="0"/>
              <a:buChar char="•"/>
            </a:pPr>
            <a:r>
              <a:rPr lang="en-IN" b="1" dirty="0" smtClean="0">
                <a:latin typeface="Times New Roman" pitchFamily="18" charset="0"/>
                <a:cs typeface="Times New Roman" pitchFamily="18" charset="0"/>
              </a:rPr>
              <a:t>Only the component W sin θ provides the controlling torque T</a:t>
            </a:r>
            <a:r>
              <a:rPr lang="en-IN" b="1" baseline="-25000" dirty="0" smtClean="0">
                <a:latin typeface="Times New Roman" pitchFamily="18" charset="0"/>
                <a:cs typeface="Times New Roman" pitchFamily="18" charset="0"/>
              </a:rPr>
              <a:t>C</a:t>
            </a:r>
            <a:r>
              <a:rPr lang="en-IN" b="1" dirty="0" smtClean="0">
                <a:latin typeface="Times New Roman" pitchFamily="18" charset="0"/>
                <a:cs typeface="Times New Roman" pitchFamily="18" charset="0"/>
              </a:rPr>
              <a:t>.</a:t>
            </a:r>
            <a:endParaRPr lang="en-IN" b="1" dirty="0">
              <a:latin typeface="Times New Roman" pitchFamily="18" charset="0"/>
              <a:cs typeface="Times New Roman" pitchFamily="18" charset="0"/>
            </a:endParaRPr>
          </a:p>
        </p:txBody>
      </p:sp>
      <p:sp>
        <p:nvSpPr>
          <p:cNvPr id="6" name="Rectangle 5"/>
          <p:cNvSpPr/>
          <p:nvPr/>
        </p:nvSpPr>
        <p:spPr>
          <a:xfrm>
            <a:off x="381000" y="2667000"/>
            <a:ext cx="4572000" cy="1015663"/>
          </a:xfrm>
          <a:prstGeom prst="rect">
            <a:avLst/>
          </a:prstGeom>
        </p:spPr>
        <p:txBody>
          <a:bodyPr>
            <a:spAutoFit/>
          </a:bodyPr>
          <a:lstStyle/>
          <a:p>
            <a:pPr>
              <a:lnSpc>
                <a:spcPct val="150000"/>
              </a:lnSpc>
            </a:pPr>
            <a:r>
              <a:rPr lang="pl-PL" sz="2000" b="1" i="1" dirty="0" smtClean="0">
                <a:latin typeface="Times New Roman" pitchFamily="18" charset="0"/>
                <a:cs typeface="Times New Roman" pitchFamily="18" charset="0"/>
              </a:rPr>
              <a:t>∴ </a:t>
            </a:r>
            <a:r>
              <a:rPr lang="en-US" sz="2000" b="1" i="1" dirty="0" smtClean="0">
                <a:latin typeface="Times New Roman" pitchFamily="18" charset="0"/>
                <a:cs typeface="Times New Roman" pitchFamily="18" charset="0"/>
              </a:rPr>
              <a:t>     </a:t>
            </a:r>
            <a:r>
              <a:rPr lang="pl-PL" sz="2000" b="1" i="1" dirty="0" smtClean="0">
                <a:latin typeface="Times New Roman" pitchFamily="18" charset="0"/>
                <a:cs typeface="Times New Roman" pitchFamily="18" charset="0"/>
              </a:rPr>
              <a:t>T</a:t>
            </a:r>
            <a:r>
              <a:rPr lang="pl-PL" sz="2000" b="1" i="1" baseline="-25000" dirty="0" smtClean="0">
                <a:latin typeface="Times New Roman" pitchFamily="18" charset="0"/>
                <a:cs typeface="Times New Roman" pitchFamily="18" charset="0"/>
              </a:rPr>
              <a:t>C</a:t>
            </a:r>
            <a:r>
              <a:rPr lang="pl-PL" sz="2000" b="1" i="1" dirty="0" smtClean="0">
                <a:latin typeface="Times New Roman" pitchFamily="18" charset="0"/>
                <a:cs typeface="Times New Roman" pitchFamily="18" charset="0"/>
              </a:rPr>
              <a:t> = W l sin θ</a:t>
            </a:r>
          </a:p>
          <a:p>
            <a:pPr>
              <a:lnSpc>
                <a:spcPct val="150000"/>
              </a:lnSpc>
            </a:pPr>
            <a:r>
              <a:rPr lang="en-IN" sz="2000" b="1" i="1" dirty="0" smtClean="0">
                <a:latin typeface="Times New Roman" pitchFamily="18" charset="0"/>
                <a:cs typeface="Times New Roman" pitchFamily="18" charset="0"/>
              </a:rPr>
              <a:t>or    T</a:t>
            </a:r>
            <a:r>
              <a:rPr lang="en-IN" sz="2000" b="1" i="1" baseline="-25000" dirty="0" smtClean="0">
                <a:latin typeface="Times New Roman" pitchFamily="18" charset="0"/>
                <a:cs typeface="Times New Roman" pitchFamily="18" charset="0"/>
              </a:rPr>
              <a:t>C</a:t>
            </a:r>
            <a:r>
              <a:rPr lang="en-IN" sz="2000" b="1" i="1" dirty="0" smtClean="0">
                <a:latin typeface="Times New Roman" pitchFamily="18" charset="0"/>
                <a:cs typeface="Times New Roman" pitchFamily="18" charset="0"/>
              </a:rPr>
              <a:t> ∝ sin θ   (for fixed W and l)</a:t>
            </a:r>
            <a:endParaRPr lang="en-IN" sz="2000" b="1" i="1" dirty="0">
              <a:latin typeface="Times New Roman" pitchFamily="18" charset="0"/>
              <a:cs typeface="Times New Roman" pitchFamily="18" charset="0"/>
            </a:endParaRPr>
          </a:p>
        </p:txBody>
      </p:sp>
      <p:sp>
        <p:nvSpPr>
          <p:cNvPr id="7" name="Rectangle 6"/>
          <p:cNvSpPr/>
          <p:nvPr/>
        </p:nvSpPr>
        <p:spPr>
          <a:xfrm>
            <a:off x="76200" y="4114800"/>
            <a:ext cx="8763000" cy="2492990"/>
          </a:xfrm>
          <a:prstGeom prst="rect">
            <a:avLst/>
          </a:prstGeom>
        </p:spPr>
        <p:txBody>
          <a:bodyPr wrap="square">
            <a:spAutoFit/>
          </a:bodyPr>
          <a:lstStyle/>
          <a:p>
            <a:pPr marL="342900" indent="-342900">
              <a:buFont typeface="Arial" pitchFamily="34" charset="0"/>
              <a:buChar char="•"/>
            </a:pPr>
            <a:r>
              <a:rPr lang="en-IN" b="1" dirty="0" smtClean="0">
                <a:latin typeface="Times New Roman" pitchFamily="18" charset="0"/>
                <a:cs typeface="Times New Roman" pitchFamily="18" charset="0"/>
              </a:rPr>
              <a:t>For example, in a permanent-magnet moving coil instrument, the deflecting torque is directly proportional to the current flowing through the operating coil i.e.</a:t>
            </a:r>
            <a:endParaRPr lang="en-US" b="1" dirty="0" smtClean="0">
              <a:latin typeface="Times New Roman" pitchFamily="18" charset="0"/>
              <a:cs typeface="Times New Roman" pitchFamily="18" charset="0"/>
            </a:endParaRPr>
          </a:p>
          <a:p>
            <a:pPr marL="1257300" lvl="2" indent="-342900">
              <a:lnSpc>
                <a:spcPct val="150000"/>
              </a:lnSpc>
            </a:pPr>
            <a:r>
              <a:rPr lang="en-IN" sz="2000" b="1" dirty="0" smtClean="0">
                <a:latin typeface="Times New Roman" pitchFamily="18" charset="0"/>
                <a:cs typeface="Times New Roman" pitchFamily="18" charset="0"/>
              </a:rPr>
              <a:t>                                                     </a:t>
            </a:r>
            <a:r>
              <a:rPr lang="en-IN" sz="2000" b="1" i="1" dirty="0" smtClean="0">
                <a:latin typeface="Times New Roman" pitchFamily="18" charset="0"/>
                <a:cs typeface="Times New Roman" pitchFamily="18" charset="0"/>
              </a:rPr>
              <a:t>T</a:t>
            </a:r>
            <a:r>
              <a:rPr lang="en-IN" sz="2000" b="1" i="1" baseline="-25000" dirty="0" smtClean="0">
                <a:latin typeface="Times New Roman" pitchFamily="18" charset="0"/>
                <a:cs typeface="Times New Roman" pitchFamily="18" charset="0"/>
              </a:rPr>
              <a:t>d</a:t>
            </a:r>
            <a:r>
              <a:rPr lang="en-IN" sz="2000" b="1" i="1" dirty="0" smtClean="0">
                <a:latin typeface="Times New Roman" pitchFamily="18" charset="0"/>
                <a:cs typeface="Times New Roman" pitchFamily="18" charset="0"/>
              </a:rPr>
              <a:t> ∝ I</a:t>
            </a:r>
          </a:p>
          <a:p>
            <a:pPr marL="1257300" lvl="2" indent="-342900">
              <a:lnSpc>
                <a:spcPct val="150000"/>
              </a:lnSpc>
            </a:pPr>
            <a:r>
              <a:rPr lang="en-IN" sz="2000" b="1" dirty="0" smtClean="0">
                <a:latin typeface="Times New Roman" pitchFamily="18" charset="0"/>
                <a:cs typeface="Times New Roman" pitchFamily="18" charset="0"/>
              </a:rPr>
              <a:t>With gravity control,                   </a:t>
            </a:r>
            <a:r>
              <a:rPr lang="en-IN" sz="2000" b="1" i="1" dirty="0" smtClean="0">
                <a:latin typeface="Times New Roman" pitchFamily="18" charset="0"/>
                <a:cs typeface="Times New Roman" pitchFamily="18" charset="0"/>
              </a:rPr>
              <a:t>T</a:t>
            </a:r>
            <a:r>
              <a:rPr lang="en-IN" sz="2000" b="1" i="1" baseline="-25000" dirty="0" smtClean="0">
                <a:latin typeface="Times New Roman" pitchFamily="18" charset="0"/>
                <a:cs typeface="Times New Roman" pitchFamily="18" charset="0"/>
              </a:rPr>
              <a:t>C</a:t>
            </a:r>
            <a:r>
              <a:rPr lang="en-IN" sz="2000" b="1" i="1" dirty="0" smtClean="0">
                <a:latin typeface="Times New Roman" pitchFamily="18" charset="0"/>
                <a:cs typeface="Times New Roman" pitchFamily="18" charset="0"/>
              </a:rPr>
              <a:t> ∝ sin θ</a:t>
            </a:r>
          </a:p>
          <a:p>
            <a:pPr marL="1257300" lvl="2" indent="-342900">
              <a:lnSpc>
                <a:spcPct val="150000"/>
              </a:lnSpc>
            </a:pPr>
            <a:r>
              <a:rPr lang="en-IN" sz="2000" b="1" dirty="0" smtClean="0">
                <a:latin typeface="Times New Roman" pitchFamily="18" charset="0"/>
                <a:cs typeface="Times New Roman" pitchFamily="18" charset="0"/>
              </a:rPr>
              <a:t>In the final deflected position,   </a:t>
            </a:r>
            <a:r>
              <a:rPr lang="en-IN" sz="2000" b="1" i="1" dirty="0" smtClean="0">
                <a:latin typeface="Times New Roman" pitchFamily="18" charset="0"/>
                <a:cs typeface="Times New Roman" pitchFamily="18" charset="0"/>
              </a:rPr>
              <a:t>T</a:t>
            </a:r>
            <a:r>
              <a:rPr lang="en-IN" sz="2000" b="1" i="1" baseline="-25000" dirty="0" smtClean="0">
                <a:latin typeface="Times New Roman" pitchFamily="18" charset="0"/>
                <a:cs typeface="Times New Roman" pitchFamily="18" charset="0"/>
              </a:rPr>
              <a:t>d</a:t>
            </a:r>
            <a:r>
              <a:rPr lang="en-IN" sz="2000" b="1" i="1" dirty="0" smtClean="0">
                <a:latin typeface="Times New Roman" pitchFamily="18" charset="0"/>
                <a:cs typeface="Times New Roman" pitchFamily="18" charset="0"/>
              </a:rPr>
              <a:t> = T</a:t>
            </a:r>
            <a:r>
              <a:rPr lang="en-IN" sz="2000" b="1" i="1" baseline="-25000" dirty="0" smtClean="0">
                <a:latin typeface="Times New Roman" pitchFamily="18" charset="0"/>
                <a:cs typeface="Times New Roman" pitchFamily="18" charset="0"/>
              </a:rPr>
              <a:t>C</a:t>
            </a:r>
          </a:p>
          <a:p>
            <a:pPr marL="1257300" lvl="2" indent="-342900">
              <a:lnSpc>
                <a:spcPct val="150000"/>
              </a:lnSpc>
            </a:pPr>
            <a:r>
              <a:rPr lang="en-IN" sz="2000" b="1" dirty="0" smtClean="0">
                <a:latin typeface="Times New Roman" pitchFamily="18" charset="0"/>
                <a:cs typeface="Times New Roman" pitchFamily="18" charset="0"/>
              </a:rPr>
              <a:t>                                                    ∴   </a:t>
            </a:r>
            <a:r>
              <a:rPr lang="en-IN" sz="2000" b="1" i="1" dirty="0" smtClean="0">
                <a:latin typeface="Times New Roman" pitchFamily="18" charset="0"/>
                <a:cs typeface="Times New Roman" pitchFamily="18" charset="0"/>
              </a:rPr>
              <a:t>I∝ sin θ </a:t>
            </a:r>
            <a:endParaRPr lang="en-IN" sz="2000" b="1" i="1"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2719EA5-ABF4-4BC8-A8A1-D84CC8E41D0A}" type="slidenum">
              <a:rPr lang="en-US" smtClean="0"/>
              <a:pPr/>
              <a:t>6</a:t>
            </a:fld>
            <a:endParaRPr lang="en-US"/>
          </a:p>
        </p:txBody>
      </p:sp>
      <p:sp>
        <p:nvSpPr>
          <p:cNvPr id="3" name="Rectangle 2"/>
          <p:cNvSpPr/>
          <p:nvPr/>
        </p:nvSpPr>
        <p:spPr>
          <a:xfrm>
            <a:off x="304800" y="649069"/>
            <a:ext cx="8382000" cy="873572"/>
          </a:xfrm>
          <a:prstGeom prst="rect">
            <a:avLst/>
          </a:prstGeom>
        </p:spPr>
        <p:txBody>
          <a:bodyPr wrap="square">
            <a:spAutoFit/>
          </a:bodyPr>
          <a:lstStyle/>
          <a:p>
            <a:pPr marL="342900" indent="-342900">
              <a:lnSpc>
                <a:spcPct val="150000"/>
              </a:lnSpc>
              <a:buFont typeface="Arial" pitchFamily="34" charset="0"/>
              <a:buChar char="•"/>
            </a:pPr>
            <a:r>
              <a:rPr lang="en-IN" b="1" dirty="0" smtClean="0">
                <a:latin typeface="Times New Roman" pitchFamily="18" charset="0"/>
                <a:cs typeface="Times New Roman" pitchFamily="18" charset="0"/>
              </a:rPr>
              <a:t>Since I is proportional to the sine of angle of deflection, gravity-controlled instruments have non-uniform scales</a:t>
            </a:r>
            <a:endParaRPr lang="en-IN" b="1" dirty="0">
              <a:latin typeface="Times New Roman" pitchFamily="18" charset="0"/>
              <a:cs typeface="Times New Roman" pitchFamily="18" charset="0"/>
            </a:endParaRPr>
          </a:p>
        </p:txBody>
      </p:sp>
      <p:sp>
        <p:nvSpPr>
          <p:cNvPr id="4" name="Rectangle 3"/>
          <p:cNvSpPr/>
          <p:nvPr/>
        </p:nvSpPr>
        <p:spPr>
          <a:xfrm>
            <a:off x="3276600" y="76200"/>
            <a:ext cx="2306272" cy="461665"/>
          </a:xfrm>
          <a:prstGeom prst="rect">
            <a:avLst/>
          </a:prstGeom>
        </p:spPr>
        <p:txBody>
          <a:bodyPr wrap="none">
            <a:spAutoFit/>
          </a:bodyPr>
          <a:lstStyle/>
          <a:p>
            <a:r>
              <a:rPr lang="en-IN" sz="2400" b="1" dirty="0" smtClean="0">
                <a:latin typeface="Times New Roman" pitchFamily="18" charset="0"/>
                <a:cs typeface="Times New Roman" pitchFamily="18" charset="0"/>
              </a:rPr>
              <a:t>Gravity Control</a:t>
            </a:r>
            <a:endParaRPr lang="en-IN" sz="2400" dirty="0">
              <a:latin typeface="Times New Roman" pitchFamily="18" charset="0"/>
              <a:cs typeface="Times New Roman" pitchFamily="18" charset="0"/>
            </a:endParaRPr>
          </a:p>
        </p:txBody>
      </p:sp>
      <p:sp>
        <p:nvSpPr>
          <p:cNvPr id="5" name="Rectangle 4"/>
          <p:cNvSpPr/>
          <p:nvPr/>
        </p:nvSpPr>
        <p:spPr>
          <a:xfrm>
            <a:off x="609600" y="1790849"/>
            <a:ext cx="7848600" cy="4385816"/>
          </a:xfrm>
          <a:prstGeom prst="rect">
            <a:avLst/>
          </a:prstGeom>
        </p:spPr>
        <p:txBody>
          <a:bodyPr wrap="square">
            <a:spAutoFit/>
          </a:bodyPr>
          <a:lstStyle/>
          <a:p>
            <a:pPr marL="342900" indent="-342900">
              <a:lnSpc>
                <a:spcPct val="150000"/>
              </a:lnSpc>
            </a:pPr>
            <a:r>
              <a:rPr lang="en-IN" sz="2000" b="1" dirty="0" smtClean="0">
                <a:latin typeface="Times New Roman" pitchFamily="18" charset="0"/>
                <a:cs typeface="Times New Roman" pitchFamily="18" charset="0"/>
              </a:rPr>
              <a:t>Advantages</a:t>
            </a:r>
          </a:p>
          <a:p>
            <a:pPr marL="342900" indent="-342900">
              <a:lnSpc>
                <a:spcPct val="150000"/>
              </a:lnSpc>
              <a:buFont typeface="Arial" pitchFamily="34" charset="0"/>
              <a:buChar char="•"/>
            </a:pPr>
            <a:r>
              <a:rPr lang="en-IN" b="1" dirty="0" smtClean="0">
                <a:latin typeface="Times New Roman" pitchFamily="18" charset="0"/>
                <a:cs typeface="Times New Roman" pitchFamily="18" charset="0"/>
              </a:rPr>
              <a:t>It is slightly cheaper in manufacturing costs than spring control.</a:t>
            </a:r>
          </a:p>
          <a:p>
            <a:pPr marL="342900" indent="-342900">
              <a:lnSpc>
                <a:spcPct val="150000"/>
              </a:lnSpc>
              <a:buFont typeface="Arial" pitchFamily="34" charset="0"/>
              <a:buChar char="•"/>
            </a:pPr>
            <a:r>
              <a:rPr lang="en-IN" b="1" dirty="0" smtClean="0">
                <a:latin typeface="Times New Roman" pitchFamily="18" charset="0"/>
                <a:cs typeface="Times New Roman" pitchFamily="18" charset="0"/>
              </a:rPr>
              <a:t>It is unaffected by temperature variations.</a:t>
            </a:r>
          </a:p>
          <a:p>
            <a:pPr marL="342900" indent="-342900">
              <a:lnSpc>
                <a:spcPct val="150000"/>
              </a:lnSpc>
              <a:buFont typeface="Arial" pitchFamily="34" charset="0"/>
              <a:buChar char="•"/>
            </a:pPr>
            <a:r>
              <a:rPr lang="en-IN" b="1" dirty="0" smtClean="0">
                <a:latin typeface="Times New Roman" pitchFamily="18" charset="0"/>
                <a:cs typeface="Times New Roman" pitchFamily="18" charset="0"/>
              </a:rPr>
              <a:t>It is not subjected to fatigue.</a:t>
            </a:r>
          </a:p>
          <a:p>
            <a:pPr marL="342900" indent="-342900">
              <a:lnSpc>
                <a:spcPct val="150000"/>
              </a:lnSpc>
              <a:buFont typeface="Arial" pitchFamily="34" charset="0"/>
              <a:buChar char="•"/>
            </a:pPr>
            <a:r>
              <a:rPr lang="en-IN" b="1" dirty="0" smtClean="0">
                <a:latin typeface="Times New Roman" pitchFamily="18" charset="0"/>
                <a:cs typeface="Times New Roman" pitchFamily="18" charset="0"/>
              </a:rPr>
              <a:t>The controlling torque can be changed easily.</a:t>
            </a:r>
          </a:p>
          <a:p>
            <a:pPr marL="342900" indent="-342900">
              <a:lnSpc>
                <a:spcPct val="150000"/>
              </a:lnSpc>
            </a:pPr>
            <a:endParaRPr lang="en-IN" sz="2000" b="1" dirty="0" smtClean="0">
              <a:latin typeface="Times New Roman" pitchFamily="18" charset="0"/>
              <a:cs typeface="Times New Roman" pitchFamily="18" charset="0"/>
            </a:endParaRPr>
          </a:p>
          <a:p>
            <a:pPr marL="342900" indent="-342900">
              <a:lnSpc>
                <a:spcPct val="150000"/>
              </a:lnSpc>
            </a:pPr>
            <a:r>
              <a:rPr lang="en-IN" sz="2000" b="1" dirty="0" smtClean="0">
                <a:latin typeface="Times New Roman" pitchFamily="18" charset="0"/>
                <a:cs typeface="Times New Roman" pitchFamily="18" charset="0"/>
              </a:rPr>
              <a:t>Disadvantages</a:t>
            </a:r>
          </a:p>
          <a:p>
            <a:pPr marL="342900" indent="-342900">
              <a:lnSpc>
                <a:spcPct val="150000"/>
              </a:lnSpc>
              <a:buFont typeface="Arial" pitchFamily="34" charset="0"/>
              <a:buChar char="•"/>
            </a:pPr>
            <a:r>
              <a:rPr lang="en-IN" b="1" dirty="0" smtClean="0">
                <a:latin typeface="Times New Roman" pitchFamily="18" charset="0"/>
                <a:cs typeface="Times New Roman" pitchFamily="18" charset="0"/>
              </a:rPr>
              <a:t>The instrument has to be kept in vertical position.</a:t>
            </a:r>
          </a:p>
          <a:p>
            <a:pPr marL="342900" indent="-342900">
              <a:lnSpc>
                <a:spcPct val="150000"/>
              </a:lnSpc>
              <a:buFont typeface="Arial" pitchFamily="34" charset="0"/>
              <a:buChar char="•"/>
            </a:pPr>
            <a:r>
              <a:rPr lang="en-IN" b="1" dirty="0" smtClean="0">
                <a:latin typeface="Times New Roman" pitchFamily="18" charset="0"/>
                <a:cs typeface="Times New Roman" pitchFamily="18" charset="0"/>
              </a:rPr>
              <a:t>The control weight increases the weight of the moving system.</a:t>
            </a:r>
          </a:p>
          <a:p>
            <a:pPr marL="342900" indent="-342900">
              <a:lnSpc>
                <a:spcPct val="150000"/>
              </a:lnSpc>
              <a:buFont typeface="Arial" pitchFamily="34" charset="0"/>
              <a:buChar char="•"/>
            </a:pPr>
            <a:r>
              <a:rPr lang="en-IN" b="1" dirty="0" smtClean="0">
                <a:latin typeface="Times New Roman" pitchFamily="18" charset="0"/>
                <a:cs typeface="Times New Roman" pitchFamily="18" charset="0"/>
              </a:rPr>
              <a:t>Gravity-controlled instruments have non-uniform scale.</a:t>
            </a:r>
            <a:endParaRPr lang="en-IN"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2719EA5-ABF4-4BC8-A8A1-D84CC8E41D0A}" type="slidenum">
              <a:rPr lang="en-US" smtClean="0"/>
              <a:pPr/>
              <a:t>7</a:t>
            </a:fld>
            <a:endParaRPr lang="en-US"/>
          </a:p>
        </p:txBody>
      </p:sp>
      <p:sp>
        <p:nvSpPr>
          <p:cNvPr id="3" name="Rectangle 2"/>
          <p:cNvSpPr/>
          <p:nvPr/>
        </p:nvSpPr>
        <p:spPr>
          <a:xfrm>
            <a:off x="3810000" y="87868"/>
            <a:ext cx="1346844" cy="461665"/>
          </a:xfrm>
          <a:prstGeom prst="rect">
            <a:avLst/>
          </a:prstGeom>
        </p:spPr>
        <p:txBody>
          <a:bodyPr wrap="none">
            <a:spAutoFit/>
          </a:bodyPr>
          <a:lstStyle/>
          <a:p>
            <a:r>
              <a:rPr lang="en-IN" sz="2400" b="1" dirty="0" smtClean="0">
                <a:latin typeface="Times New Roman" pitchFamily="18" charset="0"/>
                <a:cs typeface="Times New Roman" pitchFamily="18" charset="0"/>
              </a:rPr>
              <a:t>Example</a:t>
            </a:r>
            <a:endParaRPr lang="en-IN" sz="2400" b="1" dirty="0">
              <a:latin typeface="Times New Roman" pitchFamily="18" charset="0"/>
              <a:cs typeface="Times New Roman" pitchFamily="18" charset="0"/>
            </a:endParaRPr>
          </a:p>
        </p:txBody>
      </p:sp>
      <p:sp>
        <p:nvSpPr>
          <p:cNvPr id="4" name="Rectangle 3"/>
          <p:cNvSpPr/>
          <p:nvPr/>
        </p:nvSpPr>
        <p:spPr>
          <a:xfrm>
            <a:off x="304800" y="685800"/>
            <a:ext cx="8534400" cy="1883657"/>
          </a:xfrm>
          <a:prstGeom prst="rect">
            <a:avLst/>
          </a:prstGeom>
        </p:spPr>
        <p:txBody>
          <a:bodyPr wrap="square">
            <a:spAutoFit/>
          </a:bodyPr>
          <a:lstStyle/>
          <a:p>
            <a:pPr marL="342900" indent="-342900">
              <a:lnSpc>
                <a:spcPct val="150000"/>
              </a:lnSpc>
            </a:pPr>
            <a:r>
              <a:rPr lang="en-IN" sz="2000" b="1" dirty="0" smtClean="0">
                <a:latin typeface="Times New Roman" pitchFamily="18" charset="0"/>
                <a:cs typeface="Times New Roman" pitchFamily="18" charset="0"/>
              </a:rPr>
              <a:t>The deflecting torque of an ammeter is directly proportional to the current passing through it, and the instrument has full scale deflection of 70° for a current of 10 A. What deflection will occur for a current of 5 A when the instrument is (</a:t>
            </a:r>
            <a:r>
              <a:rPr lang="en-IN" sz="2000" b="1" dirty="0" err="1" smtClean="0">
                <a:latin typeface="Times New Roman" pitchFamily="18" charset="0"/>
                <a:cs typeface="Times New Roman" pitchFamily="18" charset="0"/>
              </a:rPr>
              <a:t>i</a:t>
            </a:r>
            <a:r>
              <a:rPr lang="en-IN" sz="2000" b="1" dirty="0" smtClean="0">
                <a:latin typeface="Times New Roman" pitchFamily="18" charset="0"/>
                <a:cs typeface="Times New Roman" pitchFamily="18" charset="0"/>
              </a:rPr>
              <a:t>) spring-controlled (ii) gravity controlled?</a:t>
            </a:r>
            <a:endParaRPr lang="en-IN" sz="2000" b="1"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2719EA5-ABF4-4BC8-A8A1-D84CC8E41D0A}" type="slidenum">
              <a:rPr lang="en-US" smtClean="0"/>
              <a:pPr/>
              <a:t>8</a:t>
            </a:fld>
            <a:endParaRPr lang="en-US"/>
          </a:p>
        </p:txBody>
      </p:sp>
      <p:sp>
        <p:nvSpPr>
          <p:cNvPr id="3" name="Rectangle 2"/>
          <p:cNvSpPr/>
          <p:nvPr/>
        </p:nvSpPr>
        <p:spPr>
          <a:xfrm>
            <a:off x="381000" y="990600"/>
            <a:ext cx="8305800" cy="3785652"/>
          </a:xfrm>
          <a:prstGeom prst="rect">
            <a:avLst/>
          </a:prstGeom>
        </p:spPr>
        <p:txBody>
          <a:bodyPr wrap="square">
            <a:spAutoFit/>
          </a:bodyPr>
          <a:lstStyle/>
          <a:p>
            <a:pPr marL="457200" indent="-457200" algn="ctr">
              <a:lnSpc>
                <a:spcPct val="200000"/>
              </a:lnSpc>
            </a:pPr>
            <a:r>
              <a:rPr lang="en-IN" sz="2000" b="1" i="1" dirty="0" smtClean="0">
                <a:latin typeface="Times New Roman" pitchFamily="18" charset="0"/>
                <a:cs typeface="Times New Roman" pitchFamily="18" charset="0"/>
              </a:rPr>
              <a:t>Deflecting torque, T</a:t>
            </a:r>
            <a:r>
              <a:rPr lang="en-IN" sz="2000" b="1" i="1" baseline="-25000" dirty="0" smtClean="0">
                <a:latin typeface="Times New Roman" pitchFamily="18" charset="0"/>
                <a:cs typeface="Times New Roman" pitchFamily="18" charset="0"/>
              </a:rPr>
              <a:t>d</a:t>
            </a:r>
            <a:r>
              <a:rPr lang="en-IN" sz="2000" b="1" i="1" dirty="0" smtClean="0">
                <a:latin typeface="Times New Roman" pitchFamily="18" charset="0"/>
                <a:cs typeface="Times New Roman" pitchFamily="18" charset="0"/>
              </a:rPr>
              <a:t> ∝ I</a:t>
            </a:r>
          </a:p>
          <a:p>
            <a:pPr marL="457200" indent="-457200">
              <a:lnSpc>
                <a:spcPct val="200000"/>
              </a:lnSpc>
            </a:pPr>
            <a:r>
              <a:rPr lang="en-IN" sz="2000" b="1" i="1" dirty="0" smtClean="0">
                <a:latin typeface="Times New Roman" pitchFamily="18" charset="0"/>
                <a:cs typeface="Times New Roman" pitchFamily="18" charset="0"/>
              </a:rPr>
              <a:t>(</a:t>
            </a:r>
            <a:r>
              <a:rPr lang="en-IN" sz="2000" b="1" i="1" dirty="0" err="1" smtClean="0">
                <a:latin typeface="Times New Roman" pitchFamily="18" charset="0"/>
                <a:cs typeface="Times New Roman" pitchFamily="18" charset="0"/>
              </a:rPr>
              <a:t>i</a:t>
            </a:r>
            <a:r>
              <a:rPr lang="en-IN" sz="2000" b="1" i="1" dirty="0" smtClean="0">
                <a:latin typeface="Times New Roman" pitchFamily="18" charset="0"/>
                <a:cs typeface="Times New Roman" pitchFamily="18" charset="0"/>
              </a:rPr>
              <a:t>) Spring-controlled.</a:t>
            </a:r>
          </a:p>
          <a:p>
            <a:pPr marL="457200" indent="-457200">
              <a:lnSpc>
                <a:spcPct val="200000"/>
              </a:lnSpc>
            </a:pPr>
            <a:r>
              <a:rPr lang="en-IN" sz="2000" b="1" i="1" dirty="0" smtClean="0">
                <a:latin typeface="Times New Roman" pitchFamily="18" charset="0"/>
                <a:cs typeface="Times New Roman" pitchFamily="18" charset="0"/>
              </a:rPr>
              <a:t>            Controlling torque, T</a:t>
            </a:r>
            <a:r>
              <a:rPr lang="en-IN" sz="2000" b="1" i="1" baseline="-25000" dirty="0" smtClean="0">
                <a:latin typeface="Times New Roman" pitchFamily="18" charset="0"/>
                <a:cs typeface="Times New Roman" pitchFamily="18" charset="0"/>
              </a:rPr>
              <a:t>C</a:t>
            </a:r>
            <a:r>
              <a:rPr lang="en-IN" sz="2000" b="1" i="1" dirty="0" smtClean="0">
                <a:latin typeface="Times New Roman" pitchFamily="18" charset="0"/>
                <a:cs typeface="Times New Roman" pitchFamily="18" charset="0"/>
              </a:rPr>
              <a:t> ∝ </a:t>
            </a:r>
            <a:r>
              <a:rPr lang="el-GR" sz="2000" b="1" i="1" dirty="0" smtClean="0">
                <a:latin typeface="Times New Roman" pitchFamily="18" charset="0"/>
                <a:cs typeface="Times New Roman" pitchFamily="18" charset="0"/>
              </a:rPr>
              <a:t>θ </a:t>
            </a:r>
            <a:r>
              <a:rPr lang="en-US" sz="2000" b="1" i="1" dirty="0" smtClean="0">
                <a:latin typeface="Times New Roman" pitchFamily="18" charset="0"/>
                <a:cs typeface="Times New Roman" pitchFamily="18" charset="0"/>
              </a:rPr>
              <a:t>            </a:t>
            </a:r>
            <a:r>
              <a:rPr lang="el-GR" sz="2000" b="1" i="1" dirty="0" smtClean="0">
                <a:latin typeface="Times New Roman" pitchFamily="18" charset="0"/>
                <a:cs typeface="Times New Roman" pitchFamily="18" charset="0"/>
              </a:rPr>
              <a:t>∴ </a:t>
            </a:r>
            <a:r>
              <a:rPr lang="en-IN" sz="2000" b="1" i="1" dirty="0" smtClean="0">
                <a:latin typeface="Times New Roman" pitchFamily="18" charset="0"/>
                <a:cs typeface="Times New Roman" pitchFamily="18" charset="0"/>
              </a:rPr>
              <a:t>I ∝ </a:t>
            </a:r>
            <a:r>
              <a:rPr lang="el-GR" sz="2000" b="1" i="1" dirty="0" smtClean="0">
                <a:latin typeface="Times New Roman" pitchFamily="18" charset="0"/>
                <a:cs typeface="Times New Roman" pitchFamily="18" charset="0"/>
              </a:rPr>
              <a:t>θ</a:t>
            </a:r>
          </a:p>
          <a:p>
            <a:pPr marL="457200" indent="-457200">
              <a:lnSpc>
                <a:spcPct val="200000"/>
              </a:lnSpc>
            </a:pPr>
            <a:r>
              <a:rPr lang="en-IN" sz="2000" b="1" i="1" dirty="0" smtClean="0">
                <a:latin typeface="Times New Roman" pitchFamily="18" charset="0"/>
                <a:cs typeface="Times New Roman" pitchFamily="18" charset="0"/>
              </a:rPr>
              <a:t>            In the first case, 10 ∝ 70° </a:t>
            </a:r>
          </a:p>
          <a:p>
            <a:pPr marL="457200" indent="-457200">
              <a:lnSpc>
                <a:spcPct val="200000"/>
              </a:lnSpc>
            </a:pPr>
            <a:r>
              <a:rPr lang="en-IN" sz="2000" b="1" i="1" dirty="0" smtClean="0">
                <a:latin typeface="Times New Roman" pitchFamily="18" charset="0"/>
                <a:cs typeface="Times New Roman" pitchFamily="18" charset="0"/>
              </a:rPr>
              <a:t>            In the second case, 5 ∝ θ</a:t>
            </a:r>
          </a:p>
          <a:p>
            <a:pPr marL="457200" indent="-457200">
              <a:lnSpc>
                <a:spcPct val="200000"/>
              </a:lnSpc>
            </a:pPr>
            <a:r>
              <a:rPr lang="en-US" sz="2000" b="1" i="1" dirty="0" smtClean="0">
                <a:latin typeface="Times New Roman" pitchFamily="18" charset="0"/>
                <a:cs typeface="Times New Roman" pitchFamily="18" charset="0"/>
              </a:rPr>
              <a:t>                           </a:t>
            </a:r>
            <a:r>
              <a:rPr lang="el-GR" sz="2000" b="1" dirty="0" smtClean="0">
                <a:latin typeface="Times New Roman" pitchFamily="18" charset="0"/>
                <a:cs typeface="Times New Roman" pitchFamily="18" charset="0"/>
              </a:rPr>
              <a:t>∴</a:t>
            </a:r>
            <a:r>
              <a:rPr lang="el-GR" sz="2000" b="1" i="1" dirty="0" smtClean="0">
                <a:latin typeface="Times New Roman" pitchFamily="18" charset="0"/>
                <a:cs typeface="Times New Roman" pitchFamily="18" charset="0"/>
              </a:rPr>
              <a:t> θ = (5/10) × 70° = 35°</a:t>
            </a:r>
          </a:p>
        </p:txBody>
      </p:sp>
      <p:sp>
        <p:nvSpPr>
          <p:cNvPr id="4" name="Rectangle 3"/>
          <p:cNvSpPr/>
          <p:nvPr/>
        </p:nvSpPr>
        <p:spPr>
          <a:xfrm>
            <a:off x="3733800" y="228600"/>
            <a:ext cx="1338828" cy="461665"/>
          </a:xfrm>
          <a:prstGeom prst="rect">
            <a:avLst/>
          </a:prstGeom>
        </p:spPr>
        <p:txBody>
          <a:bodyPr wrap="none">
            <a:spAutoFit/>
          </a:bodyPr>
          <a:lstStyle/>
          <a:p>
            <a:r>
              <a:rPr lang="en-IN" sz="2400" b="1" i="1" dirty="0" smtClean="0">
                <a:latin typeface="Times New Roman" pitchFamily="18" charset="0"/>
                <a:cs typeface="Times New Roman" pitchFamily="18" charset="0"/>
              </a:rPr>
              <a:t>Solution </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2719EA5-ABF4-4BC8-A8A1-D84CC8E41D0A}" type="slidenum">
              <a:rPr lang="en-US" smtClean="0"/>
              <a:pPr/>
              <a:t>9</a:t>
            </a:fld>
            <a:endParaRPr lang="en-US"/>
          </a:p>
        </p:txBody>
      </p:sp>
      <p:sp>
        <p:nvSpPr>
          <p:cNvPr id="3" name="Rectangle 2"/>
          <p:cNvSpPr/>
          <p:nvPr/>
        </p:nvSpPr>
        <p:spPr>
          <a:xfrm>
            <a:off x="381000" y="990600"/>
            <a:ext cx="8305800" cy="4401205"/>
          </a:xfrm>
          <a:prstGeom prst="rect">
            <a:avLst/>
          </a:prstGeom>
        </p:spPr>
        <p:txBody>
          <a:bodyPr wrap="square">
            <a:spAutoFit/>
          </a:bodyPr>
          <a:lstStyle/>
          <a:p>
            <a:pPr marL="457200" indent="-457200" algn="ctr">
              <a:lnSpc>
                <a:spcPct val="200000"/>
              </a:lnSpc>
            </a:pPr>
            <a:r>
              <a:rPr lang="en-IN" sz="2000" b="1" i="1" dirty="0" smtClean="0">
                <a:latin typeface="Times New Roman" pitchFamily="18" charset="0"/>
                <a:cs typeface="Times New Roman" pitchFamily="18" charset="0"/>
              </a:rPr>
              <a:t>Deflecting torque, T</a:t>
            </a:r>
            <a:r>
              <a:rPr lang="en-IN" sz="2000" b="1" i="1" baseline="-25000" dirty="0" smtClean="0">
                <a:latin typeface="Times New Roman" pitchFamily="18" charset="0"/>
                <a:cs typeface="Times New Roman" pitchFamily="18" charset="0"/>
              </a:rPr>
              <a:t>d</a:t>
            </a:r>
            <a:r>
              <a:rPr lang="en-IN" sz="2000" b="1" i="1" dirty="0" smtClean="0">
                <a:latin typeface="Times New Roman" pitchFamily="18" charset="0"/>
                <a:cs typeface="Times New Roman" pitchFamily="18" charset="0"/>
              </a:rPr>
              <a:t> ∝ I</a:t>
            </a:r>
          </a:p>
          <a:p>
            <a:pPr marL="457200" indent="-457200">
              <a:lnSpc>
                <a:spcPct val="200000"/>
              </a:lnSpc>
            </a:pPr>
            <a:r>
              <a:rPr lang="en-IN" sz="2000" b="1" i="1" dirty="0" smtClean="0">
                <a:latin typeface="Times New Roman" pitchFamily="18" charset="0"/>
                <a:cs typeface="Times New Roman" pitchFamily="18" charset="0"/>
              </a:rPr>
              <a:t>(ii) Gravity-controlled.</a:t>
            </a:r>
          </a:p>
          <a:p>
            <a:pPr marL="457200" indent="-457200">
              <a:lnSpc>
                <a:spcPct val="200000"/>
              </a:lnSpc>
            </a:pPr>
            <a:r>
              <a:rPr lang="en-IN" sz="2000" b="1" i="1" dirty="0" smtClean="0">
                <a:latin typeface="Times New Roman" pitchFamily="18" charset="0"/>
                <a:cs typeface="Times New Roman" pitchFamily="18" charset="0"/>
              </a:rPr>
              <a:t>            Controlling torque, T</a:t>
            </a:r>
            <a:r>
              <a:rPr lang="en-IN" sz="2000" b="1" i="1" baseline="-25000" dirty="0" smtClean="0">
                <a:latin typeface="Times New Roman" pitchFamily="18" charset="0"/>
                <a:cs typeface="Times New Roman" pitchFamily="18" charset="0"/>
              </a:rPr>
              <a:t>C</a:t>
            </a:r>
            <a:r>
              <a:rPr lang="en-IN" sz="2000" b="1" i="1" dirty="0" smtClean="0">
                <a:latin typeface="Times New Roman" pitchFamily="18" charset="0"/>
                <a:cs typeface="Times New Roman" pitchFamily="18" charset="0"/>
              </a:rPr>
              <a:t> ∝ sin </a:t>
            </a:r>
            <a:r>
              <a:rPr lang="el-GR" sz="2000" b="1" i="1" dirty="0" smtClean="0">
                <a:latin typeface="Times New Roman" pitchFamily="18" charset="0"/>
                <a:cs typeface="Times New Roman" pitchFamily="18" charset="0"/>
              </a:rPr>
              <a:t>θ </a:t>
            </a:r>
            <a:r>
              <a:rPr lang="en-US" sz="2000" b="1" i="1" dirty="0" smtClean="0">
                <a:latin typeface="Times New Roman" pitchFamily="18" charset="0"/>
                <a:cs typeface="Times New Roman" pitchFamily="18" charset="0"/>
              </a:rPr>
              <a:t>    </a:t>
            </a:r>
            <a:r>
              <a:rPr lang="el-GR" sz="2000" b="1" i="1" dirty="0" smtClean="0">
                <a:latin typeface="Times New Roman" pitchFamily="18" charset="0"/>
                <a:cs typeface="Times New Roman" pitchFamily="18" charset="0"/>
              </a:rPr>
              <a:t>∴ </a:t>
            </a:r>
            <a:r>
              <a:rPr lang="en-IN" sz="2000" b="1" i="1" dirty="0" smtClean="0">
                <a:latin typeface="Times New Roman" pitchFamily="18" charset="0"/>
                <a:cs typeface="Times New Roman" pitchFamily="18" charset="0"/>
              </a:rPr>
              <a:t>I ∝ sin </a:t>
            </a:r>
            <a:r>
              <a:rPr lang="el-GR" sz="2000" b="1" i="1" dirty="0" smtClean="0">
                <a:latin typeface="Times New Roman" pitchFamily="18" charset="0"/>
                <a:cs typeface="Times New Roman" pitchFamily="18" charset="0"/>
              </a:rPr>
              <a:t>θ</a:t>
            </a:r>
          </a:p>
          <a:p>
            <a:pPr marL="457200" indent="-457200">
              <a:lnSpc>
                <a:spcPct val="200000"/>
              </a:lnSpc>
            </a:pPr>
            <a:r>
              <a:rPr lang="en-IN" sz="2000" b="1" i="1" dirty="0" smtClean="0">
                <a:latin typeface="Times New Roman" pitchFamily="18" charset="0"/>
                <a:cs typeface="Times New Roman" pitchFamily="18" charset="0"/>
              </a:rPr>
              <a:t>           In the first case, 10 ∝ sin 70° </a:t>
            </a:r>
          </a:p>
          <a:p>
            <a:pPr marL="457200" indent="-457200">
              <a:lnSpc>
                <a:spcPct val="200000"/>
              </a:lnSpc>
            </a:pPr>
            <a:r>
              <a:rPr lang="en-IN" sz="2000" b="1" i="1" dirty="0" smtClean="0">
                <a:latin typeface="Times New Roman" pitchFamily="18" charset="0"/>
                <a:cs typeface="Times New Roman" pitchFamily="18" charset="0"/>
              </a:rPr>
              <a:t>           In the second case, 5 ∝ sin θ</a:t>
            </a:r>
          </a:p>
          <a:p>
            <a:pPr marL="457200" indent="-457200">
              <a:lnSpc>
                <a:spcPct val="200000"/>
              </a:lnSpc>
            </a:pPr>
            <a:r>
              <a:rPr lang="en-IN" sz="2000" b="1" i="1" dirty="0" smtClean="0">
                <a:latin typeface="Times New Roman" pitchFamily="18" charset="0"/>
                <a:cs typeface="Times New Roman" pitchFamily="18" charset="0"/>
              </a:rPr>
              <a:t>                        </a:t>
            </a:r>
            <a:r>
              <a:rPr lang="en-IN" sz="2000" b="1" dirty="0" smtClean="0">
                <a:latin typeface="Times New Roman" pitchFamily="18" charset="0"/>
                <a:cs typeface="Times New Roman" pitchFamily="18" charset="0"/>
              </a:rPr>
              <a:t>∴</a:t>
            </a:r>
            <a:r>
              <a:rPr lang="en-IN" sz="2000" b="1" i="1" dirty="0" smtClean="0">
                <a:latin typeface="Times New Roman" pitchFamily="18" charset="0"/>
                <a:cs typeface="Times New Roman" pitchFamily="18" charset="0"/>
              </a:rPr>
              <a:t> sin </a:t>
            </a:r>
            <a:r>
              <a:rPr lang="el-GR" sz="2000" b="1" i="1" dirty="0" smtClean="0">
                <a:latin typeface="Times New Roman" pitchFamily="18" charset="0"/>
                <a:cs typeface="Times New Roman" pitchFamily="18" charset="0"/>
              </a:rPr>
              <a:t>θ = (5/10) </a:t>
            </a:r>
            <a:r>
              <a:rPr lang="en-IN" sz="2000" b="1" i="1" dirty="0" smtClean="0">
                <a:latin typeface="Times New Roman" pitchFamily="18" charset="0"/>
                <a:cs typeface="Times New Roman" pitchFamily="18" charset="0"/>
              </a:rPr>
              <a:t>sin 70° = 0.47</a:t>
            </a:r>
          </a:p>
          <a:p>
            <a:pPr marL="457200" indent="-457200">
              <a:lnSpc>
                <a:spcPct val="200000"/>
              </a:lnSpc>
            </a:pPr>
            <a:r>
              <a:rPr lang="en-IN" sz="2000" b="1" i="1" dirty="0" smtClean="0">
                <a:latin typeface="Times New Roman" pitchFamily="18" charset="0"/>
                <a:cs typeface="Times New Roman" pitchFamily="18" charset="0"/>
              </a:rPr>
              <a:t>                         or θ = sin</a:t>
            </a:r>
            <a:r>
              <a:rPr lang="en-IN" sz="2000" b="1" i="1" baseline="30000" dirty="0" smtClean="0">
                <a:latin typeface="Times New Roman" pitchFamily="18" charset="0"/>
                <a:cs typeface="Times New Roman" pitchFamily="18" charset="0"/>
              </a:rPr>
              <a:t>–1</a:t>
            </a:r>
            <a:r>
              <a:rPr lang="en-IN" sz="2000" b="1" i="1" dirty="0" smtClean="0">
                <a:latin typeface="Times New Roman" pitchFamily="18" charset="0"/>
                <a:cs typeface="Times New Roman" pitchFamily="18" charset="0"/>
              </a:rPr>
              <a:t> 0.47 = 28°</a:t>
            </a:r>
            <a:endParaRPr lang="en-IN" sz="2000" b="1" i="1" dirty="0">
              <a:latin typeface="Times New Roman" pitchFamily="18" charset="0"/>
              <a:cs typeface="Times New Roman" pitchFamily="18" charset="0"/>
            </a:endParaRPr>
          </a:p>
        </p:txBody>
      </p:sp>
      <p:sp>
        <p:nvSpPr>
          <p:cNvPr id="4" name="Rectangle 3"/>
          <p:cNvSpPr/>
          <p:nvPr/>
        </p:nvSpPr>
        <p:spPr>
          <a:xfrm>
            <a:off x="3733800" y="228600"/>
            <a:ext cx="1338828" cy="461665"/>
          </a:xfrm>
          <a:prstGeom prst="rect">
            <a:avLst/>
          </a:prstGeom>
        </p:spPr>
        <p:txBody>
          <a:bodyPr wrap="none">
            <a:spAutoFit/>
          </a:bodyPr>
          <a:lstStyle/>
          <a:p>
            <a:r>
              <a:rPr lang="en-IN" sz="2400" b="1" i="1" dirty="0" smtClean="0">
                <a:latin typeface="Times New Roman" pitchFamily="18" charset="0"/>
                <a:cs typeface="Times New Roman" pitchFamily="18" charset="0"/>
              </a:rPr>
              <a:t>Solution </a:t>
            </a:r>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4047</TotalTime>
  <Words>1110</Words>
  <Application>Microsoft Office PowerPoint</Application>
  <PresentationFormat>On-screen Show (4:3)</PresentationFormat>
  <Paragraphs>110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Topics to be covered</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Chapter4 Steady State Analysis of Sinusoid</dc:title>
  <dc:creator>jyoti.vyas</dc:creator>
  <cp:lastModifiedBy>abhishek.kashyap</cp:lastModifiedBy>
  <cp:revision>279</cp:revision>
  <dcterms:created xsi:type="dcterms:W3CDTF">2021-03-03T04:09:28Z</dcterms:created>
  <dcterms:modified xsi:type="dcterms:W3CDTF">2022-02-07T06:58:38Z</dcterms:modified>
</cp:coreProperties>
</file>